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ink/ink1.xml" ContentType="application/inkml+xml"/>
  <Override PartName="/ppt/ink/ink2.xml" ContentType="application/inkml+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79"/>
  </p:notesMasterIdLst>
  <p:sldIdLst>
    <p:sldId id="256" r:id="rId3"/>
    <p:sldId id="257" r:id="rId4"/>
    <p:sldId id="337" r:id="rId5"/>
    <p:sldId id="300" r:id="rId6"/>
    <p:sldId id="258" r:id="rId7"/>
    <p:sldId id="259" r:id="rId8"/>
    <p:sldId id="261" r:id="rId9"/>
    <p:sldId id="262" r:id="rId10"/>
    <p:sldId id="260" r:id="rId11"/>
    <p:sldId id="263" r:id="rId12"/>
    <p:sldId id="264" r:id="rId13"/>
    <p:sldId id="265" r:id="rId14"/>
    <p:sldId id="266" r:id="rId15"/>
    <p:sldId id="267" r:id="rId16"/>
    <p:sldId id="305" r:id="rId17"/>
    <p:sldId id="301" r:id="rId18"/>
    <p:sldId id="302" r:id="rId19"/>
    <p:sldId id="304" r:id="rId20"/>
    <p:sldId id="309" r:id="rId21"/>
    <p:sldId id="307" r:id="rId22"/>
    <p:sldId id="275" r:id="rId23"/>
    <p:sldId id="276" r:id="rId24"/>
    <p:sldId id="273" r:id="rId25"/>
    <p:sldId id="286" r:id="rId26"/>
    <p:sldId id="303" r:id="rId27"/>
    <p:sldId id="311" r:id="rId28"/>
    <p:sldId id="314" r:id="rId29"/>
    <p:sldId id="315" r:id="rId30"/>
    <p:sldId id="316" r:id="rId31"/>
    <p:sldId id="317" r:id="rId32"/>
    <p:sldId id="318" r:id="rId33"/>
    <p:sldId id="349" r:id="rId34"/>
    <p:sldId id="320" r:id="rId35"/>
    <p:sldId id="321" r:id="rId36"/>
    <p:sldId id="322" r:id="rId37"/>
    <p:sldId id="323" r:id="rId38"/>
    <p:sldId id="324" r:id="rId39"/>
    <p:sldId id="327" r:id="rId40"/>
    <p:sldId id="328" r:id="rId41"/>
    <p:sldId id="338" r:id="rId42"/>
    <p:sldId id="339" r:id="rId43"/>
    <p:sldId id="340" r:id="rId44"/>
    <p:sldId id="341" r:id="rId45"/>
    <p:sldId id="329" r:id="rId46"/>
    <p:sldId id="330" r:id="rId47"/>
    <p:sldId id="333" r:id="rId48"/>
    <p:sldId id="331" r:id="rId49"/>
    <p:sldId id="332" r:id="rId50"/>
    <p:sldId id="334" r:id="rId51"/>
    <p:sldId id="336" r:id="rId52"/>
    <p:sldId id="313" r:id="rId53"/>
    <p:sldId id="325" r:id="rId54"/>
    <p:sldId id="471" r:id="rId55"/>
    <p:sldId id="467" r:id="rId56"/>
    <p:sldId id="469" r:id="rId57"/>
    <p:sldId id="470" r:id="rId58"/>
    <p:sldId id="344" r:id="rId59"/>
    <p:sldId id="347" r:id="rId60"/>
    <p:sldId id="348" r:id="rId61"/>
    <p:sldId id="326" r:id="rId62"/>
    <p:sldId id="350" r:id="rId63"/>
    <p:sldId id="319" r:id="rId64"/>
    <p:sldId id="351" r:id="rId65"/>
    <p:sldId id="353" r:id="rId66"/>
    <p:sldId id="473" r:id="rId67"/>
    <p:sldId id="354" r:id="rId68"/>
    <p:sldId id="352" r:id="rId69"/>
    <p:sldId id="345" r:id="rId70"/>
    <p:sldId id="346" r:id="rId71"/>
    <p:sldId id="472" r:id="rId72"/>
    <p:sldId id="476" r:id="rId73"/>
    <p:sldId id="355" r:id="rId74"/>
    <p:sldId id="356" r:id="rId75"/>
    <p:sldId id="474" r:id="rId76"/>
    <p:sldId id="475" r:id="rId77"/>
    <p:sldId id="357"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diagrams/_rels/data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C8DDDE-A054-4DDD-B88C-526ED1601473}"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4F4A1925-A59F-4F93-AD36-D3EAB5320E12}">
      <dgm:prSet/>
      <dgm:spPr/>
      <dgm:t>
        <a:bodyPr/>
        <a:lstStyle/>
        <a:p>
          <a:r>
            <a:rPr lang="en-US"/>
            <a:t>Gjennomgå usikkerheten i regnskapene.</a:t>
          </a:r>
        </a:p>
      </dgm:t>
    </dgm:pt>
    <dgm:pt modelId="{AF9073BA-E065-4B87-B454-EDF59D0D7E48}" type="parTrans" cxnId="{02A4A834-967E-4614-B849-B8D7F9F16499}">
      <dgm:prSet/>
      <dgm:spPr/>
      <dgm:t>
        <a:bodyPr/>
        <a:lstStyle/>
        <a:p>
          <a:endParaRPr lang="en-US"/>
        </a:p>
      </dgm:t>
    </dgm:pt>
    <dgm:pt modelId="{740A7B1A-5082-4474-9CBE-093D8B4820DE}" type="sibTrans" cxnId="{02A4A834-967E-4614-B849-B8D7F9F16499}">
      <dgm:prSet/>
      <dgm:spPr/>
      <dgm:t>
        <a:bodyPr/>
        <a:lstStyle/>
        <a:p>
          <a:endParaRPr lang="en-US"/>
        </a:p>
      </dgm:t>
    </dgm:pt>
    <dgm:pt modelId="{9748FCC1-8D40-4EEC-B50A-F3650AD042E5}">
      <dgm:prSet/>
      <dgm:spPr/>
      <dgm:t>
        <a:bodyPr/>
        <a:lstStyle/>
        <a:p>
          <a:r>
            <a:rPr lang="en-US"/>
            <a:t>Snakke om kontantstrømmer.</a:t>
          </a:r>
        </a:p>
      </dgm:t>
    </dgm:pt>
    <dgm:pt modelId="{AE4C35ED-1610-4301-9686-109FDBEE7273}" type="parTrans" cxnId="{FC40F009-EAF5-4D6B-A32D-06357CEDD773}">
      <dgm:prSet/>
      <dgm:spPr/>
      <dgm:t>
        <a:bodyPr/>
        <a:lstStyle/>
        <a:p>
          <a:endParaRPr lang="en-US"/>
        </a:p>
      </dgm:t>
    </dgm:pt>
    <dgm:pt modelId="{3D49E9ED-8DF3-42A2-ACAE-7ED7E8AE2897}" type="sibTrans" cxnId="{FC40F009-EAF5-4D6B-A32D-06357CEDD773}">
      <dgm:prSet/>
      <dgm:spPr/>
      <dgm:t>
        <a:bodyPr/>
        <a:lstStyle/>
        <a:p>
          <a:endParaRPr lang="en-US"/>
        </a:p>
      </dgm:t>
    </dgm:pt>
    <dgm:pt modelId="{0289C0AF-0A27-44E1-83D9-92AD5C0E67A7}">
      <dgm:prSet/>
      <dgm:spPr/>
      <dgm:t>
        <a:bodyPr/>
        <a:lstStyle/>
        <a:p>
          <a:r>
            <a:rPr lang="en-US"/>
            <a:t>Drøfte former for regnskapsmanipulasjon.</a:t>
          </a:r>
        </a:p>
      </dgm:t>
    </dgm:pt>
    <dgm:pt modelId="{437228A8-6065-41B0-928C-50C7C2BAF473}" type="parTrans" cxnId="{A3AB7320-7411-47A8-90A1-5F1AF7DD7B34}">
      <dgm:prSet/>
      <dgm:spPr/>
      <dgm:t>
        <a:bodyPr/>
        <a:lstStyle/>
        <a:p>
          <a:endParaRPr lang="en-US"/>
        </a:p>
      </dgm:t>
    </dgm:pt>
    <dgm:pt modelId="{BDE4D8FF-088C-430C-B30F-8B959A67A2C2}" type="sibTrans" cxnId="{A3AB7320-7411-47A8-90A1-5F1AF7DD7B34}">
      <dgm:prSet/>
      <dgm:spPr/>
      <dgm:t>
        <a:bodyPr/>
        <a:lstStyle/>
        <a:p>
          <a:endParaRPr lang="en-US"/>
        </a:p>
      </dgm:t>
    </dgm:pt>
    <dgm:pt modelId="{283B1A1E-2F28-464D-A681-8CE24459BABA}">
      <dgm:prSet/>
      <dgm:spPr/>
      <dgm:t>
        <a:bodyPr/>
        <a:lstStyle/>
        <a:p>
          <a:r>
            <a:rPr lang="en-US"/>
            <a:t>Komme inn på dette med skatt.</a:t>
          </a:r>
        </a:p>
      </dgm:t>
    </dgm:pt>
    <dgm:pt modelId="{989BEFD1-1EF5-4287-8F2C-F82BC5240827}" type="parTrans" cxnId="{D88681BB-1278-4B0C-8DCB-DCC4E2ADB087}">
      <dgm:prSet/>
      <dgm:spPr/>
      <dgm:t>
        <a:bodyPr/>
        <a:lstStyle/>
        <a:p>
          <a:endParaRPr lang="en-US"/>
        </a:p>
      </dgm:t>
    </dgm:pt>
    <dgm:pt modelId="{6E9729E2-66A4-4FAC-973C-827BA2AFA5D3}" type="sibTrans" cxnId="{D88681BB-1278-4B0C-8DCB-DCC4E2ADB087}">
      <dgm:prSet/>
      <dgm:spPr/>
      <dgm:t>
        <a:bodyPr/>
        <a:lstStyle/>
        <a:p>
          <a:endParaRPr lang="en-US"/>
        </a:p>
      </dgm:t>
    </dgm:pt>
    <dgm:pt modelId="{49A0C4AF-6ADB-4B21-AA7F-2F3E86E0B80E}">
      <dgm:prSet/>
      <dgm:spPr/>
      <dgm:t>
        <a:bodyPr/>
        <a:lstStyle/>
        <a:p>
          <a:r>
            <a:rPr lang="en-US"/>
            <a:t>m.m</a:t>
          </a:r>
        </a:p>
      </dgm:t>
    </dgm:pt>
    <dgm:pt modelId="{F3174357-F045-41AF-88D8-51CCC0A86E10}" type="parTrans" cxnId="{5143150A-CC3C-4B03-849C-90B1546F9F27}">
      <dgm:prSet/>
      <dgm:spPr/>
      <dgm:t>
        <a:bodyPr/>
        <a:lstStyle/>
        <a:p>
          <a:endParaRPr lang="en-US"/>
        </a:p>
      </dgm:t>
    </dgm:pt>
    <dgm:pt modelId="{7E647AF1-0ABF-4F91-814E-4916CEEB3397}" type="sibTrans" cxnId="{5143150A-CC3C-4B03-849C-90B1546F9F27}">
      <dgm:prSet/>
      <dgm:spPr/>
      <dgm:t>
        <a:bodyPr/>
        <a:lstStyle/>
        <a:p>
          <a:endParaRPr lang="en-US"/>
        </a:p>
      </dgm:t>
    </dgm:pt>
    <dgm:pt modelId="{EFA9841E-45CA-430B-988B-AED7084466A0}" type="pres">
      <dgm:prSet presAssocID="{A1C8DDDE-A054-4DDD-B88C-526ED1601473}" presName="linear" presStyleCnt="0">
        <dgm:presLayoutVars>
          <dgm:animLvl val="lvl"/>
          <dgm:resizeHandles val="exact"/>
        </dgm:presLayoutVars>
      </dgm:prSet>
      <dgm:spPr/>
    </dgm:pt>
    <dgm:pt modelId="{32403DE7-AD05-4A0F-9A06-F2398BF31963}" type="pres">
      <dgm:prSet presAssocID="{4F4A1925-A59F-4F93-AD36-D3EAB5320E12}" presName="parentText" presStyleLbl="node1" presStyleIdx="0" presStyleCnt="5">
        <dgm:presLayoutVars>
          <dgm:chMax val="0"/>
          <dgm:bulletEnabled val="1"/>
        </dgm:presLayoutVars>
      </dgm:prSet>
      <dgm:spPr/>
    </dgm:pt>
    <dgm:pt modelId="{021735FE-6E59-404F-A2F7-04F02848C5B0}" type="pres">
      <dgm:prSet presAssocID="{740A7B1A-5082-4474-9CBE-093D8B4820DE}" presName="spacer" presStyleCnt="0"/>
      <dgm:spPr/>
    </dgm:pt>
    <dgm:pt modelId="{73411C43-9892-4755-B310-73938D0F683D}" type="pres">
      <dgm:prSet presAssocID="{9748FCC1-8D40-4EEC-B50A-F3650AD042E5}" presName="parentText" presStyleLbl="node1" presStyleIdx="1" presStyleCnt="5">
        <dgm:presLayoutVars>
          <dgm:chMax val="0"/>
          <dgm:bulletEnabled val="1"/>
        </dgm:presLayoutVars>
      </dgm:prSet>
      <dgm:spPr/>
    </dgm:pt>
    <dgm:pt modelId="{582DB8F4-18BC-42C1-9262-322972B1CAC0}" type="pres">
      <dgm:prSet presAssocID="{3D49E9ED-8DF3-42A2-ACAE-7ED7E8AE2897}" presName="spacer" presStyleCnt="0"/>
      <dgm:spPr/>
    </dgm:pt>
    <dgm:pt modelId="{8901EFBE-52E3-4038-8589-D24885119F70}" type="pres">
      <dgm:prSet presAssocID="{0289C0AF-0A27-44E1-83D9-92AD5C0E67A7}" presName="parentText" presStyleLbl="node1" presStyleIdx="2" presStyleCnt="5">
        <dgm:presLayoutVars>
          <dgm:chMax val="0"/>
          <dgm:bulletEnabled val="1"/>
        </dgm:presLayoutVars>
      </dgm:prSet>
      <dgm:spPr/>
    </dgm:pt>
    <dgm:pt modelId="{1B6F7F32-01FF-472A-9E75-55A80408FB87}" type="pres">
      <dgm:prSet presAssocID="{BDE4D8FF-088C-430C-B30F-8B959A67A2C2}" presName="spacer" presStyleCnt="0"/>
      <dgm:spPr/>
    </dgm:pt>
    <dgm:pt modelId="{87D94458-CE82-4865-BEB9-D63864000280}" type="pres">
      <dgm:prSet presAssocID="{283B1A1E-2F28-464D-A681-8CE24459BABA}" presName="parentText" presStyleLbl="node1" presStyleIdx="3" presStyleCnt="5">
        <dgm:presLayoutVars>
          <dgm:chMax val="0"/>
          <dgm:bulletEnabled val="1"/>
        </dgm:presLayoutVars>
      </dgm:prSet>
      <dgm:spPr/>
    </dgm:pt>
    <dgm:pt modelId="{CA6AA5FA-637D-4D74-BA16-61EC8B779794}" type="pres">
      <dgm:prSet presAssocID="{6E9729E2-66A4-4FAC-973C-827BA2AFA5D3}" presName="spacer" presStyleCnt="0"/>
      <dgm:spPr/>
    </dgm:pt>
    <dgm:pt modelId="{CFB8288A-4438-42A0-82D5-B85CC0C1113D}" type="pres">
      <dgm:prSet presAssocID="{49A0C4AF-6ADB-4B21-AA7F-2F3E86E0B80E}" presName="parentText" presStyleLbl="node1" presStyleIdx="4" presStyleCnt="5">
        <dgm:presLayoutVars>
          <dgm:chMax val="0"/>
          <dgm:bulletEnabled val="1"/>
        </dgm:presLayoutVars>
      </dgm:prSet>
      <dgm:spPr/>
    </dgm:pt>
  </dgm:ptLst>
  <dgm:cxnLst>
    <dgm:cxn modelId="{FC40F009-EAF5-4D6B-A32D-06357CEDD773}" srcId="{A1C8DDDE-A054-4DDD-B88C-526ED1601473}" destId="{9748FCC1-8D40-4EEC-B50A-F3650AD042E5}" srcOrd="1" destOrd="0" parTransId="{AE4C35ED-1610-4301-9686-109FDBEE7273}" sibTransId="{3D49E9ED-8DF3-42A2-ACAE-7ED7E8AE2897}"/>
    <dgm:cxn modelId="{5143150A-CC3C-4B03-849C-90B1546F9F27}" srcId="{A1C8DDDE-A054-4DDD-B88C-526ED1601473}" destId="{49A0C4AF-6ADB-4B21-AA7F-2F3E86E0B80E}" srcOrd="4" destOrd="0" parTransId="{F3174357-F045-41AF-88D8-51CCC0A86E10}" sibTransId="{7E647AF1-0ABF-4F91-814E-4916CEEB3397}"/>
    <dgm:cxn modelId="{A3AB7320-7411-47A8-90A1-5F1AF7DD7B34}" srcId="{A1C8DDDE-A054-4DDD-B88C-526ED1601473}" destId="{0289C0AF-0A27-44E1-83D9-92AD5C0E67A7}" srcOrd="2" destOrd="0" parTransId="{437228A8-6065-41B0-928C-50C7C2BAF473}" sibTransId="{BDE4D8FF-088C-430C-B30F-8B959A67A2C2}"/>
    <dgm:cxn modelId="{0C59CA23-1674-4CED-9093-0A4E9EBD4056}" type="presOf" srcId="{4F4A1925-A59F-4F93-AD36-D3EAB5320E12}" destId="{32403DE7-AD05-4A0F-9A06-F2398BF31963}" srcOrd="0" destOrd="0" presId="urn:microsoft.com/office/officeart/2005/8/layout/vList2"/>
    <dgm:cxn modelId="{02A4A834-967E-4614-B849-B8D7F9F16499}" srcId="{A1C8DDDE-A054-4DDD-B88C-526ED1601473}" destId="{4F4A1925-A59F-4F93-AD36-D3EAB5320E12}" srcOrd="0" destOrd="0" parTransId="{AF9073BA-E065-4B87-B454-EDF59D0D7E48}" sibTransId="{740A7B1A-5082-4474-9CBE-093D8B4820DE}"/>
    <dgm:cxn modelId="{8F086838-5F1D-45C9-912B-A355754BC7D5}" type="presOf" srcId="{A1C8DDDE-A054-4DDD-B88C-526ED1601473}" destId="{EFA9841E-45CA-430B-988B-AED7084466A0}" srcOrd="0" destOrd="0" presId="urn:microsoft.com/office/officeart/2005/8/layout/vList2"/>
    <dgm:cxn modelId="{2282F83F-282F-4DE8-9DB1-FE737B2C388A}" type="presOf" srcId="{283B1A1E-2F28-464D-A681-8CE24459BABA}" destId="{87D94458-CE82-4865-BEB9-D63864000280}" srcOrd="0" destOrd="0" presId="urn:microsoft.com/office/officeart/2005/8/layout/vList2"/>
    <dgm:cxn modelId="{0C6F8743-BA8B-4437-B941-50750F846C84}" type="presOf" srcId="{0289C0AF-0A27-44E1-83D9-92AD5C0E67A7}" destId="{8901EFBE-52E3-4038-8589-D24885119F70}" srcOrd="0" destOrd="0" presId="urn:microsoft.com/office/officeart/2005/8/layout/vList2"/>
    <dgm:cxn modelId="{AE20D052-3B18-4ABB-B73F-7C57B7AF6CB8}" type="presOf" srcId="{49A0C4AF-6ADB-4B21-AA7F-2F3E86E0B80E}" destId="{CFB8288A-4438-42A0-82D5-B85CC0C1113D}" srcOrd="0" destOrd="0" presId="urn:microsoft.com/office/officeart/2005/8/layout/vList2"/>
    <dgm:cxn modelId="{D88681BB-1278-4B0C-8DCB-DCC4E2ADB087}" srcId="{A1C8DDDE-A054-4DDD-B88C-526ED1601473}" destId="{283B1A1E-2F28-464D-A681-8CE24459BABA}" srcOrd="3" destOrd="0" parTransId="{989BEFD1-1EF5-4287-8F2C-F82BC5240827}" sibTransId="{6E9729E2-66A4-4FAC-973C-827BA2AFA5D3}"/>
    <dgm:cxn modelId="{A04A68E4-F6BB-4EDB-8D4E-B757ACAA261C}" type="presOf" srcId="{9748FCC1-8D40-4EEC-B50A-F3650AD042E5}" destId="{73411C43-9892-4755-B310-73938D0F683D}" srcOrd="0" destOrd="0" presId="urn:microsoft.com/office/officeart/2005/8/layout/vList2"/>
    <dgm:cxn modelId="{2F456E42-AEF4-43C0-A143-B32BFF913304}" type="presParOf" srcId="{EFA9841E-45CA-430B-988B-AED7084466A0}" destId="{32403DE7-AD05-4A0F-9A06-F2398BF31963}" srcOrd="0" destOrd="0" presId="urn:microsoft.com/office/officeart/2005/8/layout/vList2"/>
    <dgm:cxn modelId="{D0204702-87ED-458E-A5C1-B4F80A79EDAE}" type="presParOf" srcId="{EFA9841E-45CA-430B-988B-AED7084466A0}" destId="{021735FE-6E59-404F-A2F7-04F02848C5B0}" srcOrd="1" destOrd="0" presId="urn:microsoft.com/office/officeart/2005/8/layout/vList2"/>
    <dgm:cxn modelId="{8F2988F2-540A-4AC6-9396-10D7A000AF81}" type="presParOf" srcId="{EFA9841E-45CA-430B-988B-AED7084466A0}" destId="{73411C43-9892-4755-B310-73938D0F683D}" srcOrd="2" destOrd="0" presId="urn:microsoft.com/office/officeart/2005/8/layout/vList2"/>
    <dgm:cxn modelId="{1DC82A30-7AD0-4581-BF09-72BD22D927D9}" type="presParOf" srcId="{EFA9841E-45CA-430B-988B-AED7084466A0}" destId="{582DB8F4-18BC-42C1-9262-322972B1CAC0}" srcOrd="3" destOrd="0" presId="urn:microsoft.com/office/officeart/2005/8/layout/vList2"/>
    <dgm:cxn modelId="{BAD6A5D3-3F91-4505-836D-D449635DFDDB}" type="presParOf" srcId="{EFA9841E-45CA-430B-988B-AED7084466A0}" destId="{8901EFBE-52E3-4038-8589-D24885119F70}" srcOrd="4" destOrd="0" presId="urn:microsoft.com/office/officeart/2005/8/layout/vList2"/>
    <dgm:cxn modelId="{228F9723-E4A5-4AF3-8BBB-430FD718EDF1}" type="presParOf" srcId="{EFA9841E-45CA-430B-988B-AED7084466A0}" destId="{1B6F7F32-01FF-472A-9E75-55A80408FB87}" srcOrd="5" destOrd="0" presId="urn:microsoft.com/office/officeart/2005/8/layout/vList2"/>
    <dgm:cxn modelId="{EE9418CB-9527-4982-979F-2E12DC07A965}" type="presParOf" srcId="{EFA9841E-45CA-430B-988B-AED7084466A0}" destId="{87D94458-CE82-4865-BEB9-D63864000280}" srcOrd="6" destOrd="0" presId="urn:microsoft.com/office/officeart/2005/8/layout/vList2"/>
    <dgm:cxn modelId="{3E56E82B-5B47-4CF2-A2E2-B01D1985CF49}" type="presParOf" srcId="{EFA9841E-45CA-430B-988B-AED7084466A0}" destId="{CA6AA5FA-637D-4D74-BA16-61EC8B779794}" srcOrd="7" destOrd="0" presId="urn:microsoft.com/office/officeart/2005/8/layout/vList2"/>
    <dgm:cxn modelId="{D5084F22-598C-45C2-9FB2-C59C3230E826}" type="presParOf" srcId="{EFA9841E-45CA-430B-988B-AED7084466A0}" destId="{CFB8288A-4438-42A0-82D5-B85CC0C1113D}"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AD7C46E-54B0-40F2-8A48-9CEB85D9255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000C17B3-8047-49AC-B803-3152DA5750BC}">
      <dgm:prSet/>
      <dgm:spPr/>
      <dgm:t>
        <a:bodyPr/>
        <a:lstStyle/>
        <a:p>
          <a:r>
            <a:rPr lang="nb-NO"/>
            <a:t>Dette var mer populært tidligere. Da ble det gunstig beskattet, og ofte kalt «skjult utbytte».</a:t>
          </a:r>
          <a:endParaRPr lang="en-US"/>
        </a:p>
      </dgm:t>
    </dgm:pt>
    <dgm:pt modelId="{E3A5561E-964C-48BC-9AA1-60BF82EDED11}" type="parTrans" cxnId="{085DAF87-0BA9-451A-8EF8-0FD892098ED1}">
      <dgm:prSet/>
      <dgm:spPr/>
      <dgm:t>
        <a:bodyPr/>
        <a:lstStyle/>
        <a:p>
          <a:endParaRPr lang="en-US"/>
        </a:p>
      </dgm:t>
    </dgm:pt>
    <dgm:pt modelId="{7EC5568E-51DF-41E2-8671-698E86C607D0}" type="sibTrans" cxnId="{085DAF87-0BA9-451A-8EF8-0FD892098ED1}">
      <dgm:prSet/>
      <dgm:spPr/>
      <dgm:t>
        <a:bodyPr/>
        <a:lstStyle/>
        <a:p>
          <a:endParaRPr lang="en-US"/>
        </a:p>
      </dgm:t>
    </dgm:pt>
    <dgm:pt modelId="{84CEF209-3D92-470E-AECF-92065C7EFDA3}">
      <dgm:prSet/>
      <dgm:spPr/>
      <dgm:t>
        <a:bodyPr/>
        <a:lstStyle/>
        <a:p>
          <a:r>
            <a:rPr lang="nb-NO"/>
            <a:t>Nå blir det beskattet som utbytte. Ikke lenger så vanlig. Du kan ikke låne ut mer enn du kunne delt ut i utbytte.</a:t>
          </a:r>
          <a:endParaRPr lang="en-US"/>
        </a:p>
      </dgm:t>
    </dgm:pt>
    <dgm:pt modelId="{5C37DFCA-6BEE-4913-816D-3E079875FBB7}" type="parTrans" cxnId="{A033D539-3331-4490-82AF-F577B78533A9}">
      <dgm:prSet/>
      <dgm:spPr/>
      <dgm:t>
        <a:bodyPr/>
        <a:lstStyle/>
        <a:p>
          <a:endParaRPr lang="en-US"/>
        </a:p>
      </dgm:t>
    </dgm:pt>
    <dgm:pt modelId="{1CE31761-ED89-43BC-B436-6902C03752AF}" type="sibTrans" cxnId="{A033D539-3331-4490-82AF-F577B78533A9}">
      <dgm:prSet/>
      <dgm:spPr/>
      <dgm:t>
        <a:bodyPr/>
        <a:lstStyle/>
        <a:p>
          <a:endParaRPr lang="en-US"/>
        </a:p>
      </dgm:t>
    </dgm:pt>
    <dgm:pt modelId="{267629C6-6600-4E01-8008-DE32D1F6624D}">
      <dgm:prSet/>
      <dgm:spPr/>
      <dgm:t>
        <a:bodyPr/>
        <a:lstStyle/>
        <a:p>
          <a:r>
            <a:rPr lang="nb-NO"/>
            <a:t>Men…for de som bruker selskapets bankkonto som sin egen, så kan regnskapsfører ved årsslutt spørre vedkommende hva dette er for noe, og da kommer gjerne svaret «det er et lån – det skal tilbakebetales». </a:t>
          </a:r>
          <a:endParaRPr lang="en-US"/>
        </a:p>
      </dgm:t>
    </dgm:pt>
    <dgm:pt modelId="{F2112092-63C5-444A-8A3E-B6BADFA4127E}" type="parTrans" cxnId="{F712296B-80ED-4ABE-91A5-1D4908D87F7D}">
      <dgm:prSet/>
      <dgm:spPr/>
      <dgm:t>
        <a:bodyPr/>
        <a:lstStyle/>
        <a:p>
          <a:endParaRPr lang="en-US"/>
        </a:p>
      </dgm:t>
    </dgm:pt>
    <dgm:pt modelId="{AF149D8F-46E3-4D38-B270-FD0612742270}" type="sibTrans" cxnId="{F712296B-80ED-4ABE-91A5-1D4908D87F7D}">
      <dgm:prSet/>
      <dgm:spPr/>
      <dgm:t>
        <a:bodyPr/>
        <a:lstStyle/>
        <a:p>
          <a:endParaRPr lang="en-US"/>
        </a:p>
      </dgm:t>
    </dgm:pt>
    <dgm:pt modelId="{B199186F-5E7B-4240-A84E-D13E69731FC3}" type="pres">
      <dgm:prSet presAssocID="{7AD7C46E-54B0-40F2-8A48-9CEB85D92553}" presName="root" presStyleCnt="0">
        <dgm:presLayoutVars>
          <dgm:dir/>
          <dgm:resizeHandles val="exact"/>
        </dgm:presLayoutVars>
      </dgm:prSet>
      <dgm:spPr/>
    </dgm:pt>
    <dgm:pt modelId="{7FF81D11-77A7-43C9-8E97-CDA8031D5ED0}" type="pres">
      <dgm:prSet presAssocID="{000C17B3-8047-49AC-B803-3152DA5750BC}" presName="compNode" presStyleCnt="0"/>
      <dgm:spPr/>
    </dgm:pt>
    <dgm:pt modelId="{926F231B-8371-47A7-BCA4-2D4F2925D661}" type="pres">
      <dgm:prSet presAssocID="{000C17B3-8047-49AC-B803-3152DA5750BC}" presName="bgRect" presStyleLbl="bgShp" presStyleIdx="0" presStyleCnt="3"/>
      <dgm:spPr/>
    </dgm:pt>
    <dgm:pt modelId="{73FE4A68-031E-4828-94CA-0EABA1CBA5AA}" type="pres">
      <dgm:prSet presAssocID="{000C17B3-8047-49AC-B803-3152DA5750B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r Graph with Downward Trend"/>
        </a:ext>
      </dgm:extLst>
    </dgm:pt>
    <dgm:pt modelId="{2F3E0FCF-2936-4A81-989D-DF5263B420DD}" type="pres">
      <dgm:prSet presAssocID="{000C17B3-8047-49AC-B803-3152DA5750BC}" presName="spaceRect" presStyleCnt="0"/>
      <dgm:spPr/>
    </dgm:pt>
    <dgm:pt modelId="{E660912B-F889-413B-A8DD-803E94D6013D}" type="pres">
      <dgm:prSet presAssocID="{000C17B3-8047-49AC-B803-3152DA5750BC}" presName="parTx" presStyleLbl="revTx" presStyleIdx="0" presStyleCnt="3">
        <dgm:presLayoutVars>
          <dgm:chMax val="0"/>
          <dgm:chPref val="0"/>
        </dgm:presLayoutVars>
      </dgm:prSet>
      <dgm:spPr/>
    </dgm:pt>
    <dgm:pt modelId="{4EF0B3C0-E1C8-4D45-983B-EC6364DDD568}" type="pres">
      <dgm:prSet presAssocID="{7EC5568E-51DF-41E2-8671-698E86C607D0}" presName="sibTrans" presStyleCnt="0"/>
      <dgm:spPr/>
    </dgm:pt>
    <dgm:pt modelId="{3A944B8B-9A9C-4789-938B-B1D116A205F2}" type="pres">
      <dgm:prSet presAssocID="{84CEF209-3D92-470E-AECF-92065C7EFDA3}" presName="compNode" presStyleCnt="0"/>
      <dgm:spPr/>
    </dgm:pt>
    <dgm:pt modelId="{EC917CEC-CB25-40AC-8404-D69B01990D51}" type="pres">
      <dgm:prSet presAssocID="{84CEF209-3D92-470E-AECF-92065C7EFDA3}" presName="bgRect" presStyleLbl="bgShp" presStyleIdx="1" presStyleCnt="3"/>
      <dgm:spPr/>
    </dgm:pt>
    <dgm:pt modelId="{11DA402F-56DB-4C8F-A164-C71F6CBA3768}" type="pres">
      <dgm:prSet presAssocID="{84CEF209-3D92-470E-AECF-92065C7EFDA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peed Bump"/>
        </a:ext>
      </dgm:extLst>
    </dgm:pt>
    <dgm:pt modelId="{83DEBE79-AD7A-483D-8868-EE09126109FA}" type="pres">
      <dgm:prSet presAssocID="{84CEF209-3D92-470E-AECF-92065C7EFDA3}" presName="spaceRect" presStyleCnt="0"/>
      <dgm:spPr/>
    </dgm:pt>
    <dgm:pt modelId="{24BCAF9B-8EC6-422B-A8F6-813B67DC8211}" type="pres">
      <dgm:prSet presAssocID="{84CEF209-3D92-470E-AECF-92065C7EFDA3}" presName="parTx" presStyleLbl="revTx" presStyleIdx="1" presStyleCnt="3">
        <dgm:presLayoutVars>
          <dgm:chMax val="0"/>
          <dgm:chPref val="0"/>
        </dgm:presLayoutVars>
      </dgm:prSet>
      <dgm:spPr/>
    </dgm:pt>
    <dgm:pt modelId="{E0BBCA88-192C-492C-9368-F6E2FD88514E}" type="pres">
      <dgm:prSet presAssocID="{1CE31761-ED89-43BC-B436-6902C03752AF}" presName="sibTrans" presStyleCnt="0"/>
      <dgm:spPr/>
    </dgm:pt>
    <dgm:pt modelId="{AA1CAC45-738F-432A-8C8B-3B538C8E3D08}" type="pres">
      <dgm:prSet presAssocID="{267629C6-6600-4E01-8008-DE32D1F6624D}" presName="compNode" presStyleCnt="0"/>
      <dgm:spPr/>
    </dgm:pt>
    <dgm:pt modelId="{51446E9B-1B91-4FB4-B2BC-89005F35DCF8}" type="pres">
      <dgm:prSet presAssocID="{267629C6-6600-4E01-8008-DE32D1F6624D}" presName="bgRect" presStyleLbl="bgShp" presStyleIdx="2" presStyleCnt="3"/>
      <dgm:spPr/>
    </dgm:pt>
    <dgm:pt modelId="{BABE5B03-DF94-4D8C-91AC-413D4293BC3F}" type="pres">
      <dgm:prSet presAssocID="{267629C6-6600-4E01-8008-DE32D1F6624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annmannskap"/>
        </a:ext>
      </dgm:extLst>
    </dgm:pt>
    <dgm:pt modelId="{B5BE364D-614B-4A32-B2A2-C62D1AB4E37B}" type="pres">
      <dgm:prSet presAssocID="{267629C6-6600-4E01-8008-DE32D1F6624D}" presName="spaceRect" presStyleCnt="0"/>
      <dgm:spPr/>
    </dgm:pt>
    <dgm:pt modelId="{ED274761-5DF3-4E95-B175-2CAB71FCA0C7}" type="pres">
      <dgm:prSet presAssocID="{267629C6-6600-4E01-8008-DE32D1F6624D}" presName="parTx" presStyleLbl="revTx" presStyleIdx="2" presStyleCnt="3">
        <dgm:presLayoutVars>
          <dgm:chMax val="0"/>
          <dgm:chPref val="0"/>
        </dgm:presLayoutVars>
      </dgm:prSet>
      <dgm:spPr/>
    </dgm:pt>
  </dgm:ptLst>
  <dgm:cxnLst>
    <dgm:cxn modelId="{51788930-42B0-4C2B-9052-CF61F3EBAEC8}" type="presOf" srcId="{7AD7C46E-54B0-40F2-8A48-9CEB85D92553}" destId="{B199186F-5E7B-4240-A84E-D13E69731FC3}" srcOrd="0" destOrd="0" presId="urn:microsoft.com/office/officeart/2018/2/layout/IconVerticalSolidList"/>
    <dgm:cxn modelId="{A033D539-3331-4490-82AF-F577B78533A9}" srcId="{7AD7C46E-54B0-40F2-8A48-9CEB85D92553}" destId="{84CEF209-3D92-470E-AECF-92065C7EFDA3}" srcOrd="1" destOrd="0" parTransId="{5C37DFCA-6BEE-4913-816D-3E079875FBB7}" sibTransId="{1CE31761-ED89-43BC-B436-6902C03752AF}"/>
    <dgm:cxn modelId="{F712296B-80ED-4ABE-91A5-1D4908D87F7D}" srcId="{7AD7C46E-54B0-40F2-8A48-9CEB85D92553}" destId="{267629C6-6600-4E01-8008-DE32D1F6624D}" srcOrd="2" destOrd="0" parTransId="{F2112092-63C5-444A-8A3E-B6BADFA4127E}" sibTransId="{AF149D8F-46E3-4D38-B270-FD0612742270}"/>
    <dgm:cxn modelId="{085DAF87-0BA9-451A-8EF8-0FD892098ED1}" srcId="{7AD7C46E-54B0-40F2-8A48-9CEB85D92553}" destId="{000C17B3-8047-49AC-B803-3152DA5750BC}" srcOrd="0" destOrd="0" parTransId="{E3A5561E-964C-48BC-9AA1-60BF82EDED11}" sibTransId="{7EC5568E-51DF-41E2-8671-698E86C607D0}"/>
    <dgm:cxn modelId="{806F0DA8-4905-4BBA-8574-4C968E1C115E}" type="presOf" srcId="{84CEF209-3D92-470E-AECF-92065C7EFDA3}" destId="{24BCAF9B-8EC6-422B-A8F6-813B67DC8211}" srcOrd="0" destOrd="0" presId="urn:microsoft.com/office/officeart/2018/2/layout/IconVerticalSolidList"/>
    <dgm:cxn modelId="{9DCC38CD-6171-467A-9A16-9C869FA997E5}" type="presOf" srcId="{267629C6-6600-4E01-8008-DE32D1F6624D}" destId="{ED274761-5DF3-4E95-B175-2CAB71FCA0C7}" srcOrd="0" destOrd="0" presId="urn:microsoft.com/office/officeart/2018/2/layout/IconVerticalSolidList"/>
    <dgm:cxn modelId="{58F442D9-8EC5-4074-AAF9-FD7FCBB9D03C}" type="presOf" srcId="{000C17B3-8047-49AC-B803-3152DA5750BC}" destId="{E660912B-F889-413B-A8DD-803E94D6013D}" srcOrd="0" destOrd="0" presId="urn:microsoft.com/office/officeart/2018/2/layout/IconVerticalSolidList"/>
    <dgm:cxn modelId="{A817CCF1-735D-497D-9976-92C026B086FA}" type="presParOf" srcId="{B199186F-5E7B-4240-A84E-D13E69731FC3}" destId="{7FF81D11-77A7-43C9-8E97-CDA8031D5ED0}" srcOrd="0" destOrd="0" presId="urn:microsoft.com/office/officeart/2018/2/layout/IconVerticalSolidList"/>
    <dgm:cxn modelId="{F6534F65-5B7E-4ED3-9615-5549F0BC4C65}" type="presParOf" srcId="{7FF81D11-77A7-43C9-8E97-CDA8031D5ED0}" destId="{926F231B-8371-47A7-BCA4-2D4F2925D661}" srcOrd="0" destOrd="0" presId="urn:microsoft.com/office/officeart/2018/2/layout/IconVerticalSolidList"/>
    <dgm:cxn modelId="{59E02BE0-DD2D-4E97-B9AE-0E1AC81E2FF6}" type="presParOf" srcId="{7FF81D11-77A7-43C9-8E97-CDA8031D5ED0}" destId="{73FE4A68-031E-4828-94CA-0EABA1CBA5AA}" srcOrd="1" destOrd="0" presId="urn:microsoft.com/office/officeart/2018/2/layout/IconVerticalSolidList"/>
    <dgm:cxn modelId="{E9CC7FD4-C63A-4857-9F76-6316B5A3E9BE}" type="presParOf" srcId="{7FF81D11-77A7-43C9-8E97-CDA8031D5ED0}" destId="{2F3E0FCF-2936-4A81-989D-DF5263B420DD}" srcOrd="2" destOrd="0" presId="urn:microsoft.com/office/officeart/2018/2/layout/IconVerticalSolidList"/>
    <dgm:cxn modelId="{2D2EE4C9-A15E-40E6-B062-CFA4230CB451}" type="presParOf" srcId="{7FF81D11-77A7-43C9-8E97-CDA8031D5ED0}" destId="{E660912B-F889-413B-A8DD-803E94D6013D}" srcOrd="3" destOrd="0" presId="urn:microsoft.com/office/officeart/2018/2/layout/IconVerticalSolidList"/>
    <dgm:cxn modelId="{8550CA21-C691-4AA1-814B-E01E05A896A2}" type="presParOf" srcId="{B199186F-5E7B-4240-A84E-D13E69731FC3}" destId="{4EF0B3C0-E1C8-4D45-983B-EC6364DDD568}" srcOrd="1" destOrd="0" presId="urn:microsoft.com/office/officeart/2018/2/layout/IconVerticalSolidList"/>
    <dgm:cxn modelId="{BD15C383-F637-4E2D-8EE7-7904EF755BDD}" type="presParOf" srcId="{B199186F-5E7B-4240-A84E-D13E69731FC3}" destId="{3A944B8B-9A9C-4789-938B-B1D116A205F2}" srcOrd="2" destOrd="0" presId="urn:microsoft.com/office/officeart/2018/2/layout/IconVerticalSolidList"/>
    <dgm:cxn modelId="{AE3C2368-862E-4F41-9DF3-9B2F611CEB79}" type="presParOf" srcId="{3A944B8B-9A9C-4789-938B-B1D116A205F2}" destId="{EC917CEC-CB25-40AC-8404-D69B01990D51}" srcOrd="0" destOrd="0" presId="urn:microsoft.com/office/officeart/2018/2/layout/IconVerticalSolidList"/>
    <dgm:cxn modelId="{0797F98E-F630-455C-AD32-E101DFFBD22E}" type="presParOf" srcId="{3A944B8B-9A9C-4789-938B-B1D116A205F2}" destId="{11DA402F-56DB-4C8F-A164-C71F6CBA3768}" srcOrd="1" destOrd="0" presId="urn:microsoft.com/office/officeart/2018/2/layout/IconVerticalSolidList"/>
    <dgm:cxn modelId="{9654C49A-2449-4E8E-838A-DB2734CD9E77}" type="presParOf" srcId="{3A944B8B-9A9C-4789-938B-B1D116A205F2}" destId="{83DEBE79-AD7A-483D-8868-EE09126109FA}" srcOrd="2" destOrd="0" presId="urn:microsoft.com/office/officeart/2018/2/layout/IconVerticalSolidList"/>
    <dgm:cxn modelId="{09A555AA-9471-4F67-926E-4EF3ACAD25F7}" type="presParOf" srcId="{3A944B8B-9A9C-4789-938B-B1D116A205F2}" destId="{24BCAF9B-8EC6-422B-A8F6-813B67DC8211}" srcOrd="3" destOrd="0" presId="urn:microsoft.com/office/officeart/2018/2/layout/IconVerticalSolidList"/>
    <dgm:cxn modelId="{2EF8A8BC-2384-45A2-9344-7E36A7F7CA56}" type="presParOf" srcId="{B199186F-5E7B-4240-A84E-D13E69731FC3}" destId="{E0BBCA88-192C-492C-9368-F6E2FD88514E}" srcOrd="3" destOrd="0" presId="urn:microsoft.com/office/officeart/2018/2/layout/IconVerticalSolidList"/>
    <dgm:cxn modelId="{51E6BBDA-EC37-497F-80F9-144BCB085788}" type="presParOf" srcId="{B199186F-5E7B-4240-A84E-D13E69731FC3}" destId="{AA1CAC45-738F-432A-8C8B-3B538C8E3D08}" srcOrd="4" destOrd="0" presId="urn:microsoft.com/office/officeart/2018/2/layout/IconVerticalSolidList"/>
    <dgm:cxn modelId="{394E6C16-47A6-46AD-9CEA-495459478820}" type="presParOf" srcId="{AA1CAC45-738F-432A-8C8B-3B538C8E3D08}" destId="{51446E9B-1B91-4FB4-B2BC-89005F35DCF8}" srcOrd="0" destOrd="0" presId="urn:microsoft.com/office/officeart/2018/2/layout/IconVerticalSolidList"/>
    <dgm:cxn modelId="{EE1CAC47-564C-4FB2-A538-4246674F0B39}" type="presParOf" srcId="{AA1CAC45-738F-432A-8C8B-3B538C8E3D08}" destId="{BABE5B03-DF94-4D8C-91AC-413D4293BC3F}" srcOrd="1" destOrd="0" presId="urn:microsoft.com/office/officeart/2018/2/layout/IconVerticalSolidList"/>
    <dgm:cxn modelId="{CF5BB202-2C9C-47F1-BC68-71C82373D0F2}" type="presParOf" srcId="{AA1CAC45-738F-432A-8C8B-3B538C8E3D08}" destId="{B5BE364D-614B-4A32-B2A2-C62D1AB4E37B}" srcOrd="2" destOrd="0" presId="urn:microsoft.com/office/officeart/2018/2/layout/IconVerticalSolidList"/>
    <dgm:cxn modelId="{EFF1F0A7-709E-44F4-8655-C06726376DEB}" type="presParOf" srcId="{AA1CAC45-738F-432A-8C8B-3B538C8E3D08}" destId="{ED274761-5DF3-4E95-B175-2CAB71FCA0C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8BC5AEC-35E4-4829-8902-DF518C660F88}" type="doc">
      <dgm:prSet loTypeId="urn:microsoft.com/office/officeart/2005/8/layout/process4" loCatId="process" qsTypeId="urn:microsoft.com/office/officeart/2005/8/quickstyle/simple5" qsCatId="simple" csTypeId="urn:microsoft.com/office/officeart/2005/8/colors/accent1_2" csCatId="accent1"/>
      <dgm:spPr/>
      <dgm:t>
        <a:bodyPr/>
        <a:lstStyle/>
        <a:p>
          <a:endParaRPr lang="en-US"/>
        </a:p>
      </dgm:t>
    </dgm:pt>
    <dgm:pt modelId="{01D9C69D-BB02-4C4E-8D82-063EFA297580}">
      <dgm:prSet/>
      <dgm:spPr/>
      <dgm:t>
        <a:bodyPr/>
        <a:lstStyle/>
        <a:p>
          <a:r>
            <a:rPr lang="nb-NO"/>
            <a:t>Der blir interne transaksjoner og eiendeler/gjeld skapt av dette eliminert.</a:t>
          </a:r>
          <a:endParaRPr lang="en-US"/>
        </a:p>
      </dgm:t>
    </dgm:pt>
    <dgm:pt modelId="{F13DC204-404E-4AC6-8A90-B6CFF395207F}" type="parTrans" cxnId="{8B91CA6B-8B86-49CE-AF20-AA23341E7A12}">
      <dgm:prSet/>
      <dgm:spPr/>
      <dgm:t>
        <a:bodyPr/>
        <a:lstStyle/>
        <a:p>
          <a:endParaRPr lang="en-US"/>
        </a:p>
      </dgm:t>
    </dgm:pt>
    <dgm:pt modelId="{00504EDE-BC84-4484-BC61-18F13DACF174}" type="sibTrans" cxnId="{8B91CA6B-8B86-49CE-AF20-AA23341E7A12}">
      <dgm:prSet/>
      <dgm:spPr/>
      <dgm:t>
        <a:bodyPr/>
        <a:lstStyle/>
        <a:p>
          <a:endParaRPr lang="en-US"/>
        </a:p>
      </dgm:t>
    </dgm:pt>
    <dgm:pt modelId="{F361F701-4744-49A9-A844-3A884B9C2070}">
      <dgm:prSet/>
      <dgm:spPr/>
      <dgm:t>
        <a:bodyPr/>
        <a:lstStyle/>
        <a:p>
          <a:r>
            <a:rPr lang="nb-NO"/>
            <a:t>Formålet er å vise konsernets økonomiske liv som det var en «enhet».</a:t>
          </a:r>
          <a:endParaRPr lang="en-US"/>
        </a:p>
      </dgm:t>
    </dgm:pt>
    <dgm:pt modelId="{5BF9323E-0D43-473F-9B65-BD16A596BA2F}" type="parTrans" cxnId="{09872228-E830-4E09-93B4-E27EAC741B2D}">
      <dgm:prSet/>
      <dgm:spPr/>
      <dgm:t>
        <a:bodyPr/>
        <a:lstStyle/>
        <a:p>
          <a:endParaRPr lang="en-US"/>
        </a:p>
      </dgm:t>
    </dgm:pt>
    <dgm:pt modelId="{C82C3B22-75AA-4C59-9F66-8DAA1F7C1B62}" type="sibTrans" cxnId="{09872228-E830-4E09-93B4-E27EAC741B2D}">
      <dgm:prSet/>
      <dgm:spPr/>
      <dgm:t>
        <a:bodyPr/>
        <a:lstStyle/>
        <a:p>
          <a:endParaRPr lang="en-US"/>
        </a:p>
      </dgm:t>
    </dgm:pt>
    <dgm:pt modelId="{D89169E6-3368-4A8D-84DE-70AAF3BE0FA6}">
      <dgm:prSet/>
      <dgm:spPr/>
      <dgm:t>
        <a:bodyPr/>
        <a:lstStyle/>
        <a:p>
          <a:r>
            <a:rPr lang="nb-NO"/>
            <a:t>Problemet er at i små selskaper så slipper man å utarbeide konsernregnskap i mange tilfeller.</a:t>
          </a:r>
          <a:endParaRPr lang="en-US"/>
        </a:p>
      </dgm:t>
    </dgm:pt>
    <dgm:pt modelId="{F80E2D4B-A122-43EF-A776-43FFAC95DCAA}" type="parTrans" cxnId="{3653D15D-AF62-4BD6-A553-5CA91632064F}">
      <dgm:prSet/>
      <dgm:spPr/>
      <dgm:t>
        <a:bodyPr/>
        <a:lstStyle/>
        <a:p>
          <a:endParaRPr lang="en-US"/>
        </a:p>
      </dgm:t>
    </dgm:pt>
    <dgm:pt modelId="{9DA0AFE1-FE40-48AF-9322-F459BCEF3E1C}" type="sibTrans" cxnId="{3653D15D-AF62-4BD6-A553-5CA91632064F}">
      <dgm:prSet/>
      <dgm:spPr/>
      <dgm:t>
        <a:bodyPr/>
        <a:lstStyle/>
        <a:p>
          <a:endParaRPr lang="en-US"/>
        </a:p>
      </dgm:t>
    </dgm:pt>
    <dgm:pt modelId="{77DE3CA9-ACD1-4801-A0DE-F36069CD7305}">
      <dgm:prSet/>
      <dgm:spPr/>
      <dgm:t>
        <a:bodyPr/>
        <a:lstStyle/>
        <a:p>
          <a:r>
            <a:rPr lang="nb-NO"/>
            <a:t>Da må du studere mor- og datterselskapene nøye. </a:t>
          </a:r>
          <a:endParaRPr lang="en-US"/>
        </a:p>
      </dgm:t>
    </dgm:pt>
    <dgm:pt modelId="{266332E6-610C-4F33-A525-DC59FA81A7D1}" type="parTrans" cxnId="{51AFD81E-B936-46B1-9601-A0B3545AC789}">
      <dgm:prSet/>
      <dgm:spPr/>
      <dgm:t>
        <a:bodyPr/>
        <a:lstStyle/>
        <a:p>
          <a:endParaRPr lang="en-US"/>
        </a:p>
      </dgm:t>
    </dgm:pt>
    <dgm:pt modelId="{845FA514-8503-454A-B798-48003F593EE2}" type="sibTrans" cxnId="{51AFD81E-B936-46B1-9601-A0B3545AC789}">
      <dgm:prSet/>
      <dgm:spPr/>
      <dgm:t>
        <a:bodyPr/>
        <a:lstStyle/>
        <a:p>
          <a:endParaRPr lang="en-US"/>
        </a:p>
      </dgm:t>
    </dgm:pt>
    <dgm:pt modelId="{CC4D52CB-7B17-4064-BEE6-6DEB066CB30F}">
      <dgm:prSet/>
      <dgm:spPr/>
      <dgm:t>
        <a:bodyPr/>
        <a:lstStyle/>
        <a:p>
          <a:r>
            <a:rPr lang="nb-NO"/>
            <a:t>Se på interne fordringer. </a:t>
          </a:r>
          <a:endParaRPr lang="en-US"/>
        </a:p>
      </dgm:t>
    </dgm:pt>
    <dgm:pt modelId="{E8C80851-6160-4B1F-BBFE-A125E17D6164}" type="parTrans" cxnId="{B1985CB1-5E31-428F-9D46-96168DFC6B56}">
      <dgm:prSet/>
      <dgm:spPr/>
      <dgm:t>
        <a:bodyPr/>
        <a:lstStyle/>
        <a:p>
          <a:endParaRPr lang="en-US"/>
        </a:p>
      </dgm:t>
    </dgm:pt>
    <dgm:pt modelId="{2C0FA040-4EC3-4157-AAC3-095DA6D43C90}" type="sibTrans" cxnId="{B1985CB1-5E31-428F-9D46-96168DFC6B56}">
      <dgm:prSet/>
      <dgm:spPr/>
      <dgm:t>
        <a:bodyPr/>
        <a:lstStyle/>
        <a:p>
          <a:endParaRPr lang="en-US"/>
        </a:p>
      </dgm:t>
    </dgm:pt>
    <dgm:pt modelId="{3E13A131-2F08-4CB7-98AD-A468B564F67A}">
      <dgm:prSet/>
      <dgm:spPr/>
      <dgm:t>
        <a:bodyPr/>
        <a:lstStyle/>
        <a:p>
          <a:r>
            <a:rPr lang="nb-NO"/>
            <a:t>Studer gjeldssiden.</a:t>
          </a:r>
          <a:endParaRPr lang="en-US"/>
        </a:p>
      </dgm:t>
    </dgm:pt>
    <dgm:pt modelId="{EF726D3D-6158-48A2-BF60-80133F396806}" type="parTrans" cxnId="{D00CFC14-1933-4C57-B0BB-AF12E7F0388A}">
      <dgm:prSet/>
      <dgm:spPr/>
      <dgm:t>
        <a:bodyPr/>
        <a:lstStyle/>
        <a:p>
          <a:endParaRPr lang="en-US"/>
        </a:p>
      </dgm:t>
    </dgm:pt>
    <dgm:pt modelId="{197BB676-B740-44C6-8651-21D2EE440ED8}" type="sibTrans" cxnId="{D00CFC14-1933-4C57-B0BB-AF12E7F0388A}">
      <dgm:prSet/>
      <dgm:spPr/>
      <dgm:t>
        <a:bodyPr/>
        <a:lstStyle/>
        <a:p>
          <a:endParaRPr lang="en-US"/>
        </a:p>
      </dgm:t>
    </dgm:pt>
    <dgm:pt modelId="{04234D47-B6C9-4189-969A-76FAC0C1E1BC}" type="pres">
      <dgm:prSet presAssocID="{18BC5AEC-35E4-4829-8902-DF518C660F88}" presName="Name0" presStyleCnt="0">
        <dgm:presLayoutVars>
          <dgm:dir/>
          <dgm:animLvl val="lvl"/>
          <dgm:resizeHandles val="exact"/>
        </dgm:presLayoutVars>
      </dgm:prSet>
      <dgm:spPr/>
    </dgm:pt>
    <dgm:pt modelId="{E4E22E9B-E96D-4441-BE24-524AD7B5EF99}" type="pres">
      <dgm:prSet presAssocID="{77DE3CA9-ACD1-4801-A0DE-F36069CD7305}" presName="boxAndChildren" presStyleCnt="0"/>
      <dgm:spPr/>
    </dgm:pt>
    <dgm:pt modelId="{A85B1D5A-57CC-4495-89D2-47F52EA3E289}" type="pres">
      <dgm:prSet presAssocID="{77DE3CA9-ACD1-4801-A0DE-F36069CD7305}" presName="parentTextBox" presStyleLbl="node1" presStyleIdx="0" presStyleCnt="4"/>
      <dgm:spPr/>
    </dgm:pt>
    <dgm:pt modelId="{E652F129-3F2D-4DCC-9C13-FEEA0B8BDC6D}" type="pres">
      <dgm:prSet presAssocID="{77DE3CA9-ACD1-4801-A0DE-F36069CD7305}" presName="entireBox" presStyleLbl="node1" presStyleIdx="0" presStyleCnt="4"/>
      <dgm:spPr/>
    </dgm:pt>
    <dgm:pt modelId="{50694A12-F4FE-4885-84AA-87E7CAF3A8B3}" type="pres">
      <dgm:prSet presAssocID="{77DE3CA9-ACD1-4801-A0DE-F36069CD7305}" presName="descendantBox" presStyleCnt="0"/>
      <dgm:spPr/>
    </dgm:pt>
    <dgm:pt modelId="{6F33CCB7-2289-42C5-A567-3AE7434BA00E}" type="pres">
      <dgm:prSet presAssocID="{CC4D52CB-7B17-4064-BEE6-6DEB066CB30F}" presName="childTextBox" presStyleLbl="fgAccFollowNode1" presStyleIdx="0" presStyleCnt="2">
        <dgm:presLayoutVars>
          <dgm:bulletEnabled val="1"/>
        </dgm:presLayoutVars>
      </dgm:prSet>
      <dgm:spPr/>
    </dgm:pt>
    <dgm:pt modelId="{E7365E80-2E5D-45DB-8EBA-4AA45495A223}" type="pres">
      <dgm:prSet presAssocID="{3E13A131-2F08-4CB7-98AD-A468B564F67A}" presName="childTextBox" presStyleLbl="fgAccFollowNode1" presStyleIdx="1" presStyleCnt="2">
        <dgm:presLayoutVars>
          <dgm:bulletEnabled val="1"/>
        </dgm:presLayoutVars>
      </dgm:prSet>
      <dgm:spPr/>
    </dgm:pt>
    <dgm:pt modelId="{CB5F8359-2417-4633-B53E-6E08329E85F1}" type="pres">
      <dgm:prSet presAssocID="{9DA0AFE1-FE40-48AF-9322-F459BCEF3E1C}" presName="sp" presStyleCnt="0"/>
      <dgm:spPr/>
    </dgm:pt>
    <dgm:pt modelId="{DAD80156-BCFB-4E04-A657-C281755D04AE}" type="pres">
      <dgm:prSet presAssocID="{D89169E6-3368-4A8D-84DE-70AAF3BE0FA6}" presName="arrowAndChildren" presStyleCnt="0"/>
      <dgm:spPr/>
    </dgm:pt>
    <dgm:pt modelId="{B140911D-4494-400E-950D-785F4D838F5B}" type="pres">
      <dgm:prSet presAssocID="{D89169E6-3368-4A8D-84DE-70AAF3BE0FA6}" presName="parentTextArrow" presStyleLbl="node1" presStyleIdx="1" presStyleCnt="4"/>
      <dgm:spPr/>
    </dgm:pt>
    <dgm:pt modelId="{25514BC0-F775-4C85-B1EC-F2A73F8416DC}" type="pres">
      <dgm:prSet presAssocID="{C82C3B22-75AA-4C59-9F66-8DAA1F7C1B62}" presName="sp" presStyleCnt="0"/>
      <dgm:spPr/>
    </dgm:pt>
    <dgm:pt modelId="{C27D1C21-7AB5-4FBB-87EE-59B3D08F8F65}" type="pres">
      <dgm:prSet presAssocID="{F361F701-4744-49A9-A844-3A884B9C2070}" presName="arrowAndChildren" presStyleCnt="0"/>
      <dgm:spPr/>
    </dgm:pt>
    <dgm:pt modelId="{F49F218C-3F57-46C1-B41B-CC1FE6565AE1}" type="pres">
      <dgm:prSet presAssocID="{F361F701-4744-49A9-A844-3A884B9C2070}" presName="parentTextArrow" presStyleLbl="node1" presStyleIdx="2" presStyleCnt="4"/>
      <dgm:spPr/>
    </dgm:pt>
    <dgm:pt modelId="{2C4B4675-19E4-4DD0-93B9-DB6AF1A50D56}" type="pres">
      <dgm:prSet presAssocID="{00504EDE-BC84-4484-BC61-18F13DACF174}" presName="sp" presStyleCnt="0"/>
      <dgm:spPr/>
    </dgm:pt>
    <dgm:pt modelId="{C1D68173-CDCB-4E1C-9A7C-5399918EE237}" type="pres">
      <dgm:prSet presAssocID="{01D9C69D-BB02-4C4E-8D82-063EFA297580}" presName="arrowAndChildren" presStyleCnt="0"/>
      <dgm:spPr/>
    </dgm:pt>
    <dgm:pt modelId="{FA3C6278-8A5F-4CE8-9FBB-174F48390940}" type="pres">
      <dgm:prSet presAssocID="{01D9C69D-BB02-4C4E-8D82-063EFA297580}" presName="parentTextArrow" presStyleLbl="node1" presStyleIdx="3" presStyleCnt="4"/>
      <dgm:spPr/>
    </dgm:pt>
  </dgm:ptLst>
  <dgm:cxnLst>
    <dgm:cxn modelId="{D00CFC14-1933-4C57-B0BB-AF12E7F0388A}" srcId="{77DE3CA9-ACD1-4801-A0DE-F36069CD7305}" destId="{3E13A131-2F08-4CB7-98AD-A468B564F67A}" srcOrd="1" destOrd="0" parTransId="{EF726D3D-6158-48A2-BF60-80133F396806}" sibTransId="{197BB676-B740-44C6-8651-21D2EE440ED8}"/>
    <dgm:cxn modelId="{51AFD81E-B936-46B1-9601-A0B3545AC789}" srcId="{18BC5AEC-35E4-4829-8902-DF518C660F88}" destId="{77DE3CA9-ACD1-4801-A0DE-F36069CD7305}" srcOrd="3" destOrd="0" parTransId="{266332E6-610C-4F33-A525-DC59FA81A7D1}" sibTransId="{845FA514-8503-454A-B798-48003F593EE2}"/>
    <dgm:cxn modelId="{09872228-E830-4E09-93B4-E27EAC741B2D}" srcId="{18BC5AEC-35E4-4829-8902-DF518C660F88}" destId="{F361F701-4744-49A9-A844-3A884B9C2070}" srcOrd="1" destOrd="0" parTransId="{5BF9323E-0D43-473F-9B65-BD16A596BA2F}" sibTransId="{C82C3B22-75AA-4C59-9F66-8DAA1F7C1B62}"/>
    <dgm:cxn modelId="{D430072B-2190-474D-8EC1-6FF659B8A99D}" type="presOf" srcId="{77DE3CA9-ACD1-4801-A0DE-F36069CD7305}" destId="{A85B1D5A-57CC-4495-89D2-47F52EA3E289}" srcOrd="0" destOrd="0" presId="urn:microsoft.com/office/officeart/2005/8/layout/process4"/>
    <dgm:cxn modelId="{208B4547-7A28-49D9-B3BC-73406CA05BC8}" type="presOf" srcId="{CC4D52CB-7B17-4064-BEE6-6DEB066CB30F}" destId="{6F33CCB7-2289-42C5-A567-3AE7434BA00E}" srcOrd="0" destOrd="0" presId="urn:microsoft.com/office/officeart/2005/8/layout/process4"/>
    <dgm:cxn modelId="{719C084F-58D2-46B0-B1D1-C93944057B97}" type="presOf" srcId="{D89169E6-3368-4A8D-84DE-70AAF3BE0FA6}" destId="{B140911D-4494-400E-950D-785F4D838F5B}" srcOrd="0" destOrd="0" presId="urn:microsoft.com/office/officeart/2005/8/layout/process4"/>
    <dgm:cxn modelId="{3653D15D-AF62-4BD6-A553-5CA91632064F}" srcId="{18BC5AEC-35E4-4829-8902-DF518C660F88}" destId="{D89169E6-3368-4A8D-84DE-70AAF3BE0FA6}" srcOrd="2" destOrd="0" parTransId="{F80E2D4B-A122-43EF-A776-43FFAC95DCAA}" sibTransId="{9DA0AFE1-FE40-48AF-9322-F459BCEF3E1C}"/>
    <dgm:cxn modelId="{8B91CA6B-8B86-49CE-AF20-AA23341E7A12}" srcId="{18BC5AEC-35E4-4829-8902-DF518C660F88}" destId="{01D9C69D-BB02-4C4E-8D82-063EFA297580}" srcOrd="0" destOrd="0" parTransId="{F13DC204-404E-4AC6-8A90-B6CFF395207F}" sibTransId="{00504EDE-BC84-4484-BC61-18F13DACF174}"/>
    <dgm:cxn modelId="{F5CE517C-0442-4B34-A586-7F4FCD73DA14}" type="presOf" srcId="{3E13A131-2F08-4CB7-98AD-A468B564F67A}" destId="{E7365E80-2E5D-45DB-8EBA-4AA45495A223}" srcOrd="0" destOrd="0" presId="urn:microsoft.com/office/officeart/2005/8/layout/process4"/>
    <dgm:cxn modelId="{DDAEA9A7-9B2B-47F0-BE3E-92DA966E844F}" type="presOf" srcId="{77DE3CA9-ACD1-4801-A0DE-F36069CD7305}" destId="{E652F129-3F2D-4DCC-9C13-FEEA0B8BDC6D}" srcOrd="1" destOrd="0" presId="urn:microsoft.com/office/officeart/2005/8/layout/process4"/>
    <dgm:cxn modelId="{B1985CB1-5E31-428F-9D46-96168DFC6B56}" srcId="{77DE3CA9-ACD1-4801-A0DE-F36069CD7305}" destId="{CC4D52CB-7B17-4064-BEE6-6DEB066CB30F}" srcOrd="0" destOrd="0" parTransId="{E8C80851-6160-4B1F-BBFE-A125E17D6164}" sibTransId="{2C0FA040-4EC3-4157-AAC3-095DA6D43C90}"/>
    <dgm:cxn modelId="{2AF531DB-B3AC-4FFC-B383-E079284FD19C}" type="presOf" srcId="{01D9C69D-BB02-4C4E-8D82-063EFA297580}" destId="{FA3C6278-8A5F-4CE8-9FBB-174F48390940}" srcOrd="0" destOrd="0" presId="urn:microsoft.com/office/officeart/2005/8/layout/process4"/>
    <dgm:cxn modelId="{1DA725E3-8C21-4277-A01B-2393935F1DF7}" type="presOf" srcId="{18BC5AEC-35E4-4829-8902-DF518C660F88}" destId="{04234D47-B6C9-4189-969A-76FAC0C1E1BC}" srcOrd="0" destOrd="0" presId="urn:microsoft.com/office/officeart/2005/8/layout/process4"/>
    <dgm:cxn modelId="{924DFBE3-C8B3-44CC-A679-17303AEDA294}" type="presOf" srcId="{F361F701-4744-49A9-A844-3A884B9C2070}" destId="{F49F218C-3F57-46C1-B41B-CC1FE6565AE1}" srcOrd="0" destOrd="0" presId="urn:microsoft.com/office/officeart/2005/8/layout/process4"/>
    <dgm:cxn modelId="{D01E5683-29F2-46A0-AE54-C0B30D118DB1}" type="presParOf" srcId="{04234D47-B6C9-4189-969A-76FAC0C1E1BC}" destId="{E4E22E9B-E96D-4441-BE24-524AD7B5EF99}" srcOrd="0" destOrd="0" presId="urn:microsoft.com/office/officeart/2005/8/layout/process4"/>
    <dgm:cxn modelId="{FCB760DD-FB5A-48F4-BADA-03706BC29D08}" type="presParOf" srcId="{E4E22E9B-E96D-4441-BE24-524AD7B5EF99}" destId="{A85B1D5A-57CC-4495-89D2-47F52EA3E289}" srcOrd="0" destOrd="0" presId="urn:microsoft.com/office/officeart/2005/8/layout/process4"/>
    <dgm:cxn modelId="{D2556F00-0CFF-4C8F-98DB-D5621F7F9B52}" type="presParOf" srcId="{E4E22E9B-E96D-4441-BE24-524AD7B5EF99}" destId="{E652F129-3F2D-4DCC-9C13-FEEA0B8BDC6D}" srcOrd="1" destOrd="0" presId="urn:microsoft.com/office/officeart/2005/8/layout/process4"/>
    <dgm:cxn modelId="{8EB84D18-EAB4-41FF-86FC-5EA2E0EE38BE}" type="presParOf" srcId="{E4E22E9B-E96D-4441-BE24-524AD7B5EF99}" destId="{50694A12-F4FE-4885-84AA-87E7CAF3A8B3}" srcOrd="2" destOrd="0" presId="urn:microsoft.com/office/officeart/2005/8/layout/process4"/>
    <dgm:cxn modelId="{B68F2EB7-C44C-4B13-97F8-FFD91F7A5F64}" type="presParOf" srcId="{50694A12-F4FE-4885-84AA-87E7CAF3A8B3}" destId="{6F33CCB7-2289-42C5-A567-3AE7434BA00E}" srcOrd="0" destOrd="0" presId="urn:microsoft.com/office/officeart/2005/8/layout/process4"/>
    <dgm:cxn modelId="{90417F1E-3FCA-440E-A085-FB65D64B93E0}" type="presParOf" srcId="{50694A12-F4FE-4885-84AA-87E7CAF3A8B3}" destId="{E7365E80-2E5D-45DB-8EBA-4AA45495A223}" srcOrd="1" destOrd="0" presId="urn:microsoft.com/office/officeart/2005/8/layout/process4"/>
    <dgm:cxn modelId="{5C4FDC9D-2692-4362-866D-0FE71246B08E}" type="presParOf" srcId="{04234D47-B6C9-4189-969A-76FAC0C1E1BC}" destId="{CB5F8359-2417-4633-B53E-6E08329E85F1}" srcOrd="1" destOrd="0" presId="urn:microsoft.com/office/officeart/2005/8/layout/process4"/>
    <dgm:cxn modelId="{61313EAB-7838-4CB1-A431-8FAAD86E9C93}" type="presParOf" srcId="{04234D47-B6C9-4189-969A-76FAC0C1E1BC}" destId="{DAD80156-BCFB-4E04-A657-C281755D04AE}" srcOrd="2" destOrd="0" presId="urn:microsoft.com/office/officeart/2005/8/layout/process4"/>
    <dgm:cxn modelId="{A4976ABF-7BDF-4D9F-BC11-D89D0DE10160}" type="presParOf" srcId="{DAD80156-BCFB-4E04-A657-C281755D04AE}" destId="{B140911D-4494-400E-950D-785F4D838F5B}" srcOrd="0" destOrd="0" presId="urn:microsoft.com/office/officeart/2005/8/layout/process4"/>
    <dgm:cxn modelId="{D2538215-1210-4CD0-A4EF-27D9859B5986}" type="presParOf" srcId="{04234D47-B6C9-4189-969A-76FAC0C1E1BC}" destId="{25514BC0-F775-4C85-B1EC-F2A73F8416DC}" srcOrd="3" destOrd="0" presId="urn:microsoft.com/office/officeart/2005/8/layout/process4"/>
    <dgm:cxn modelId="{72BB07AD-023F-450B-8349-71D3C76C3250}" type="presParOf" srcId="{04234D47-B6C9-4189-969A-76FAC0C1E1BC}" destId="{C27D1C21-7AB5-4FBB-87EE-59B3D08F8F65}" srcOrd="4" destOrd="0" presId="urn:microsoft.com/office/officeart/2005/8/layout/process4"/>
    <dgm:cxn modelId="{0586D8EC-46C0-4382-AD36-D450E2676615}" type="presParOf" srcId="{C27D1C21-7AB5-4FBB-87EE-59B3D08F8F65}" destId="{F49F218C-3F57-46C1-B41B-CC1FE6565AE1}" srcOrd="0" destOrd="0" presId="urn:microsoft.com/office/officeart/2005/8/layout/process4"/>
    <dgm:cxn modelId="{28372249-9943-4EE0-8674-960984AAA9E5}" type="presParOf" srcId="{04234D47-B6C9-4189-969A-76FAC0C1E1BC}" destId="{2C4B4675-19E4-4DD0-93B9-DB6AF1A50D56}" srcOrd="5" destOrd="0" presId="urn:microsoft.com/office/officeart/2005/8/layout/process4"/>
    <dgm:cxn modelId="{2AF4E91B-44A7-4D56-9A3F-A24B7E3FBE81}" type="presParOf" srcId="{04234D47-B6C9-4189-969A-76FAC0C1E1BC}" destId="{C1D68173-CDCB-4E1C-9A7C-5399918EE237}" srcOrd="6" destOrd="0" presId="urn:microsoft.com/office/officeart/2005/8/layout/process4"/>
    <dgm:cxn modelId="{96F3B4FB-21C1-4EFE-AA94-FDF4ACB65FF8}" type="presParOf" srcId="{C1D68173-CDCB-4E1C-9A7C-5399918EE237}" destId="{FA3C6278-8A5F-4CE8-9FBB-174F48390940}"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B836E65-904D-454D-A5A0-8B08E1E582F0}" type="doc">
      <dgm:prSet loTypeId="urn:microsoft.com/office/officeart/2005/8/layout/list1" loCatId="list" qsTypeId="urn:microsoft.com/office/officeart/2005/8/quickstyle/simple4" qsCatId="simple" csTypeId="urn:microsoft.com/office/officeart/2005/8/colors/colorful5" csCatId="colorful"/>
      <dgm:spPr/>
      <dgm:t>
        <a:bodyPr/>
        <a:lstStyle/>
        <a:p>
          <a:endParaRPr lang="en-US"/>
        </a:p>
      </dgm:t>
    </dgm:pt>
    <dgm:pt modelId="{9734B4B5-C459-44DA-AF92-0FC809420DF6}">
      <dgm:prSet/>
      <dgm:spPr/>
      <dgm:t>
        <a:bodyPr/>
        <a:lstStyle/>
        <a:p>
          <a:r>
            <a:rPr lang="nb-NO"/>
            <a:t>Du forventer at en industribedrift skal ha:</a:t>
          </a:r>
          <a:endParaRPr lang="en-US"/>
        </a:p>
      </dgm:t>
    </dgm:pt>
    <dgm:pt modelId="{B3923376-1336-4D58-9481-C3C847A49F09}" type="parTrans" cxnId="{A3C28107-50B0-4ADE-A9D4-D28A17526AE8}">
      <dgm:prSet/>
      <dgm:spPr/>
      <dgm:t>
        <a:bodyPr/>
        <a:lstStyle/>
        <a:p>
          <a:endParaRPr lang="en-US"/>
        </a:p>
      </dgm:t>
    </dgm:pt>
    <dgm:pt modelId="{A871587A-A0AF-42FF-9340-7E07A6A87DE1}" type="sibTrans" cxnId="{A3C28107-50B0-4ADE-A9D4-D28A17526AE8}">
      <dgm:prSet/>
      <dgm:spPr/>
      <dgm:t>
        <a:bodyPr/>
        <a:lstStyle/>
        <a:p>
          <a:endParaRPr lang="en-US"/>
        </a:p>
      </dgm:t>
    </dgm:pt>
    <dgm:pt modelId="{683BBCB2-0B36-4238-A67B-F0AD287CCD66}">
      <dgm:prSet/>
      <dgm:spPr/>
      <dgm:t>
        <a:bodyPr/>
        <a:lstStyle/>
        <a:p>
          <a:r>
            <a:rPr lang="nb-NO"/>
            <a:t>Varige driftsmidler som fabrikk, tomten fabrikken står på osv. Altså stor eiendelssiden. </a:t>
          </a:r>
          <a:endParaRPr lang="en-US"/>
        </a:p>
      </dgm:t>
    </dgm:pt>
    <dgm:pt modelId="{EF564651-EF72-451F-8891-2E15044179CC}" type="parTrans" cxnId="{889BDDFD-7442-4739-AB09-B3FC3ED19958}">
      <dgm:prSet/>
      <dgm:spPr/>
      <dgm:t>
        <a:bodyPr/>
        <a:lstStyle/>
        <a:p>
          <a:endParaRPr lang="en-US"/>
        </a:p>
      </dgm:t>
    </dgm:pt>
    <dgm:pt modelId="{2362EB66-6B71-4D6B-8C3E-5536ACBB4CF6}" type="sibTrans" cxnId="{889BDDFD-7442-4739-AB09-B3FC3ED19958}">
      <dgm:prSet/>
      <dgm:spPr/>
      <dgm:t>
        <a:bodyPr/>
        <a:lstStyle/>
        <a:p>
          <a:endParaRPr lang="en-US"/>
        </a:p>
      </dgm:t>
    </dgm:pt>
    <dgm:pt modelId="{A9B08C83-F731-4569-95E7-569FC12DDF84}">
      <dgm:prSet/>
      <dgm:spPr/>
      <dgm:t>
        <a:bodyPr/>
        <a:lstStyle/>
        <a:p>
          <a:r>
            <a:rPr lang="nb-NO"/>
            <a:t>Du kan forvente at dette er finansiert med gjeld, men desto eldre selskapet er, desto mer egenkapital kan du forvente. </a:t>
          </a:r>
          <a:endParaRPr lang="en-US"/>
        </a:p>
      </dgm:t>
    </dgm:pt>
    <dgm:pt modelId="{36251D2F-C2FB-4BA9-9C1D-8650BF07C007}" type="parTrans" cxnId="{CC156401-90AB-4C4D-99AD-4AD5E23A2FEB}">
      <dgm:prSet/>
      <dgm:spPr/>
      <dgm:t>
        <a:bodyPr/>
        <a:lstStyle/>
        <a:p>
          <a:endParaRPr lang="en-US"/>
        </a:p>
      </dgm:t>
    </dgm:pt>
    <dgm:pt modelId="{DA438624-521C-4FE8-A5F3-B6D65F1952B8}" type="sibTrans" cxnId="{CC156401-90AB-4C4D-99AD-4AD5E23A2FEB}">
      <dgm:prSet/>
      <dgm:spPr/>
      <dgm:t>
        <a:bodyPr/>
        <a:lstStyle/>
        <a:p>
          <a:endParaRPr lang="en-US"/>
        </a:p>
      </dgm:t>
    </dgm:pt>
    <dgm:pt modelId="{777AC817-4CC4-4F59-9847-6FC53E67CF09}">
      <dgm:prSet/>
      <dgm:spPr/>
      <dgm:t>
        <a:bodyPr/>
        <a:lstStyle/>
        <a:p>
          <a:r>
            <a:rPr lang="nb-NO"/>
            <a:t>Trolig lave driftsmarginer, men høy omsetning og derfor stort resultat i absolutte kroner. </a:t>
          </a:r>
          <a:endParaRPr lang="en-US"/>
        </a:p>
      </dgm:t>
    </dgm:pt>
    <dgm:pt modelId="{987F33D0-FE2F-4D1C-BA10-076D4FEA8A3D}" type="parTrans" cxnId="{736C255D-56C5-4701-88B8-A09683776E18}">
      <dgm:prSet/>
      <dgm:spPr/>
      <dgm:t>
        <a:bodyPr/>
        <a:lstStyle/>
        <a:p>
          <a:endParaRPr lang="en-US"/>
        </a:p>
      </dgm:t>
    </dgm:pt>
    <dgm:pt modelId="{D46D2C27-F19F-4390-8CF3-53BC129FBB7B}" type="sibTrans" cxnId="{736C255D-56C5-4701-88B8-A09683776E18}">
      <dgm:prSet/>
      <dgm:spPr/>
      <dgm:t>
        <a:bodyPr/>
        <a:lstStyle/>
        <a:p>
          <a:endParaRPr lang="en-US"/>
        </a:p>
      </dgm:t>
    </dgm:pt>
    <dgm:pt modelId="{1B7EBE8F-2E78-4AB8-93B1-571EC3BC9334}">
      <dgm:prSet/>
      <dgm:spPr/>
      <dgm:t>
        <a:bodyPr/>
        <a:lstStyle/>
        <a:p>
          <a:r>
            <a:rPr lang="nb-NO" b="0" i="0" baseline="0"/>
            <a:t>Du forventer at en konsulentbedrift skal ha:</a:t>
          </a:r>
          <a:endParaRPr lang="en-US"/>
        </a:p>
      </dgm:t>
    </dgm:pt>
    <dgm:pt modelId="{B07CFA23-558E-4321-B282-331D09D53B55}" type="parTrans" cxnId="{D7195ECD-D4AA-4014-ABAA-D503C3B424DF}">
      <dgm:prSet/>
      <dgm:spPr/>
      <dgm:t>
        <a:bodyPr/>
        <a:lstStyle/>
        <a:p>
          <a:endParaRPr lang="en-US"/>
        </a:p>
      </dgm:t>
    </dgm:pt>
    <dgm:pt modelId="{0271191E-FA91-4321-8452-A78DF0CE99B5}" type="sibTrans" cxnId="{D7195ECD-D4AA-4014-ABAA-D503C3B424DF}">
      <dgm:prSet/>
      <dgm:spPr/>
      <dgm:t>
        <a:bodyPr/>
        <a:lstStyle/>
        <a:p>
          <a:endParaRPr lang="en-US"/>
        </a:p>
      </dgm:t>
    </dgm:pt>
    <dgm:pt modelId="{8A930CA3-DC94-4275-AB33-3F76127B89A8}">
      <dgm:prSet/>
      <dgm:spPr/>
      <dgm:t>
        <a:bodyPr/>
        <a:lstStyle/>
        <a:p>
          <a:r>
            <a:rPr lang="nb-NO"/>
            <a:t>Liten eiendelsside hovedsakelig bestående av utestående med kunder (kundefordringer).</a:t>
          </a:r>
          <a:endParaRPr lang="en-US"/>
        </a:p>
      </dgm:t>
    </dgm:pt>
    <dgm:pt modelId="{D57E261E-83E4-4959-9685-63FDF9927FF9}" type="parTrans" cxnId="{405E717B-63D4-43F3-A72F-2BE105776AEC}">
      <dgm:prSet/>
      <dgm:spPr/>
      <dgm:t>
        <a:bodyPr/>
        <a:lstStyle/>
        <a:p>
          <a:endParaRPr lang="en-US"/>
        </a:p>
      </dgm:t>
    </dgm:pt>
    <dgm:pt modelId="{A1A221A2-58C0-4673-8F33-5AF391992D58}" type="sibTrans" cxnId="{405E717B-63D4-43F3-A72F-2BE105776AEC}">
      <dgm:prSet/>
      <dgm:spPr/>
      <dgm:t>
        <a:bodyPr/>
        <a:lstStyle/>
        <a:p>
          <a:endParaRPr lang="en-US"/>
        </a:p>
      </dgm:t>
    </dgm:pt>
    <dgm:pt modelId="{DE1C34E2-EAF4-499F-B837-5BAF359913F9}">
      <dgm:prSet/>
      <dgm:spPr/>
      <dgm:t>
        <a:bodyPr/>
        <a:lstStyle/>
        <a:p>
          <a:r>
            <a:rPr lang="nb-NO" b="0" i="0" baseline="0"/>
            <a:t>Høye driftsmarginer fordi kost</a:t>
          </a:r>
          <a:r>
            <a:rPr lang="nb-NO"/>
            <a:t>nadene hovedsakelig er lønn, husleie o.l.</a:t>
          </a:r>
          <a:endParaRPr lang="en-US"/>
        </a:p>
      </dgm:t>
    </dgm:pt>
    <dgm:pt modelId="{CD68CFCE-33B4-4D95-B3D9-3808B6ADE46C}" type="parTrans" cxnId="{145BDD37-ABAD-4D5E-B509-FFED34BB347B}">
      <dgm:prSet/>
      <dgm:spPr/>
      <dgm:t>
        <a:bodyPr/>
        <a:lstStyle/>
        <a:p>
          <a:endParaRPr lang="en-US"/>
        </a:p>
      </dgm:t>
    </dgm:pt>
    <dgm:pt modelId="{9D22B577-6F7D-42CD-A3A2-A3CA9EC74CD0}" type="sibTrans" cxnId="{145BDD37-ABAD-4D5E-B509-FFED34BB347B}">
      <dgm:prSet/>
      <dgm:spPr/>
      <dgm:t>
        <a:bodyPr/>
        <a:lstStyle/>
        <a:p>
          <a:endParaRPr lang="en-US"/>
        </a:p>
      </dgm:t>
    </dgm:pt>
    <dgm:pt modelId="{9EFF0355-7FAD-4689-B7A0-A58E54A9EFAA}">
      <dgm:prSet/>
      <dgm:spPr/>
      <dgm:t>
        <a:bodyPr/>
        <a:lstStyle/>
        <a:p>
          <a:r>
            <a:rPr lang="nb-NO" b="0" i="0" baseline="0"/>
            <a:t>Lav gjeldsgrad. </a:t>
          </a:r>
          <a:endParaRPr lang="en-US"/>
        </a:p>
      </dgm:t>
    </dgm:pt>
    <dgm:pt modelId="{D85743F2-2D6B-4AD3-A340-39443C4A7FA7}" type="parTrans" cxnId="{6B4A906A-CCAA-44EA-B8AD-E7086C6227DB}">
      <dgm:prSet/>
      <dgm:spPr/>
      <dgm:t>
        <a:bodyPr/>
        <a:lstStyle/>
        <a:p>
          <a:endParaRPr lang="en-US"/>
        </a:p>
      </dgm:t>
    </dgm:pt>
    <dgm:pt modelId="{486A1A0A-BF20-447E-A3B4-BF526A22EFBE}" type="sibTrans" cxnId="{6B4A906A-CCAA-44EA-B8AD-E7086C6227DB}">
      <dgm:prSet/>
      <dgm:spPr/>
      <dgm:t>
        <a:bodyPr/>
        <a:lstStyle/>
        <a:p>
          <a:endParaRPr lang="en-US"/>
        </a:p>
      </dgm:t>
    </dgm:pt>
    <dgm:pt modelId="{301BD8C9-C937-4F1D-B893-F639BBF4543B}" type="pres">
      <dgm:prSet presAssocID="{FB836E65-904D-454D-A5A0-8B08E1E582F0}" presName="linear" presStyleCnt="0">
        <dgm:presLayoutVars>
          <dgm:dir/>
          <dgm:animLvl val="lvl"/>
          <dgm:resizeHandles val="exact"/>
        </dgm:presLayoutVars>
      </dgm:prSet>
      <dgm:spPr/>
    </dgm:pt>
    <dgm:pt modelId="{FAAC8215-927B-41DE-A763-E004A0EF22DF}" type="pres">
      <dgm:prSet presAssocID="{9734B4B5-C459-44DA-AF92-0FC809420DF6}" presName="parentLin" presStyleCnt="0"/>
      <dgm:spPr/>
    </dgm:pt>
    <dgm:pt modelId="{7E54ED4A-A413-4813-B128-01752E13D469}" type="pres">
      <dgm:prSet presAssocID="{9734B4B5-C459-44DA-AF92-0FC809420DF6}" presName="parentLeftMargin" presStyleLbl="node1" presStyleIdx="0" presStyleCnt="2"/>
      <dgm:spPr/>
    </dgm:pt>
    <dgm:pt modelId="{205CBAF5-A40A-47F3-AB2C-BEDED720AE39}" type="pres">
      <dgm:prSet presAssocID="{9734B4B5-C459-44DA-AF92-0FC809420DF6}" presName="parentText" presStyleLbl="node1" presStyleIdx="0" presStyleCnt="2">
        <dgm:presLayoutVars>
          <dgm:chMax val="0"/>
          <dgm:bulletEnabled val="1"/>
        </dgm:presLayoutVars>
      </dgm:prSet>
      <dgm:spPr/>
    </dgm:pt>
    <dgm:pt modelId="{A4D4EA5A-9F20-4974-BC8A-1B6BC714D36F}" type="pres">
      <dgm:prSet presAssocID="{9734B4B5-C459-44DA-AF92-0FC809420DF6}" presName="negativeSpace" presStyleCnt="0"/>
      <dgm:spPr/>
    </dgm:pt>
    <dgm:pt modelId="{2A49B60A-EF9C-49F7-B9FB-B7185583B6A1}" type="pres">
      <dgm:prSet presAssocID="{9734B4B5-C459-44DA-AF92-0FC809420DF6}" presName="childText" presStyleLbl="conFgAcc1" presStyleIdx="0" presStyleCnt="2">
        <dgm:presLayoutVars>
          <dgm:bulletEnabled val="1"/>
        </dgm:presLayoutVars>
      </dgm:prSet>
      <dgm:spPr/>
    </dgm:pt>
    <dgm:pt modelId="{7F4C14A7-D928-4132-A02B-2F58D7E03B92}" type="pres">
      <dgm:prSet presAssocID="{A871587A-A0AF-42FF-9340-7E07A6A87DE1}" presName="spaceBetweenRectangles" presStyleCnt="0"/>
      <dgm:spPr/>
    </dgm:pt>
    <dgm:pt modelId="{799366A2-EF3B-457B-99D9-8A200C69DFD7}" type="pres">
      <dgm:prSet presAssocID="{1B7EBE8F-2E78-4AB8-93B1-571EC3BC9334}" presName="parentLin" presStyleCnt="0"/>
      <dgm:spPr/>
    </dgm:pt>
    <dgm:pt modelId="{D65D1AF4-CC7C-4E71-89E2-7C4B766F6CF3}" type="pres">
      <dgm:prSet presAssocID="{1B7EBE8F-2E78-4AB8-93B1-571EC3BC9334}" presName="parentLeftMargin" presStyleLbl="node1" presStyleIdx="0" presStyleCnt="2"/>
      <dgm:spPr/>
    </dgm:pt>
    <dgm:pt modelId="{DBEA131D-A42A-424C-8FB7-6462763D7CC3}" type="pres">
      <dgm:prSet presAssocID="{1B7EBE8F-2E78-4AB8-93B1-571EC3BC9334}" presName="parentText" presStyleLbl="node1" presStyleIdx="1" presStyleCnt="2">
        <dgm:presLayoutVars>
          <dgm:chMax val="0"/>
          <dgm:bulletEnabled val="1"/>
        </dgm:presLayoutVars>
      </dgm:prSet>
      <dgm:spPr/>
    </dgm:pt>
    <dgm:pt modelId="{FDD09D69-C319-4537-B172-56F9DFF1B921}" type="pres">
      <dgm:prSet presAssocID="{1B7EBE8F-2E78-4AB8-93B1-571EC3BC9334}" presName="negativeSpace" presStyleCnt="0"/>
      <dgm:spPr/>
    </dgm:pt>
    <dgm:pt modelId="{370AAF69-7C8D-4FE1-93FE-9E05C7F526C3}" type="pres">
      <dgm:prSet presAssocID="{1B7EBE8F-2E78-4AB8-93B1-571EC3BC9334}" presName="childText" presStyleLbl="conFgAcc1" presStyleIdx="1" presStyleCnt="2">
        <dgm:presLayoutVars>
          <dgm:bulletEnabled val="1"/>
        </dgm:presLayoutVars>
      </dgm:prSet>
      <dgm:spPr/>
    </dgm:pt>
  </dgm:ptLst>
  <dgm:cxnLst>
    <dgm:cxn modelId="{CC156401-90AB-4C4D-99AD-4AD5E23A2FEB}" srcId="{9734B4B5-C459-44DA-AF92-0FC809420DF6}" destId="{A9B08C83-F731-4569-95E7-569FC12DDF84}" srcOrd="1" destOrd="0" parTransId="{36251D2F-C2FB-4BA9-9C1D-8650BF07C007}" sibTransId="{DA438624-521C-4FE8-A5F3-B6D65F1952B8}"/>
    <dgm:cxn modelId="{A3C28107-50B0-4ADE-A9D4-D28A17526AE8}" srcId="{FB836E65-904D-454D-A5A0-8B08E1E582F0}" destId="{9734B4B5-C459-44DA-AF92-0FC809420DF6}" srcOrd="0" destOrd="0" parTransId="{B3923376-1336-4D58-9481-C3C847A49F09}" sibTransId="{A871587A-A0AF-42FF-9340-7E07A6A87DE1}"/>
    <dgm:cxn modelId="{ED6B881C-B753-45F4-9814-B39F5812EDA3}" type="presOf" srcId="{777AC817-4CC4-4F59-9847-6FC53E67CF09}" destId="{2A49B60A-EF9C-49F7-B9FB-B7185583B6A1}" srcOrd="0" destOrd="2" presId="urn:microsoft.com/office/officeart/2005/8/layout/list1"/>
    <dgm:cxn modelId="{E65F9D28-7029-4BFB-BEE4-DF40501AEE4F}" type="presOf" srcId="{9734B4B5-C459-44DA-AF92-0FC809420DF6}" destId="{7E54ED4A-A413-4813-B128-01752E13D469}" srcOrd="0" destOrd="0" presId="urn:microsoft.com/office/officeart/2005/8/layout/list1"/>
    <dgm:cxn modelId="{145BDD37-ABAD-4D5E-B509-FFED34BB347B}" srcId="{1B7EBE8F-2E78-4AB8-93B1-571EC3BC9334}" destId="{DE1C34E2-EAF4-499F-B837-5BAF359913F9}" srcOrd="1" destOrd="0" parTransId="{CD68CFCE-33B4-4D95-B3D9-3808B6ADE46C}" sibTransId="{9D22B577-6F7D-42CD-A3A2-A3CA9EC74CD0}"/>
    <dgm:cxn modelId="{0D11D640-A8D1-406E-B97D-6F96711484D9}" type="presOf" srcId="{DE1C34E2-EAF4-499F-B837-5BAF359913F9}" destId="{370AAF69-7C8D-4FE1-93FE-9E05C7F526C3}" srcOrd="0" destOrd="1" presId="urn:microsoft.com/office/officeart/2005/8/layout/list1"/>
    <dgm:cxn modelId="{0C8C0C41-54B5-46FD-BC90-C5176632F46B}" type="presOf" srcId="{683BBCB2-0B36-4238-A67B-F0AD287CCD66}" destId="{2A49B60A-EF9C-49F7-B9FB-B7185583B6A1}" srcOrd="0" destOrd="0" presId="urn:microsoft.com/office/officeart/2005/8/layout/list1"/>
    <dgm:cxn modelId="{5832424E-D6B3-4434-9CE7-E7FD27B57D99}" type="presOf" srcId="{1B7EBE8F-2E78-4AB8-93B1-571EC3BC9334}" destId="{DBEA131D-A42A-424C-8FB7-6462763D7CC3}" srcOrd="1" destOrd="0" presId="urn:microsoft.com/office/officeart/2005/8/layout/list1"/>
    <dgm:cxn modelId="{29270952-1E8B-4FA8-AF9B-F3DD5A16B3A2}" type="presOf" srcId="{9EFF0355-7FAD-4689-B7A0-A58E54A9EFAA}" destId="{370AAF69-7C8D-4FE1-93FE-9E05C7F526C3}" srcOrd="0" destOrd="2" presId="urn:microsoft.com/office/officeart/2005/8/layout/list1"/>
    <dgm:cxn modelId="{736C255D-56C5-4701-88B8-A09683776E18}" srcId="{9734B4B5-C459-44DA-AF92-0FC809420DF6}" destId="{777AC817-4CC4-4F59-9847-6FC53E67CF09}" srcOrd="2" destOrd="0" parTransId="{987F33D0-FE2F-4D1C-BA10-076D4FEA8A3D}" sibTransId="{D46D2C27-F19F-4390-8CF3-53BC129FBB7B}"/>
    <dgm:cxn modelId="{6B4A906A-CCAA-44EA-B8AD-E7086C6227DB}" srcId="{1B7EBE8F-2E78-4AB8-93B1-571EC3BC9334}" destId="{9EFF0355-7FAD-4689-B7A0-A58E54A9EFAA}" srcOrd="2" destOrd="0" parTransId="{D85743F2-2D6B-4AD3-A340-39443C4A7FA7}" sibTransId="{486A1A0A-BF20-447E-A3B4-BF526A22EFBE}"/>
    <dgm:cxn modelId="{AFE2756B-9AB5-4CBE-9EFE-9624170C7EB4}" type="presOf" srcId="{A9B08C83-F731-4569-95E7-569FC12DDF84}" destId="{2A49B60A-EF9C-49F7-B9FB-B7185583B6A1}" srcOrd="0" destOrd="1" presId="urn:microsoft.com/office/officeart/2005/8/layout/list1"/>
    <dgm:cxn modelId="{405E717B-63D4-43F3-A72F-2BE105776AEC}" srcId="{1B7EBE8F-2E78-4AB8-93B1-571EC3BC9334}" destId="{8A930CA3-DC94-4275-AB33-3F76127B89A8}" srcOrd="0" destOrd="0" parTransId="{D57E261E-83E4-4959-9685-63FDF9927FF9}" sibTransId="{A1A221A2-58C0-4673-8F33-5AF391992D58}"/>
    <dgm:cxn modelId="{9C35D995-571E-4672-A3EF-F8925481364F}" type="presOf" srcId="{9734B4B5-C459-44DA-AF92-0FC809420DF6}" destId="{205CBAF5-A40A-47F3-AB2C-BEDED720AE39}" srcOrd="1" destOrd="0" presId="urn:microsoft.com/office/officeart/2005/8/layout/list1"/>
    <dgm:cxn modelId="{652A6D9B-65D5-4294-AA88-BF7567948CCE}" type="presOf" srcId="{FB836E65-904D-454D-A5A0-8B08E1E582F0}" destId="{301BD8C9-C937-4F1D-B893-F639BBF4543B}" srcOrd="0" destOrd="0" presId="urn:microsoft.com/office/officeart/2005/8/layout/list1"/>
    <dgm:cxn modelId="{E7B829A5-0349-436A-80B3-3D18486DCC6E}" type="presOf" srcId="{8A930CA3-DC94-4275-AB33-3F76127B89A8}" destId="{370AAF69-7C8D-4FE1-93FE-9E05C7F526C3}" srcOrd="0" destOrd="0" presId="urn:microsoft.com/office/officeart/2005/8/layout/list1"/>
    <dgm:cxn modelId="{D7195ECD-D4AA-4014-ABAA-D503C3B424DF}" srcId="{FB836E65-904D-454D-A5A0-8B08E1E582F0}" destId="{1B7EBE8F-2E78-4AB8-93B1-571EC3BC9334}" srcOrd="1" destOrd="0" parTransId="{B07CFA23-558E-4321-B282-331D09D53B55}" sibTransId="{0271191E-FA91-4321-8452-A78DF0CE99B5}"/>
    <dgm:cxn modelId="{EAE10BF6-3126-4F3D-8323-1CBF0AB3FC56}" type="presOf" srcId="{1B7EBE8F-2E78-4AB8-93B1-571EC3BC9334}" destId="{D65D1AF4-CC7C-4E71-89E2-7C4B766F6CF3}" srcOrd="0" destOrd="0" presId="urn:microsoft.com/office/officeart/2005/8/layout/list1"/>
    <dgm:cxn modelId="{889BDDFD-7442-4739-AB09-B3FC3ED19958}" srcId="{9734B4B5-C459-44DA-AF92-0FC809420DF6}" destId="{683BBCB2-0B36-4238-A67B-F0AD287CCD66}" srcOrd="0" destOrd="0" parTransId="{EF564651-EF72-451F-8891-2E15044179CC}" sibTransId="{2362EB66-6B71-4D6B-8C3E-5536ACBB4CF6}"/>
    <dgm:cxn modelId="{EF4E0331-C0B8-4704-9935-447EB83AC2F3}" type="presParOf" srcId="{301BD8C9-C937-4F1D-B893-F639BBF4543B}" destId="{FAAC8215-927B-41DE-A763-E004A0EF22DF}" srcOrd="0" destOrd="0" presId="urn:microsoft.com/office/officeart/2005/8/layout/list1"/>
    <dgm:cxn modelId="{0FD2667C-9C4A-489C-A4CE-D53F1DB73D83}" type="presParOf" srcId="{FAAC8215-927B-41DE-A763-E004A0EF22DF}" destId="{7E54ED4A-A413-4813-B128-01752E13D469}" srcOrd="0" destOrd="0" presId="urn:microsoft.com/office/officeart/2005/8/layout/list1"/>
    <dgm:cxn modelId="{96D5576E-DE5A-42CD-8D4E-F8FD9F4F5575}" type="presParOf" srcId="{FAAC8215-927B-41DE-A763-E004A0EF22DF}" destId="{205CBAF5-A40A-47F3-AB2C-BEDED720AE39}" srcOrd="1" destOrd="0" presId="urn:microsoft.com/office/officeart/2005/8/layout/list1"/>
    <dgm:cxn modelId="{7A4C9766-72F1-4847-BC22-E0E7A59A43EB}" type="presParOf" srcId="{301BD8C9-C937-4F1D-B893-F639BBF4543B}" destId="{A4D4EA5A-9F20-4974-BC8A-1B6BC714D36F}" srcOrd="1" destOrd="0" presId="urn:microsoft.com/office/officeart/2005/8/layout/list1"/>
    <dgm:cxn modelId="{1E3FA56B-8BA6-467C-BB1F-4D01781E34FB}" type="presParOf" srcId="{301BD8C9-C937-4F1D-B893-F639BBF4543B}" destId="{2A49B60A-EF9C-49F7-B9FB-B7185583B6A1}" srcOrd="2" destOrd="0" presId="urn:microsoft.com/office/officeart/2005/8/layout/list1"/>
    <dgm:cxn modelId="{7CC60A91-1A9B-47EA-8007-788675232163}" type="presParOf" srcId="{301BD8C9-C937-4F1D-B893-F639BBF4543B}" destId="{7F4C14A7-D928-4132-A02B-2F58D7E03B92}" srcOrd="3" destOrd="0" presId="urn:microsoft.com/office/officeart/2005/8/layout/list1"/>
    <dgm:cxn modelId="{D6C94258-1FD3-4515-84AC-B76F39A80E68}" type="presParOf" srcId="{301BD8C9-C937-4F1D-B893-F639BBF4543B}" destId="{799366A2-EF3B-457B-99D9-8A200C69DFD7}" srcOrd="4" destOrd="0" presId="urn:microsoft.com/office/officeart/2005/8/layout/list1"/>
    <dgm:cxn modelId="{F44A8005-C4E3-4080-935A-F847F4263C45}" type="presParOf" srcId="{799366A2-EF3B-457B-99D9-8A200C69DFD7}" destId="{D65D1AF4-CC7C-4E71-89E2-7C4B766F6CF3}" srcOrd="0" destOrd="0" presId="urn:microsoft.com/office/officeart/2005/8/layout/list1"/>
    <dgm:cxn modelId="{69F0E369-2FAF-4A25-8CF4-724601CA7038}" type="presParOf" srcId="{799366A2-EF3B-457B-99D9-8A200C69DFD7}" destId="{DBEA131D-A42A-424C-8FB7-6462763D7CC3}" srcOrd="1" destOrd="0" presId="urn:microsoft.com/office/officeart/2005/8/layout/list1"/>
    <dgm:cxn modelId="{40072449-D73B-4FCA-84B2-C986C2AA233B}" type="presParOf" srcId="{301BD8C9-C937-4F1D-B893-F639BBF4543B}" destId="{FDD09D69-C319-4537-B172-56F9DFF1B921}" srcOrd="5" destOrd="0" presId="urn:microsoft.com/office/officeart/2005/8/layout/list1"/>
    <dgm:cxn modelId="{A720F179-D9B6-4719-85EB-03303D89BEC5}" type="presParOf" srcId="{301BD8C9-C937-4F1D-B893-F639BBF4543B}" destId="{370AAF69-7C8D-4FE1-93FE-9E05C7F526C3}"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1E6AB15-56CE-4FCA-9ADB-02D010AD4969}" type="doc">
      <dgm:prSet loTypeId="urn:microsoft.com/office/officeart/2005/8/layout/hierarchy2" loCatId="hierarchy" qsTypeId="urn:microsoft.com/office/officeart/2005/8/quickstyle/simple4" qsCatId="simple" csTypeId="urn:microsoft.com/office/officeart/2005/8/colors/colorful1" csCatId="colorful" phldr="1"/>
      <dgm:spPr/>
      <dgm:t>
        <a:bodyPr/>
        <a:lstStyle/>
        <a:p>
          <a:endParaRPr lang="en-US"/>
        </a:p>
      </dgm:t>
    </dgm:pt>
    <dgm:pt modelId="{70F69B69-27F1-430B-ADDE-2E33043B79A0}">
      <dgm:prSet/>
      <dgm:spPr/>
      <dgm:t>
        <a:bodyPr/>
        <a:lstStyle/>
        <a:p>
          <a:r>
            <a:rPr lang="nb-NO"/>
            <a:t>Inntektene får du jo til dagens priser stort sett.</a:t>
          </a:r>
          <a:endParaRPr lang="en-US"/>
        </a:p>
      </dgm:t>
    </dgm:pt>
    <dgm:pt modelId="{18826CAC-DF1F-4236-920A-13C43CCE4D01}" type="parTrans" cxnId="{05341380-181B-4F42-A919-98A823B62CE4}">
      <dgm:prSet/>
      <dgm:spPr/>
      <dgm:t>
        <a:bodyPr/>
        <a:lstStyle/>
        <a:p>
          <a:endParaRPr lang="en-US"/>
        </a:p>
      </dgm:t>
    </dgm:pt>
    <dgm:pt modelId="{F1E2CCD7-D977-4241-9FD8-AA31CF3895BE}" type="sibTrans" cxnId="{05341380-181B-4F42-A919-98A823B62CE4}">
      <dgm:prSet/>
      <dgm:spPr/>
      <dgm:t>
        <a:bodyPr/>
        <a:lstStyle/>
        <a:p>
          <a:endParaRPr lang="en-US"/>
        </a:p>
      </dgm:t>
    </dgm:pt>
    <dgm:pt modelId="{BC8B22C8-9F73-446B-B071-329C3C3EA0BE}">
      <dgm:prSet/>
      <dgm:spPr/>
      <dgm:t>
        <a:bodyPr/>
        <a:lstStyle/>
        <a:p>
          <a:r>
            <a:rPr lang="nb-NO"/>
            <a:t>Men mange av kostnadene er jo historiske:</a:t>
          </a:r>
          <a:endParaRPr lang="en-US"/>
        </a:p>
      </dgm:t>
    </dgm:pt>
    <dgm:pt modelId="{F12032C3-2407-46DC-8F92-BB483F4BD3E1}" type="parTrans" cxnId="{FDBF4A5A-4D96-4ED9-B3F0-275998A630DC}">
      <dgm:prSet/>
      <dgm:spPr/>
      <dgm:t>
        <a:bodyPr/>
        <a:lstStyle/>
        <a:p>
          <a:endParaRPr lang="en-US"/>
        </a:p>
      </dgm:t>
    </dgm:pt>
    <dgm:pt modelId="{7B266E84-B21C-4862-8701-B305AFEA56FE}" type="sibTrans" cxnId="{FDBF4A5A-4D96-4ED9-B3F0-275998A630DC}">
      <dgm:prSet/>
      <dgm:spPr/>
      <dgm:t>
        <a:bodyPr/>
        <a:lstStyle/>
        <a:p>
          <a:endParaRPr lang="en-US"/>
        </a:p>
      </dgm:t>
    </dgm:pt>
    <dgm:pt modelId="{79AF69C4-4ED4-47B4-ADC0-5FD4026CECD3}">
      <dgm:prSet/>
      <dgm:spPr/>
      <dgm:t>
        <a:bodyPr/>
        <a:lstStyle/>
        <a:p>
          <a:r>
            <a:rPr lang="nb-NO"/>
            <a:t>Som driftsmidler – de ble jo kjøpt for lenge siden og avskrevet over tid.</a:t>
          </a:r>
          <a:endParaRPr lang="en-US"/>
        </a:p>
      </dgm:t>
    </dgm:pt>
    <dgm:pt modelId="{E9439878-F1E3-46F3-B47A-2875ED266A89}" type="parTrans" cxnId="{9ADB9085-E43C-4F1A-A9C9-D40A42D26B13}">
      <dgm:prSet/>
      <dgm:spPr/>
      <dgm:t>
        <a:bodyPr/>
        <a:lstStyle/>
        <a:p>
          <a:endParaRPr lang="en-US"/>
        </a:p>
      </dgm:t>
    </dgm:pt>
    <dgm:pt modelId="{2E60B317-1EC4-43BA-BE94-5F3D1CCADA6D}" type="sibTrans" cxnId="{9ADB9085-E43C-4F1A-A9C9-D40A42D26B13}">
      <dgm:prSet/>
      <dgm:spPr/>
      <dgm:t>
        <a:bodyPr/>
        <a:lstStyle/>
        <a:p>
          <a:endParaRPr lang="en-US"/>
        </a:p>
      </dgm:t>
    </dgm:pt>
    <dgm:pt modelId="{11C7FC43-917C-48F4-BB40-B6FB36582E55}">
      <dgm:prSet/>
      <dgm:spPr/>
      <dgm:t>
        <a:bodyPr/>
        <a:lstStyle/>
        <a:p>
          <a:r>
            <a:rPr lang="nb-NO"/>
            <a:t>Som tap på fordringene kan være fra tidligere år – og da gjenspeiler ikke tapet det reelle tapet.</a:t>
          </a:r>
          <a:endParaRPr lang="en-US"/>
        </a:p>
      </dgm:t>
    </dgm:pt>
    <dgm:pt modelId="{EAED1455-B5DD-4D10-AC90-3E868E28E069}" type="parTrans" cxnId="{890FE800-A0A5-4198-8573-B04683D1DEDC}">
      <dgm:prSet/>
      <dgm:spPr/>
      <dgm:t>
        <a:bodyPr/>
        <a:lstStyle/>
        <a:p>
          <a:endParaRPr lang="en-US"/>
        </a:p>
      </dgm:t>
    </dgm:pt>
    <dgm:pt modelId="{3E138E82-5723-47A6-9E1E-15EB709A42D2}" type="sibTrans" cxnId="{890FE800-A0A5-4198-8573-B04683D1DEDC}">
      <dgm:prSet/>
      <dgm:spPr/>
      <dgm:t>
        <a:bodyPr/>
        <a:lstStyle/>
        <a:p>
          <a:endParaRPr lang="en-US"/>
        </a:p>
      </dgm:t>
    </dgm:pt>
    <dgm:pt modelId="{8F7C7BDE-2F32-4795-B27D-156148664AC0}">
      <dgm:prSet/>
      <dgm:spPr/>
      <dgm:t>
        <a:bodyPr/>
        <a:lstStyle/>
        <a:p>
          <a:r>
            <a:rPr lang="nb-NO" b="0" i="0" baseline="0" dirty="0"/>
            <a:t>Litt for viderekommende dette,</a:t>
          </a:r>
          <a:r>
            <a:rPr lang="nb-NO" dirty="0"/>
            <a:t> men greit å være klar over.</a:t>
          </a:r>
          <a:endParaRPr lang="en-US" dirty="0"/>
        </a:p>
      </dgm:t>
    </dgm:pt>
    <dgm:pt modelId="{01F6B8EF-E184-4EA3-829B-1EE44E144F03}" type="parTrans" cxnId="{6F8FC971-3974-4891-B4D6-9BF0C6B51F70}">
      <dgm:prSet/>
      <dgm:spPr/>
      <dgm:t>
        <a:bodyPr/>
        <a:lstStyle/>
        <a:p>
          <a:endParaRPr lang="en-US"/>
        </a:p>
      </dgm:t>
    </dgm:pt>
    <dgm:pt modelId="{F0231994-B573-4893-8F21-B88DF51B754A}" type="sibTrans" cxnId="{6F8FC971-3974-4891-B4D6-9BF0C6B51F70}">
      <dgm:prSet/>
      <dgm:spPr/>
      <dgm:t>
        <a:bodyPr/>
        <a:lstStyle/>
        <a:p>
          <a:endParaRPr lang="en-US"/>
        </a:p>
      </dgm:t>
    </dgm:pt>
    <dgm:pt modelId="{5609A5D4-1210-4BA2-A871-5F9A81EC94CC}" type="pres">
      <dgm:prSet presAssocID="{61E6AB15-56CE-4FCA-9ADB-02D010AD4969}" presName="diagram" presStyleCnt="0">
        <dgm:presLayoutVars>
          <dgm:chPref val="1"/>
          <dgm:dir/>
          <dgm:animOne val="branch"/>
          <dgm:animLvl val="lvl"/>
          <dgm:resizeHandles val="exact"/>
        </dgm:presLayoutVars>
      </dgm:prSet>
      <dgm:spPr/>
    </dgm:pt>
    <dgm:pt modelId="{49E2F0BE-2090-404A-834C-1DFD99C69B3B}" type="pres">
      <dgm:prSet presAssocID="{70F69B69-27F1-430B-ADDE-2E33043B79A0}" presName="root1" presStyleCnt="0"/>
      <dgm:spPr/>
    </dgm:pt>
    <dgm:pt modelId="{826641B2-2EF3-4BE5-9E2A-A2A6794A6A29}" type="pres">
      <dgm:prSet presAssocID="{70F69B69-27F1-430B-ADDE-2E33043B79A0}" presName="LevelOneTextNode" presStyleLbl="node0" presStyleIdx="0" presStyleCnt="3">
        <dgm:presLayoutVars>
          <dgm:chPref val="3"/>
        </dgm:presLayoutVars>
      </dgm:prSet>
      <dgm:spPr/>
    </dgm:pt>
    <dgm:pt modelId="{EE3698D8-2518-4FD3-B789-1755DEB7DD97}" type="pres">
      <dgm:prSet presAssocID="{70F69B69-27F1-430B-ADDE-2E33043B79A0}" presName="level2hierChild" presStyleCnt="0"/>
      <dgm:spPr/>
    </dgm:pt>
    <dgm:pt modelId="{3371FDD2-D75E-4814-B299-AACEFBD55BBD}" type="pres">
      <dgm:prSet presAssocID="{BC8B22C8-9F73-446B-B071-329C3C3EA0BE}" presName="root1" presStyleCnt="0"/>
      <dgm:spPr/>
    </dgm:pt>
    <dgm:pt modelId="{E50D5F13-52ED-4219-8FAB-CD343A90ECDD}" type="pres">
      <dgm:prSet presAssocID="{BC8B22C8-9F73-446B-B071-329C3C3EA0BE}" presName="LevelOneTextNode" presStyleLbl="node0" presStyleIdx="1" presStyleCnt="3">
        <dgm:presLayoutVars>
          <dgm:chPref val="3"/>
        </dgm:presLayoutVars>
      </dgm:prSet>
      <dgm:spPr/>
    </dgm:pt>
    <dgm:pt modelId="{FE2A6EDD-2211-4FD9-A8F7-5020BB734BF5}" type="pres">
      <dgm:prSet presAssocID="{BC8B22C8-9F73-446B-B071-329C3C3EA0BE}" presName="level2hierChild" presStyleCnt="0"/>
      <dgm:spPr/>
    </dgm:pt>
    <dgm:pt modelId="{878E93C3-46F0-4147-860C-ED1B45606E88}" type="pres">
      <dgm:prSet presAssocID="{E9439878-F1E3-46F3-B47A-2875ED266A89}" presName="conn2-1" presStyleLbl="parChTrans1D2" presStyleIdx="0" presStyleCnt="2"/>
      <dgm:spPr/>
    </dgm:pt>
    <dgm:pt modelId="{0302399F-7C68-4B29-91C8-C7349F14E2D2}" type="pres">
      <dgm:prSet presAssocID="{E9439878-F1E3-46F3-B47A-2875ED266A89}" presName="connTx" presStyleLbl="parChTrans1D2" presStyleIdx="0" presStyleCnt="2"/>
      <dgm:spPr/>
    </dgm:pt>
    <dgm:pt modelId="{31042C3F-0041-4364-B8AE-0A72C85AE571}" type="pres">
      <dgm:prSet presAssocID="{79AF69C4-4ED4-47B4-ADC0-5FD4026CECD3}" presName="root2" presStyleCnt="0"/>
      <dgm:spPr/>
    </dgm:pt>
    <dgm:pt modelId="{D7B245C9-D84A-47D7-B055-1CB2ABCF9EDB}" type="pres">
      <dgm:prSet presAssocID="{79AF69C4-4ED4-47B4-ADC0-5FD4026CECD3}" presName="LevelTwoTextNode" presStyleLbl="node2" presStyleIdx="0" presStyleCnt="2">
        <dgm:presLayoutVars>
          <dgm:chPref val="3"/>
        </dgm:presLayoutVars>
      </dgm:prSet>
      <dgm:spPr/>
    </dgm:pt>
    <dgm:pt modelId="{758C75E2-8AE2-4648-A9DA-BE8F96DC4983}" type="pres">
      <dgm:prSet presAssocID="{79AF69C4-4ED4-47B4-ADC0-5FD4026CECD3}" presName="level3hierChild" presStyleCnt="0"/>
      <dgm:spPr/>
    </dgm:pt>
    <dgm:pt modelId="{7E3CA32E-8529-4A0B-8DA3-ADFC0ED1A581}" type="pres">
      <dgm:prSet presAssocID="{EAED1455-B5DD-4D10-AC90-3E868E28E069}" presName="conn2-1" presStyleLbl="parChTrans1D2" presStyleIdx="1" presStyleCnt="2"/>
      <dgm:spPr/>
    </dgm:pt>
    <dgm:pt modelId="{FE937D61-5C81-41CE-97F7-0A40EC3DF132}" type="pres">
      <dgm:prSet presAssocID="{EAED1455-B5DD-4D10-AC90-3E868E28E069}" presName="connTx" presStyleLbl="parChTrans1D2" presStyleIdx="1" presStyleCnt="2"/>
      <dgm:spPr/>
    </dgm:pt>
    <dgm:pt modelId="{6B4CF9E0-7DDC-4D2B-B8D3-7479DBC2E28F}" type="pres">
      <dgm:prSet presAssocID="{11C7FC43-917C-48F4-BB40-B6FB36582E55}" presName="root2" presStyleCnt="0"/>
      <dgm:spPr/>
    </dgm:pt>
    <dgm:pt modelId="{0F01328F-BA24-4345-9680-946891C5AF3A}" type="pres">
      <dgm:prSet presAssocID="{11C7FC43-917C-48F4-BB40-B6FB36582E55}" presName="LevelTwoTextNode" presStyleLbl="node2" presStyleIdx="1" presStyleCnt="2">
        <dgm:presLayoutVars>
          <dgm:chPref val="3"/>
        </dgm:presLayoutVars>
      </dgm:prSet>
      <dgm:spPr/>
    </dgm:pt>
    <dgm:pt modelId="{98D87A79-774C-4A49-8DCC-E895860EE990}" type="pres">
      <dgm:prSet presAssocID="{11C7FC43-917C-48F4-BB40-B6FB36582E55}" presName="level3hierChild" presStyleCnt="0"/>
      <dgm:spPr/>
    </dgm:pt>
    <dgm:pt modelId="{C657C420-E2D4-4A3E-929D-457ED520E9D6}" type="pres">
      <dgm:prSet presAssocID="{8F7C7BDE-2F32-4795-B27D-156148664AC0}" presName="root1" presStyleCnt="0"/>
      <dgm:spPr/>
    </dgm:pt>
    <dgm:pt modelId="{2112622B-0135-4160-AB3A-6BC671F00E9F}" type="pres">
      <dgm:prSet presAssocID="{8F7C7BDE-2F32-4795-B27D-156148664AC0}" presName="LevelOneTextNode" presStyleLbl="node0" presStyleIdx="2" presStyleCnt="3">
        <dgm:presLayoutVars>
          <dgm:chPref val="3"/>
        </dgm:presLayoutVars>
      </dgm:prSet>
      <dgm:spPr/>
    </dgm:pt>
    <dgm:pt modelId="{E5EC438C-0107-4E95-A010-E57AC11553D1}" type="pres">
      <dgm:prSet presAssocID="{8F7C7BDE-2F32-4795-B27D-156148664AC0}" presName="level2hierChild" presStyleCnt="0"/>
      <dgm:spPr/>
    </dgm:pt>
  </dgm:ptLst>
  <dgm:cxnLst>
    <dgm:cxn modelId="{890FE800-A0A5-4198-8573-B04683D1DEDC}" srcId="{BC8B22C8-9F73-446B-B071-329C3C3EA0BE}" destId="{11C7FC43-917C-48F4-BB40-B6FB36582E55}" srcOrd="1" destOrd="0" parTransId="{EAED1455-B5DD-4D10-AC90-3E868E28E069}" sibTransId="{3E138E82-5723-47A6-9E1E-15EB709A42D2}"/>
    <dgm:cxn modelId="{6D500029-9B52-451D-805B-5CB99A13D79A}" type="presOf" srcId="{8F7C7BDE-2F32-4795-B27D-156148664AC0}" destId="{2112622B-0135-4160-AB3A-6BC671F00E9F}" srcOrd="0" destOrd="0" presId="urn:microsoft.com/office/officeart/2005/8/layout/hierarchy2"/>
    <dgm:cxn modelId="{A776E632-6979-4653-B6DC-931B5E17A5CF}" type="presOf" srcId="{EAED1455-B5DD-4D10-AC90-3E868E28E069}" destId="{7E3CA32E-8529-4A0B-8DA3-ADFC0ED1A581}" srcOrd="0" destOrd="0" presId="urn:microsoft.com/office/officeart/2005/8/layout/hierarchy2"/>
    <dgm:cxn modelId="{DF785A39-6C47-434F-8D3E-BEB9C3342E9B}" type="presOf" srcId="{61E6AB15-56CE-4FCA-9ADB-02D010AD4969}" destId="{5609A5D4-1210-4BA2-A871-5F9A81EC94CC}" srcOrd="0" destOrd="0" presId="urn:microsoft.com/office/officeart/2005/8/layout/hierarchy2"/>
    <dgm:cxn modelId="{FDBF4A5A-4D96-4ED9-B3F0-275998A630DC}" srcId="{61E6AB15-56CE-4FCA-9ADB-02D010AD4969}" destId="{BC8B22C8-9F73-446B-B071-329C3C3EA0BE}" srcOrd="1" destOrd="0" parTransId="{F12032C3-2407-46DC-8F92-BB483F4BD3E1}" sibTransId="{7B266E84-B21C-4862-8701-B305AFEA56FE}"/>
    <dgm:cxn modelId="{36C1B263-DD04-4FD0-B46A-7763D14A0CF0}" type="presOf" srcId="{79AF69C4-4ED4-47B4-ADC0-5FD4026CECD3}" destId="{D7B245C9-D84A-47D7-B055-1CB2ABCF9EDB}" srcOrd="0" destOrd="0" presId="urn:microsoft.com/office/officeart/2005/8/layout/hierarchy2"/>
    <dgm:cxn modelId="{F7EAF46E-1D3E-4993-9B44-9A41378242F6}" type="presOf" srcId="{11C7FC43-917C-48F4-BB40-B6FB36582E55}" destId="{0F01328F-BA24-4345-9680-946891C5AF3A}" srcOrd="0" destOrd="0" presId="urn:microsoft.com/office/officeart/2005/8/layout/hierarchy2"/>
    <dgm:cxn modelId="{6F8FC971-3974-4891-B4D6-9BF0C6B51F70}" srcId="{61E6AB15-56CE-4FCA-9ADB-02D010AD4969}" destId="{8F7C7BDE-2F32-4795-B27D-156148664AC0}" srcOrd="2" destOrd="0" parTransId="{01F6B8EF-E184-4EA3-829B-1EE44E144F03}" sibTransId="{F0231994-B573-4893-8F21-B88DF51B754A}"/>
    <dgm:cxn modelId="{F5310072-7613-4DA5-94E3-319EAE20742A}" type="presOf" srcId="{BC8B22C8-9F73-446B-B071-329C3C3EA0BE}" destId="{E50D5F13-52ED-4219-8FAB-CD343A90ECDD}" srcOrd="0" destOrd="0" presId="urn:microsoft.com/office/officeart/2005/8/layout/hierarchy2"/>
    <dgm:cxn modelId="{05341380-181B-4F42-A919-98A823B62CE4}" srcId="{61E6AB15-56CE-4FCA-9ADB-02D010AD4969}" destId="{70F69B69-27F1-430B-ADDE-2E33043B79A0}" srcOrd="0" destOrd="0" parTransId="{18826CAC-DF1F-4236-920A-13C43CCE4D01}" sibTransId="{F1E2CCD7-D977-4241-9FD8-AA31CF3895BE}"/>
    <dgm:cxn modelId="{9ADB9085-E43C-4F1A-A9C9-D40A42D26B13}" srcId="{BC8B22C8-9F73-446B-B071-329C3C3EA0BE}" destId="{79AF69C4-4ED4-47B4-ADC0-5FD4026CECD3}" srcOrd="0" destOrd="0" parTransId="{E9439878-F1E3-46F3-B47A-2875ED266A89}" sibTransId="{2E60B317-1EC4-43BA-BE94-5F3D1CCADA6D}"/>
    <dgm:cxn modelId="{B4D509A1-C510-4992-B5DC-C34DBBA71C36}" type="presOf" srcId="{E9439878-F1E3-46F3-B47A-2875ED266A89}" destId="{0302399F-7C68-4B29-91C8-C7349F14E2D2}" srcOrd="1" destOrd="0" presId="urn:microsoft.com/office/officeart/2005/8/layout/hierarchy2"/>
    <dgm:cxn modelId="{D995D2B6-00E1-4D20-A9B7-F8F7AEC89FC4}" type="presOf" srcId="{E9439878-F1E3-46F3-B47A-2875ED266A89}" destId="{878E93C3-46F0-4147-860C-ED1B45606E88}" srcOrd="0" destOrd="0" presId="urn:microsoft.com/office/officeart/2005/8/layout/hierarchy2"/>
    <dgm:cxn modelId="{5C3EE9CB-B13B-4F46-B8A4-573C9E303543}" type="presOf" srcId="{70F69B69-27F1-430B-ADDE-2E33043B79A0}" destId="{826641B2-2EF3-4BE5-9E2A-A2A6794A6A29}" srcOrd="0" destOrd="0" presId="urn:microsoft.com/office/officeart/2005/8/layout/hierarchy2"/>
    <dgm:cxn modelId="{416305E4-B8A5-4635-A832-BA8F69AEC412}" type="presOf" srcId="{EAED1455-B5DD-4D10-AC90-3E868E28E069}" destId="{FE937D61-5C81-41CE-97F7-0A40EC3DF132}" srcOrd="1" destOrd="0" presId="urn:microsoft.com/office/officeart/2005/8/layout/hierarchy2"/>
    <dgm:cxn modelId="{6BF0D1D7-1A4D-44F7-A9D1-A3DE3934C0F2}" type="presParOf" srcId="{5609A5D4-1210-4BA2-A871-5F9A81EC94CC}" destId="{49E2F0BE-2090-404A-834C-1DFD99C69B3B}" srcOrd="0" destOrd="0" presId="urn:microsoft.com/office/officeart/2005/8/layout/hierarchy2"/>
    <dgm:cxn modelId="{E8C2452E-39AB-4676-B104-0AE2E20F4858}" type="presParOf" srcId="{49E2F0BE-2090-404A-834C-1DFD99C69B3B}" destId="{826641B2-2EF3-4BE5-9E2A-A2A6794A6A29}" srcOrd="0" destOrd="0" presId="urn:microsoft.com/office/officeart/2005/8/layout/hierarchy2"/>
    <dgm:cxn modelId="{BF4BDF39-8FDB-45E1-8712-13E04F9E044D}" type="presParOf" srcId="{49E2F0BE-2090-404A-834C-1DFD99C69B3B}" destId="{EE3698D8-2518-4FD3-B789-1755DEB7DD97}" srcOrd="1" destOrd="0" presId="urn:microsoft.com/office/officeart/2005/8/layout/hierarchy2"/>
    <dgm:cxn modelId="{BF3F3060-7845-4C2C-93DB-2F570193B05A}" type="presParOf" srcId="{5609A5D4-1210-4BA2-A871-5F9A81EC94CC}" destId="{3371FDD2-D75E-4814-B299-AACEFBD55BBD}" srcOrd="1" destOrd="0" presId="urn:microsoft.com/office/officeart/2005/8/layout/hierarchy2"/>
    <dgm:cxn modelId="{1E51D592-7755-409D-B6CE-BFC89AEAE865}" type="presParOf" srcId="{3371FDD2-D75E-4814-B299-AACEFBD55BBD}" destId="{E50D5F13-52ED-4219-8FAB-CD343A90ECDD}" srcOrd="0" destOrd="0" presId="urn:microsoft.com/office/officeart/2005/8/layout/hierarchy2"/>
    <dgm:cxn modelId="{04AA5AA9-8B76-44D4-8431-11F7769573A3}" type="presParOf" srcId="{3371FDD2-D75E-4814-B299-AACEFBD55BBD}" destId="{FE2A6EDD-2211-4FD9-A8F7-5020BB734BF5}" srcOrd="1" destOrd="0" presId="urn:microsoft.com/office/officeart/2005/8/layout/hierarchy2"/>
    <dgm:cxn modelId="{FFC7A30C-38F9-4174-BA62-1680B4CD6C68}" type="presParOf" srcId="{FE2A6EDD-2211-4FD9-A8F7-5020BB734BF5}" destId="{878E93C3-46F0-4147-860C-ED1B45606E88}" srcOrd="0" destOrd="0" presId="urn:microsoft.com/office/officeart/2005/8/layout/hierarchy2"/>
    <dgm:cxn modelId="{071E777B-ED5F-45E2-8D9A-5D74F4A55360}" type="presParOf" srcId="{878E93C3-46F0-4147-860C-ED1B45606E88}" destId="{0302399F-7C68-4B29-91C8-C7349F14E2D2}" srcOrd="0" destOrd="0" presId="urn:microsoft.com/office/officeart/2005/8/layout/hierarchy2"/>
    <dgm:cxn modelId="{7C5E3663-71EB-4C8B-AFA1-47E862A341F4}" type="presParOf" srcId="{FE2A6EDD-2211-4FD9-A8F7-5020BB734BF5}" destId="{31042C3F-0041-4364-B8AE-0A72C85AE571}" srcOrd="1" destOrd="0" presId="urn:microsoft.com/office/officeart/2005/8/layout/hierarchy2"/>
    <dgm:cxn modelId="{7D14D2DA-C7E6-46F6-A6A8-C8D9C33D4B24}" type="presParOf" srcId="{31042C3F-0041-4364-B8AE-0A72C85AE571}" destId="{D7B245C9-D84A-47D7-B055-1CB2ABCF9EDB}" srcOrd="0" destOrd="0" presId="urn:microsoft.com/office/officeart/2005/8/layout/hierarchy2"/>
    <dgm:cxn modelId="{186F8835-0A05-42DF-B459-F2DF62CE8AEE}" type="presParOf" srcId="{31042C3F-0041-4364-B8AE-0A72C85AE571}" destId="{758C75E2-8AE2-4648-A9DA-BE8F96DC4983}" srcOrd="1" destOrd="0" presId="urn:microsoft.com/office/officeart/2005/8/layout/hierarchy2"/>
    <dgm:cxn modelId="{813E3CC6-E0F1-4497-ADBE-EC9CADFB21E6}" type="presParOf" srcId="{FE2A6EDD-2211-4FD9-A8F7-5020BB734BF5}" destId="{7E3CA32E-8529-4A0B-8DA3-ADFC0ED1A581}" srcOrd="2" destOrd="0" presId="urn:microsoft.com/office/officeart/2005/8/layout/hierarchy2"/>
    <dgm:cxn modelId="{4536D96E-9262-4D02-B861-81E0B4471CBE}" type="presParOf" srcId="{7E3CA32E-8529-4A0B-8DA3-ADFC0ED1A581}" destId="{FE937D61-5C81-41CE-97F7-0A40EC3DF132}" srcOrd="0" destOrd="0" presId="urn:microsoft.com/office/officeart/2005/8/layout/hierarchy2"/>
    <dgm:cxn modelId="{9E0BECF6-1348-4FD9-8C1F-C2436723185C}" type="presParOf" srcId="{FE2A6EDD-2211-4FD9-A8F7-5020BB734BF5}" destId="{6B4CF9E0-7DDC-4D2B-B8D3-7479DBC2E28F}" srcOrd="3" destOrd="0" presId="urn:microsoft.com/office/officeart/2005/8/layout/hierarchy2"/>
    <dgm:cxn modelId="{E0218C8A-D771-45C8-B38E-19585963809B}" type="presParOf" srcId="{6B4CF9E0-7DDC-4D2B-B8D3-7479DBC2E28F}" destId="{0F01328F-BA24-4345-9680-946891C5AF3A}" srcOrd="0" destOrd="0" presId="urn:microsoft.com/office/officeart/2005/8/layout/hierarchy2"/>
    <dgm:cxn modelId="{69D4A76B-1A98-4FDE-A873-D1DB97795FDF}" type="presParOf" srcId="{6B4CF9E0-7DDC-4D2B-B8D3-7479DBC2E28F}" destId="{98D87A79-774C-4A49-8DCC-E895860EE990}" srcOrd="1" destOrd="0" presId="urn:microsoft.com/office/officeart/2005/8/layout/hierarchy2"/>
    <dgm:cxn modelId="{BC3B82BC-2A7F-4F65-BCA8-4E7522B7A810}" type="presParOf" srcId="{5609A5D4-1210-4BA2-A871-5F9A81EC94CC}" destId="{C657C420-E2D4-4A3E-929D-457ED520E9D6}" srcOrd="2" destOrd="0" presId="urn:microsoft.com/office/officeart/2005/8/layout/hierarchy2"/>
    <dgm:cxn modelId="{ED0CF1E9-8D9C-461B-8BE8-9C805AB1B655}" type="presParOf" srcId="{C657C420-E2D4-4A3E-929D-457ED520E9D6}" destId="{2112622B-0135-4160-AB3A-6BC671F00E9F}" srcOrd="0" destOrd="0" presId="urn:microsoft.com/office/officeart/2005/8/layout/hierarchy2"/>
    <dgm:cxn modelId="{18E3DBFA-F637-408B-84EC-8F97B74A4525}" type="presParOf" srcId="{C657C420-E2D4-4A3E-929D-457ED520E9D6}" destId="{E5EC438C-0107-4E95-A010-E57AC11553D1}"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9CA152B-0C57-4672-B45D-391DA0FACCF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56A55E7D-BB79-47C3-A909-E431733FC4D1}">
      <dgm:prSet/>
      <dgm:spPr/>
      <dgm:t>
        <a:bodyPr/>
        <a:lstStyle/>
        <a:p>
          <a:r>
            <a:rPr lang="nb-NO"/>
            <a:t>Se hvor mye av selskapets driftsinntekter som faktisk gir kontantstrømmer inn til selskapet.</a:t>
          </a:r>
          <a:endParaRPr lang="en-US"/>
        </a:p>
      </dgm:t>
    </dgm:pt>
    <dgm:pt modelId="{F709F41E-D877-4A33-A316-F27B1EF4B4B7}" type="parTrans" cxnId="{3537DC0E-5F1B-41E0-96E4-DB9E6D34B217}">
      <dgm:prSet/>
      <dgm:spPr/>
      <dgm:t>
        <a:bodyPr/>
        <a:lstStyle/>
        <a:p>
          <a:endParaRPr lang="en-US"/>
        </a:p>
      </dgm:t>
    </dgm:pt>
    <dgm:pt modelId="{F6759FBF-1E82-4012-B1E1-F6393DD5F05A}" type="sibTrans" cxnId="{3537DC0E-5F1B-41E0-96E4-DB9E6D34B217}">
      <dgm:prSet/>
      <dgm:spPr/>
      <dgm:t>
        <a:bodyPr/>
        <a:lstStyle/>
        <a:p>
          <a:endParaRPr lang="en-US"/>
        </a:p>
      </dgm:t>
    </dgm:pt>
    <dgm:pt modelId="{4DDC58E9-A726-4D80-AF72-1FE12AB08E71}">
      <dgm:prSet/>
      <dgm:spPr/>
      <dgm:t>
        <a:bodyPr/>
        <a:lstStyle/>
        <a:p>
          <a:r>
            <a:rPr lang="nb-NO" dirty="0"/>
            <a:t>Du kan raskt få oversikt over hva selskapet investerer av driftsmidler (like interessant som salg)</a:t>
          </a:r>
          <a:endParaRPr lang="en-US" dirty="0"/>
        </a:p>
      </dgm:t>
    </dgm:pt>
    <dgm:pt modelId="{B6B9F7CD-11B6-4F43-A349-5FB986C4C6F1}" type="parTrans" cxnId="{C383B23D-51C3-4939-A89E-4445E038BCB2}">
      <dgm:prSet/>
      <dgm:spPr/>
      <dgm:t>
        <a:bodyPr/>
        <a:lstStyle/>
        <a:p>
          <a:endParaRPr lang="en-US"/>
        </a:p>
      </dgm:t>
    </dgm:pt>
    <dgm:pt modelId="{94507C22-9629-40A9-BDF0-6C2D1177D978}" type="sibTrans" cxnId="{C383B23D-51C3-4939-A89E-4445E038BCB2}">
      <dgm:prSet/>
      <dgm:spPr/>
      <dgm:t>
        <a:bodyPr/>
        <a:lstStyle/>
        <a:p>
          <a:endParaRPr lang="en-US"/>
        </a:p>
      </dgm:t>
    </dgm:pt>
    <dgm:pt modelId="{BEE54664-B8AF-4CFB-A32F-173881F09C63}" type="pres">
      <dgm:prSet presAssocID="{A9CA152B-0C57-4672-B45D-391DA0FACCFC}" presName="linear" presStyleCnt="0">
        <dgm:presLayoutVars>
          <dgm:animLvl val="lvl"/>
          <dgm:resizeHandles val="exact"/>
        </dgm:presLayoutVars>
      </dgm:prSet>
      <dgm:spPr/>
    </dgm:pt>
    <dgm:pt modelId="{596CF983-9193-494D-A70B-C002320336C1}" type="pres">
      <dgm:prSet presAssocID="{56A55E7D-BB79-47C3-A909-E431733FC4D1}" presName="parentText" presStyleLbl="node1" presStyleIdx="0" presStyleCnt="2">
        <dgm:presLayoutVars>
          <dgm:chMax val="0"/>
          <dgm:bulletEnabled val="1"/>
        </dgm:presLayoutVars>
      </dgm:prSet>
      <dgm:spPr/>
    </dgm:pt>
    <dgm:pt modelId="{03461BCD-AAE8-42DB-8B52-6C7B93CB3F89}" type="pres">
      <dgm:prSet presAssocID="{F6759FBF-1E82-4012-B1E1-F6393DD5F05A}" presName="spacer" presStyleCnt="0"/>
      <dgm:spPr/>
    </dgm:pt>
    <dgm:pt modelId="{03CDA6D1-8B2C-43F0-8CE2-2627AFDECA51}" type="pres">
      <dgm:prSet presAssocID="{4DDC58E9-A726-4D80-AF72-1FE12AB08E71}" presName="parentText" presStyleLbl="node1" presStyleIdx="1" presStyleCnt="2">
        <dgm:presLayoutVars>
          <dgm:chMax val="0"/>
          <dgm:bulletEnabled val="1"/>
        </dgm:presLayoutVars>
      </dgm:prSet>
      <dgm:spPr/>
    </dgm:pt>
  </dgm:ptLst>
  <dgm:cxnLst>
    <dgm:cxn modelId="{C1CD7C07-38DF-402A-8EBF-721D5EDA90DE}" type="presOf" srcId="{A9CA152B-0C57-4672-B45D-391DA0FACCFC}" destId="{BEE54664-B8AF-4CFB-A32F-173881F09C63}" srcOrd="0" destOrd="0" presId="urn:microsoft.com/office/officeart/2005/8/layout/vList2"/>
    <dgm:cxn modelId="{3537DC0E-5F1B-41E0-96E4-DB9E6D34B217}" srcId="{A9CA152B-0C57-4672-B45D-391DA0FACCFC}" destId="{56A55E7D-BB79-47C3-A909-E431733FC4D1}" srcOrd="0" destOrd="0" parTransId="{F709F41E-D877-4A33-A316-F27B1EF4B4B7}" sibTransId="{F6759FBF-1E82-4012-B1E1-F6393DD5F05A}"/>
    <dgm:cxn modelId="{DB510938-6499-48CB-9BD4-7C4EBF41845D}" type="presOf" srcId="{4DDC58E9-A726-4D80-AF72-1FE12AB08E71}" destId="{03CDA6D1-8B2C-43F0-8CE2-2627AFDECA51}" srcOrd="0" destOrd="0" presId="urn:microsoft.com/office/officeart/2005/8/layout/vList2"/>
    <dgm:cxn modelId="{C383B23D-51C3-4939-A89E-4445E038BCB2}" srcId="{A9CA152B-0C57-4672-B45D-391DA0FACCFC}" destId="{4DDC58E9-A726-4D80-AF72-1FE12AB08E71}" srcOrd="1" destOrd="0" parTransId="{B6B9F7CD-11B6-4F43-A349-5FB986C4C6F1}" sibTransId="{94507C22-9629-40A9-BDF0-6C2D1177D978}"/>
    <dgm:cxn modelId="{6EEC894C-839C-4DA7-BA1A-B27D7A761605}" type="presOf" srcId="{56A55E7D-BB79-47C3-A909-E431733FC4D1}" destId="{596CF983-9193-494D-A70B-C002320336C1}" srcOrd="0" destOrd="0" presId="urn:microsoft.com/office/officeart/2005/8/layout/vList2"/>
    <dgm:cxn modelId="{67059144-A413-4179-9D0D-484499A3A020}" type="presParOf" srcId="{BEE54664-B8AF-4CFB-A32F-173881F09C63}" destId="{596CF983-9193-494D-A70B-C002320336C1}" srcOrd="0" destOrd="0" presId="urn:microsoft.com/office/officeart/2005/8/layout/vList2"/>
    <dgm:cxn modelId="{9D4DD8A6-5713-4A0B-B491-7834C4E0F504}" type="presParOf" srcId="{BEE54664-B8AF-4CFB-A32F-173881F09C63}" destId="{03461BCD-AAE8-42DB-8B52-6C7B93CB3F89}" srcOrd="1" destOrd="0" presId="urn:microsoft.com/office/officeart/2005/8/layout/vList2"/>
    <dgm:cxn modelId="{04D7ECB9-2750-4BD9-A7AE-991F5613DCA9}" type="presParOf" srcId="{BEE54664-B8AF-4CFB-A32F-173881F09C63}" destId="{03CDA6D1-8B2C-43F0-8CE2-2627AFDECA51}"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408B49-8CB8-4832-941F-55E685715BFD}" type="doc">
      <dgm:prSet loTypeId="urn:microsoft.com/office/officeart/2005/8/layout/hierarchy1" loCatId="hierarchy" qsTypeId="urn:microsoft.com/office/officeart/2005/8/quickstyle/simple1" qsCatId="simple" csTypeId="urn:microsoft.com/office/officeart/2005/8/colors/accent4_2" csCatId="accent4"/>
      <dgm:spPr/>
      <dgm:t>
        <a:bodyPr/>
        <a:lstStyle/>
        <a:p>
          <a:endParaRPr lang="en-US"/>
        </a:p>
      </dgm:t>
    </dgm:pt>
    <dgm:pt modelId="{8A48B2BB-4A7A-49B3-B11E-75B2271DAC8F}">
      <dgm:prSet/>
      <dgm:spPr/>
      <dgm:t>
        <a:bodyPr/>
        <a:lstStyle/>
        <a:p>
          <a:r>
            <a:rPr lang="en-US"/>
            <a:t>1) Regnskapet gir ikke et objektivt bilde på selskapets økonomiske liv.</a:t>
          </a:r>
        </a:p>
      </dgm:t>
    </dgm:pt>
    <dgm:pt modelId="{D7B693CD-EBD8-452A-B231-F2FEAE795CCC}" type="parTrans" cxnId="{56A4E8A7-8CBE-45B9-9355-4D5CB5B0ABD1}">
      <dgm:prSet/>
      <dgm:spPr/>
      <dgm:t>
        <a:bodyPr/>
        <a:lstStyle/>
        <a:p>
          <a:endParaRPr lang="en-US"/>
        </a:p>
      </dgm:t>
    </dgm:pt>
    <dgm:pt modelId="{83495D37-DC9A-4D24-BBD5-F9AD6A86D72E}" type="sibTrans" cxnId="{56A4E8A7-8CBE-45B9-9355-4D5CB5B0ABD1}">
      <dgm:prSet/>
      <dgm:spPr/>
      <dgm:t>
        <a:bodyPr/>
        <a:lstStyle/>
        <a:p>
          <a:endParaRPr lang="en-US"/>
        </a:p>
      </dgm:t>
    </dgm:pt>
    <dgm:pt modelId="{59BA53C3-6755-4ED7-8459-A1973396EE59}">
      <dgm:prSet/>
      <dgm:spPr/>
      <dgm:t>
        <a:bodyPr/>
        <a:lstStyle/>
        <a:p>
          <a:r>
            <a:rPr lang="en-US"/>
            <a:t>2) Inntekter i selskapet er ikke det samme som kontantstrømmer.</a:t>
          </a:r>
        </a:p>
      </dgm:t>
    </dgm:pt>
    <dgm:pt modelId="{99E2ECA6-BB8E-4839-BF52-00E7CEFB7589}" type="parTrans" cxnId="{EA04BB6F-128A-4F5E-9475-B39B546C6526}">
      <dgm:prSet/>
      <dgm:spPr/>
      <dgm:t>
        <a:bodyPr/>
        <a:lstStyle/>
        <a:p>
          <a:endParaRPr lang="en-US"/>
        </a:p>
      </dgm:t>
    </dgm:pt>
    <dgm:pt modelId="{93CA1680-4748-47F9-9A15-8CDF2996F33C}" type="sibTrans" cxnId="{EA04BB6F-128A-4F5E-9475-B39B546C6526}">
      <dgm:prSet/>
      <dgm:spPr/>
      <dgm:t>
        <a:bodyPr/>
        <a:lstStyle/>
        <a:p>
          <a:endParaRPr lang="en-US"/>
        </a:p>
      </dgm:t>
    </dgm:pt>
    <dgm:pt modelId="{39C52819-EB43-45C4-B811-B92B3FD9BDB4}">
      <dgm:prSet/>
      <dgm:spPr/>
      <dgm:t>
        <a:bodyPr/>
        <a:lstStyle/>
        <a:p>
          <a:r>
            <a:rPr lang="en-US"/>
            <a:t>3) Regnskapet inneholder en stor mengde estimater som gir selskapet handlerom.</a:t>
          </a:r>
        </a:p>
      </dgm:t>
    </dgm:pt>
    <dgm:pt modelId="{508C196C-22D4-4BD5-A074-EF538F6551FF}" type="parTrans" cxnId="{A68DEEF1-11FC-4DD6-9DA6-126E198B580B}">
      <dgm:prSet/>
      <dgm:spPr/>
      <dgm:t>
        <a:bodyPr/>
        <a:lstStyle/>
        <a:p>
          <a:endParaRPr lang="en-US"/>
        </a:p>
      </dgm:t>
    </dgm:pt>
    <dgm:pt modelId="{AD74DC7C-16AB-4C7E-98C1-044E94379ECD}" type="sibTrans" cxnId="{A68DEEF1-11FC-4DD6-9DA6-126E198B580B}">
      <dgm:prSet/>
      <dgm:spPr/>
      <dgm:t>
        <a:bodyPr/>
        <a:lstStyle/>
        <a:p>
          <a:endParaRPr lang="en-US"/>
        </a:p>
      </dgm:t>
    </dgm:pt>
    <dgm:pt modelId="{6392D800-86AF-8241-9E3A-29E57E56D1C0}" type="pres">
      <dgm:prSet presAssocID="{09408B49-8CB8-4832-941F-55E685715BFD}" presName="hierChild1" presStyleCnt="0">
        <dgm:presLayoutVars>
          <dgm:chPref val="1"/>
          <dgm:dir/>
          <dgm:animOne val="branch"/>
          <dgm:animLvl val="lvl"/>
          <dgm:resizeHandles/>
        </dgm:presLayoutVars>
      </dgm:prSet>
      <dgm:spPr/>
    </dgm:pt>
    <dgm:pt modelId="{E9AEAB35-6AC1-4244-A3A5-2D47EA23E7D5}" type="pres">
      <dgm:prSet presAssocID="{8A48B2BB-4A7A-49B3-B11E-75B2271DAC8F}" presName="hierRoot1" presStyleCnt="0"/>
      <dgm:spPr/>
    </dgm:pt>
    <dgm:pt modelId="{8D2E8917-A9FD-3A42-A478-2CD34B9B5CE7}" type="pres">
      <dgm:prSet presAssocID="{8A48B2BB-4A7A-49B3-B11E-75B2271DAC8F}" presName="composite" presStyleCnt="0"/>
      <dgm:spPr/>
    </dgm:pt>
    <dgm:pt modelId="{BA8D3EE6-1E81-ED48-858E-3692CE56EE1E}" type="pres">
      <dgm:prSet presAssocID="{8A48B2BB-4A7A-49B3-B11E-75B2271DAC8F}" presName="background" presStyleLbl="node0" presStyleIdx="0" presStyleCnt="3"/>
      <dgm:spPr/>
    </dgm:pt>
    <dgm:pt modelId="{C45C3F13-4980-6045-B488-17B0EEAFC056}" type="pres">
      <dgm:prSet presAssocID="{8A48B2BB-4A7A-49B3-B11E-75B2271DAC8F}" presName="text" presStyleLbl="fgAcc0" presStyleIdx="0" presStyleCnt="3">
        <dgm:presLayoutVars>
          <dgm:chPref val="3"/>
        </dgm:presLayoutVars>
      </dgm:prSet>
      <dgm:spPr/>
    </dgm:pt>
    <dgm:pt modelId="{FD12E24B-6521-F64A-98E2-DBF0543D8544}" type="pres">
      <dgm:prSet presAssocID="{8A48B2BB-4A7A-49B3-B11E-75B2271DAC8F}" presName="hierChild2" presStyleCnt="0"/>
      <dgm:spPr/>
    </dgm:pt>
    <dgm:pt modelId="{5EA1A2B7-CA75-1C46-81A2-B5EAC847136E}" type="pres">
      <dgm:prSet presAssocID="{59BA53C3-6755-4ED7-8459-A1973396EE59}" presName="hierRoot1" presStyleCnt="0"/>
      <dgm:spPr/>
    </dgm:pt>
    <dgm:pt modelId="{530469E6-7C68-6A43-BE35-F6F9B29B7B36}" type="pres">
      <dgm:prSet presAssocID="{59BA53C3-6755-4ED7-8459-A1973396EE59}" presName="composite" presStyleCnt="0"/>
      <dgm:spPr/>
    </dgm:pt>
    <dgm:pt modelId="{5DEE6CF2-8A69-9D42-969F-2A402B3D5008}" type="pres">
      <dgm:prSet presAssocID="{59BA53C3-6755-4ED7-8459-A1973396EE59}" presName="background" presStyleLbl="node0" presStyleIdx="1" presStyleCnt="3"/>
      <dgm:spPr/>
    </dgm:pt>
    <dgm:pt modelId="{ED7BBB6C-3B0A-C14E-A514-4288C004F0CF}" type="pres">
      <dgm:prSet presAssocID="{59BA53C3-6755-4ED7-8459-A1973396EE59}" presName="text" presStyleLbl="fgAcc0" presStyleIdx="1" presStyleCnt="3">
        <dgm:presLayoutVars>
          <dgm:chPref val="3"/>
        </dgm:presLayoutVars>
      </dgm:prSet>
      <dgm:spPr/>
    </dgm:pt>
    <dgm:pt modelId="{51F6916E-ABE8-7043-A506-535C3210D530}" type="pres">
      <dgm:prSet presAssocID="{59BA53C3-6755-4ED7-8459-A1973396EE59}" presName="hierChild2" presStyleCnt="0"/>
      <dgm:spPr/>
    </dgm:pt>
    <dgm:pt modelId="{3343F651-15B9-4F44-842F-3EE6C5A661DF}" type="pres">
      <dgm:prSet presAssocID="{39C52819-EB43-45C4-B811-B92B3FD9BDB4}" presName="hierRoot1" presStyleCnt="0"/>
      <dgm:spPr/>
    </dgm:pt>
    <dgm:pt modelId="{65D0D6C2-B724-A141-9431-D6A0FE8C4131}" type="pres">
      <dgm:prSet presAssocID="{39C52819-EB43-45C4-B811-B92B3FD9BDB4}" presName="composite" presStyleCnt="0"/>
      <dgm:spPr/>
    </dgm:pt>
    <dgm:pt modelId="{21C5AAFD-60AC-424D-9FB0-6F4498734012}" type="pres">
      <dgm:prSet presAssocID="{39C52819-EB43-45C4-B811-B92B3FD9BDB4}" presName="background" presStyleLbl="node0" presStyleIdx="2" presStyleCnt="3"/>
      <dgm:spPr/>
    </dgm:pt>
    <dgm:pt modelId="{3E502517-1D3A-D442-B30C-FEED2E88D6DB}" type="pres">
      <dgm:prSet presAssocID="{39C52819-EB43-45C4-B811-B92B3FD9BDB4}" presName="text" presStyleLbl="fgAcc0" presStyleIdx="2" presStyleCnt="3">
        <dgm:presLayoutVars>
          <dgm:chPref val="3"/>
        </dgm:presLayoutVars>
      </dgm:prSet>
      <dgm:spPr/>
    </dgm:pt>
    <dgm:pt modelId="{D445AE10-A135-0144-A2D7-D4C3C4BD447E}" type="pres">
      <dgm:prSet presAssocID="{39C52819-EB43-45C4-B811-B92B3FD9BDB4}" presName="hierChild2" presStyleCnt="0"/>
      <dgm:spPr/>
    </dgm:pt>
  </dgm:ptLst>
  <dgm:cxnLst>
    <dgm:cxn modelId="{32F7B816-6114-EF42-8310-4C07648100FC}" type="presOf" srcId="{09408B49-8CB8-4832-941F-55E685715BFD}" destId="{6392D800-86AF-8241-9E3A-29E57E56D1C0}" srcOrd="0" destOrd="0" presId="urn:microsoft.com/office/officeart/2005/8/layout/hierarchy1"/>
    <dgm:cxn modelId="{943C552B-B53D-DC4B-8C87-E29F6E2F66E5}" type="presOf" srcId="{39C52819-EB43-45C4-B811-B92B3FD9BDB4}" destId="{3E502517-1D3A-D442-B30C-FEED2E88D6DB}" srcOrd="0" destOrd="0" presId="urn:microsoft.com/office/officeart/2005/8/layout/hierarchy1"/>
    <dgm:cxn modelId="{EA04BB6F-128A-4F5E-9475-B39B546C6526}" srcId="{09408B49-8CB8-4832-941F-55E685715BFD}" destId="{59BA53C3-6755-4ED7-8459-A1973396EE59}" srcOrd="1" destOrd="0" parTransId="{99E2ECA6-BB8E-4839-BF52-00E7CEFB7589}" sibTransId="{93CA1680-4748-47F9-9A15-8CDF2996F33C}"/>
    <dgm:cxn modelId="{20928470-D94D-B640-B348-CE988CF7AEB4}" type="presOf" srcId="{59BA53C3-6755-4ED7-8459-A1973396EE59}" destId="{ED7BBB6C-3B0A-C14E-A514-4288C004F0CF}" srcOrd="0" destOrd="0" presId="urn:microsoft.com/office/officeart/2005/8/layout/hierarchy1"/>
    <dgm:cxn modelId="{56A4E8A7-8CBE-45B9-9355-4D5CB5B0ABD1}" srcId="{09408B49-8CB8-4832-941F-55E685715BFD}" destId="{8A48B2BB-4A7A-49B3-B11E-75B2271DAC8F}" srcOrd="0" destOrd="0" parTransId="{D7B693CD-EBD8-452A-B231-F2FEAE795CCC}" sibTransId="{83495D37-DC9A-4D24-BBD5-F9AD6A86D72E}"/>
    <dgm:cxn modelId="{3A3221C0-30BE-2C48-AFD2-EAB86EADCED8}" type="presOf" srcId="{8A48B2BB-4A7A-49B3-B11E-75B2271DAC8F}" destId="{C45C3F13-4980-6045-B488-17B0EEAFC056}" srcOrd="0" destOrd="0" presId="urn:microsoft.com/office/officeart/2005/8/layout/hierarchy1"/>
    <dgm:cxn modelId="{A68DEEF1-11FC-4DD6-9DA6-126E198B580B}" srcId="{09408B49-8CB8-4832-941F-55E685715BFD}" destId="{39C52819-EB43-45C4-B811-B92B3FD9BDB4}" srcOrd="2" destOrd="0" parTransId="{508C196C-22D4-4BD5-A074-EF538F6551FF}" sibTransId="{AD74DC7C-16AB-4C7E-98C1-044E94379ECD}"/>
    <dgm:cxn modelId="{A46B2B39-40B0-F94E-A534-CCB1DA6083C6}" type="presParOf" srcId="{6392D800-86AF-8241-9E3A-29E57E56D1C0}" destId="{E9AEAB35-6AC1-4244-A3A5-2D47EA23E7D5}" srcOrd="0" destOrd="0" presId="urn:microsoft.com/office/officeart/2005/8/layout/hierarchy1"/>
    <dgm:cxn modelId="{ED537356-21D3-2142-BA8E-16BCEC497EC8}" type="presParOf" srcId="{E9AEAB35-6AC1-4244-A3A5-2D47EA23E7D5}" destId="{8D2E8917-A9FD-3A42-A478-2CD34B9B5CE7}" srcOrd="0" destOrd="0" presId="urn:microsoft.com/office/officeart/2005/8/layout/hierarchy1"/>
    <dgm:cxn modelId="{30B60258-4481-8049-B1FC-1A028D89D5C6}" type="presParOf" srcId="{8D2E8917-A9FD-3A42-A478-2CD34B9B5CE7}" destId="{BA8D3EE6-1E81-ED48-858E-3692CE56EE1E}" srcOrd="0" destOrd="0" presId="urn:microsoft.com/office/officeart/2005/8/layout/hierarchy1"/>
    <dgm:cxn modelId="{A6B3AB15-466C-A44E-9393-E7150F9380B0}" type="presParOf" srcId="{8D2E8917-A9FD-3A42-A478-2CD34B9B5CE7}" destId="{C45C3F13-4980-6045-B488-17B0EEAFC056}" srcOrd="1" destOrd="0" presId="urn:microsoft.com/office/officeart/2005/8/layout/hierarchy1"/>
    <dgm:cxn modelId="{683656DA-D47D-EE4E-9292-80CCEE08C071}" type="presParOf" srcId="{E9AEAB35-6AC1-4244-A3A5-2D47EA23E7D5}" destId="{FD12E24B-6521-F64A-98E2-DBF0543D8544}" srcOrd="1" destOrd="0" presId="urn:microsoft.com/office/officeart/2005/8/layout/hierarchy1"/>
    <dgm:cxn modelId="{9C91D4CE-112C-7747-952A-4682E4D088C7}" type="presParOf" srcId="{6392D800-86AF-8241-9E3A-29E57E56D1C0}" destId="{5EA1A2B7-CA75-1C46-81A2-B5EAC847136E}" srcOrd="1" destOrd="0" presId="urn:microsoft.com/office/officeart/2005/8/layout/hierarchy1"/>
    <dgm:cxn modelId="{4D3A21C2-7395-BD40-8E39-D6353789DC5A}" type="presParOf" srcId="{5EA1A2B7-CA75-1C46-81A2-B5EAC847136E}" destId="{530469E6-7C68-6A43-BE35-F6F9B29B7B36}" srcOrd="0" destOrd="0" presId="urn:microsoft.com/office/officeart/2005/8/layout/hierarchy1"/>
    <dgm:cxn modelId="{08164946-A725-7E4D-9BFA-9C034F1A98D2}" type="presParOf" srcId="{530469E6-7C68-6A43-BE35-F6F9B29B7B36}" destId="{5DEE6CF2-8A69-9D42-969F-2A402B3D5008}" srcOrd="0" destOrd="0" presId="urn:microsoft.com/office/officeart/2005/8/layout/hierarchy1"/>
    <dgm:cxn modelId="{ECF20A7E-4CB9-044C-AB76-EC1807D4F667}" type="presParOf" srcId="{530469E6-7C68-6A43-BE35-F6F9B29B7B36}" destId="{ED7BBB6C-3B0A-C14E-A514-4288C004F0CF}" srcOrd="1" destOrd="0" presId="urn:microsoft.com/office/officeart/2005/8/layout/hierarchy1"/>
    <dgm:cxn modelId="{9773D5ED-0806-7C47-9F7B-49C0DD8BF52B}" type="presParOf" srcId="{5EA1A2B7-CA75-1C46-81A2-B5EAC847136E}" destId="{51F6916E-ABE8-7043-A506-535C3210D530}" srcOrd="1" destOrd="0" presId="urn:microsoft.com/office/officeart/2005/8/layout/hierarchy1"/>
    <dgm:cxn modelId="{6D311716-5572-5240-921E-89E0AF8CDA8F}" type="presParOf" srcId="{6392D800-86AF-8241-9E3A-29E57E56D1C0}" destId="{3343F651-15B9-4F44-842F-3EE6C5A661DF}" srcOrd="2" destOrd="0" presId="urn:microsoft.com/office/officeart/2005/8/layout/hierarchy1"/>
    <dgm:cxn modelId="{40C9A498-2C05-E940-90D4-A35A9D459B51}" type="presParOf" srcId="{3343F651-15B9-4F44-842F-3EE6C5A661DF}" destId="{65D0D6C2-B724-A141-9431-D6A0FE8C4131}" srcOrd="0" destOrd="0" presId="urn:microsoft.com/office/officeart/2005/8/layout/hierarchy1"/>
    <dgm:cxn modelId="{DD8C166F-CA9B-FE42-B0A5-73A9AA9E1696}" type="presParOf" srcId="{65D0D6C2-B724-A141-9431-D6A0FE8C4131}" destId="{21C5AAFD-60AC-424D-9FB0-6F4498734012}" srcOrd="0" destOrd="0" presId="urn:microsoft.com/office/officeart/2005/8/layout/hierarchy1"/>
    <dgm:cxn modelId="{7225FDB4-D0BE-5842-A621-3657A7F9F300}" type="presParOf" srcId="{65D0D6C2-B724-A141-9431-D6A0FE8C4131}" destId="{3E502517-1D3A-D442-B30C-FEED2E88D6DB}" srcOrd="1" destOrd="0" presId="urn:microsoft.com/office/officeart/2005/8/layout/hierarchy1"/>
    <dgm:cxn modelId="{CEC2BD21-F700-4A45-A0CE-C258D83264C9}" type="presParOf" srcId="{3343F651-15B9-4F44-842F-3EE6C5A661DF}" destId="{D445AE10-A135-0144-A2D7-D4C3C4BD447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1743CB1-433A-4B55-837D-75B783779AD2}" type="doc">
      <dgm:prSet loTypeId="urn:microsoft.com/office/officeart/2005/8/layout/vList5" loCatId="list" qsTypeId="urn:microsoft.com/office/officeart/2005/8/quickstyle/simple1" qsCatId="simple" csTypeId="urn:microsoft.com/office/officeart/2005/8/colors/colorful2" csCatId="colorful"/>
      <dgm:spPr/>
      <dgm:t>
        <a:bodyPr/>
        <a:lstStyle/>
        <a:p>
          <a:endParaRPr lang="en-US"/>
        </a:p>
      </dgm:t>
    </dgm:pt>
    <dgm:pt modelId="{D49789CC-287F-43B8-8CCD-E39B2121C10D}">
      <dgm:prSet/>
      <dgm:spPr/>
      <dgm:t>
        <a:bodyPr/>
        <a:lstStyle/>
        <a:p>
          <a:r>
            <a:rPr lang="en-US"/>
            <a:t>Hva med kostnader?</a:t>
          </a:r>
        </a:p>
      </dgm:t>
    </dgm:pt>
    <dgm:pt modelId="{BDE86CCA-30B0-41A9-B431-4EC356808144}" type="parTrans" cxnId="{17D0838F-1271-4D1A-86CA-F62B943B837F}">
      <dgm:prSet/>
      <dgm:spPr/>
      <dgm:t>
        <a:bodyPr/>
        <a:lstStyle/>
        <a:p>
          <a:endParaRPr lang="en-US"/>
        </a:p>
      </dgm:t>
    </dgm:pt>
    <dgm:pt modelId="{06AED87E-90A0-4F7B-BF94-2ECCF48FE92C}" type="sibTrans" cxnId="{17D0838F-1271-4D1A-86CA-F62B943B837F}">
      <dgm:prSet/>
      <dgm:spPr/>
      <dgm:t>
        <a:bodyPr/>
        <a:lstStyle/>
        <a:p>
          <a:endParaRPr lang="en-US"/>
        </a:p>
      </dgm:t>
    </dgm:pt>
    <dgm:pt modelId="{60CE3AC4-6F58-4D8B-8EA0-28733152BE22}">
      <dgm:prSet/>
      <dgm:spPr/>
      <dgm:t>
        <a:bodyPr/>
        <a:lstStyle/>
        <a:p>
          <a:r>
            <a:rPr lang="en-US"/>
            <a:t>De skal sammenstilles med tilhørende inntekt.</a:t>
          </a:r>
        </a:p>
      </dgm:t>
    </dgm:pt>
    <dgm:pt modelId="{35BA390F-5678-4DC2-8E27-05F747F82999}" type="parTrans" cxnId="{B93B2462-A224-45EC-94A8-A1B8AD06840C}">
      <dgm:prSet/>
      <dgm:spPr/>
      <dgm:t>
        <a:bodyPr/>
        <a:lstStyle/>
        <a:p>
          <a:endParaRPr lang="en-US"/>
        </a:p>
      </dgm:t>
    </dgm:pt>
    <dgm:pt modelId="{012B9843-DD02-4095-A86B-A501B0303278}" type="sibTrans" cxnId="{B93B2462-A224-45EC-94A8-A1B8AD06840C}">
      <dgm:prSet/>
      <dgm:spPr/>
      <dgm:t>
        <a:bodyPr/>
        <a:lstStyle/>
        <a:p>
          <a:endParaRPr lang="en-US"/>
        </a:p>
      </dgm:t>
    </dgm:pt>
    <dgm:pt modelId="{8B4913CB-DE77-4385-A464-F5E430C967D1}">
      <dgm:prSet/>
      <dgm:spPr/>
      <dgm:t>
        <a:bodyPr/>
        <a:lstStyle/>
        <a:p>
          <a:r>
            <a:rPr lang="en-US" b="0" i="0" baseline="0"/>
            <a:t>Hva betyr det?</a:t>
          </a:r>
          <a:endParaRPr lang="en-US"/>
        </a:p>
      </dgm:t>
    </dgm:pt>
    <dgm:pt modelId="{90EFB181-88F5-426F-9740-B1205895CD59}" type="parTrans" cxnId="{6379642C-0714-4EF0-AFEC-1B7A23EB6223}">
      <dgm:prSet/>
      <dgm:spPr/>
      <dgm:t>
        <a:bodyPr/>
        <a:lstStyle/>
        <a:p>
          <a:endParaRPr lang="en-US"/>
        </a:p>
      </dgm:t>
    </dgm:pt>
    <dgm:pt modelId="{2EBF2FD9-5E08-46D2-B88A-92E3033C59CB}" type="sibTrans" cxnId="{6379642C-0714-4EF0-AFEC-1B7A23EB6223}">
      <dgm:prSet/>
      <dgm:spPr/>
      <dgm:t>
        <a:bodyPr/>
        <a:lstStyle/>
        <a:p>
          <a:endParaRPr lang="en-US"/>
        </a:p>
      </dgm:t>
    </dgm:pt>
    <dgm:pt modelId="{F0375666-DC5D-40EC-8FF7-9F270E54393F}">
      <dgm:prSet/>
      <dgm:spPr/>
      <dgm:t>
        <a:bodyPr/>
        <a:lstStyle/>
        <a:p>
          <a:r>
            <a:rPr lang="en-US"/>
            <a:t>Vi plasserer kostnader i balansen, og tar dem inn i resultatet når de har en tilhørende inntekt.</a:t>
          </a:r>
        </a:p>
      </dgm:t>
    </dgm:pt>
    <dgm:pt modelId="{8012CE5B-75A9-4735-9EFB-BD9D50E46A67}" type="parTrans" cxnId="{313FED40-C786-4B94-834B-4F7AD03B1139}">
      <dgm:prSet/>
      <dgm:spPr/>
      <dgm:t>
        <a:bodyPr/>
        <a:lstStyle/>
        <a:p>
          <a:endParaRPr lang="en-US"/>
        </a:p>
      </dgm:t>
    </dgm:pt>
    <dgm:pt modelId="{B481EAD4-E77B-4BA9-A349-549A7B71EC8A}" type="sibTrans" cxnId="{313FED40-C786-4B94-834B-4F7AD03B1139}">
      <dgm:prSet/>
      <dgm:spPr/>
      <dgm:t>
        <a:bodyPr/>
        <a:lstStyle/>
        <a:p>
          <a:endParaRPr lang="en-US"/>
        </a:p>
      </dgm:t>
    </dgm:pt>
    <dgm:pt modelId="{A600D5F5-7A1D-43EC-9D40-D977B8823AB4}">
      <dgm:prSet/>
      <dgm:spPr/>
      <dgm:t>
        <a:bodyPr/>
        <a:lstStyle/>
        <a:p>
          <a:r>
            <a:rPr lang="en-US" b="0" i="0" baseline="0"/>
            <a:t>La oss se på noen eksempler.</a:t>
          </a:r>
          <a:endParaRPr lang="en-US"/>
        </a:p>
      </dgm:t>
    </dgm:pt>
    <dgm:pt modelId="{84D610D1-C407-4CEB-9A6D-EE0396497675}" type="parTrans" cxnId="{1776B8AA-021A-48AA-8B3A-2774F5B3288A}">
      <dgm:prSet/>
      <dgm:spPr/>
      <dgm:t>
        <a:bodyPr/>
        <a:lstStyle/>
        <a:p>
          <a:endParaRPr lang="en-US"/>
        </a:p>
      </dgm:t>
    </dgm:pt>
    <dgm:pt modelId="{3B1B0801-A9D9-48DB-82F7-002E19F991F6}" type="sibTrans" cxnId="{1776B8AA-021A-48AA-8B3A-2774F5B3288A}">
      <dgm:prSet/>
      <dgm:spPr/>
      <dgm:t>
        <a:bodyPr/>
        <a:lstStyle/>
        <a:p>
          <a:endParaRPr lang="en-US"/>
        </a:p>
      </dgm:t>
    </dgm:pt>
    <dgm:pt modelId="{787639F4-B7F1-D74D-903F-A84A78CCE6C3}" type="pres">
      <dgm:prSet presAssocID="{D1743CB1-433A-4B55-837D-75B783779AD2}" presName="Name0" presStyleCnt="0">
        <dgm:presLayoutVars>
          <dgm:dir/>
          <dgm:animLvl val="lvl"/>
          <dgm:resizeHandles val="exact"/>
        </dgm:presLayoutVars>
      </dgm:prSet>
      <dgm:spPr/>
    </dgm:pt>
    <dgm:pt modelId="{C4B9C008-1F4B-3C49-9F1A-4910282EB51B}" type="pres">
      <dgm:prSet presAssocID="{D49789CC-287F-43B8-8CCD-E39B2121C10D}" presName="linNode" presStyleCnt="0"/>
      <dgm:spPr/>
    </dgm:pt>
    <dgm:pt modelId="{4E098F73-91A5-9840-9CF2-CA25E18504D2}" type="pres">
      <dgm:prSet presAssocID="{D49789CC-287F-43B8-8CCD-E39B2121C10D}" presName="parentText" presStyleLbl="node1" presStyleIdx="0" presStyleCnt="2">
        <dgm:presLayoutVars>
          <dgm:chMax val="1"/>
          <dgm:bulletEnabled val="1"/>
        </dgm:presLayoutVars>
      </dgm:prSet>
      <dgm:spPr/>
    </dgm:pt>
    <dgm:pt modelId="{1CB13955-F2B4-0144-88F1-6CF264FAB5C9}" type="pres">
      <dgm:prSet presAssocID="{D49789CC-287F-43B8-8CCD-E39B2121C10D}" presName="descendantText" presStyleLbl="alignAccFollowNode1" presStyleIdx="0" presStyleCnt="2">
        <dgm:presLayoutVars>
          <dgm:bulletEnabled val="1"/>
        </dgm:presLayoutVars>
      </dgm:prSet>
      <dgm:spPr/>
    </dgm:pt>
    <dgm:pt modelId="{82CE7B58-7D32-C549-822C-4AF1730A1A51}" type="pres">
      <dgm:prSet presAssocID="{06AED87E-90A0-4F7B-BF94-2ECCF48FE92C}" presName="sp" presStyleCnt="0"/>
      <dgm:spPr/>
    </dgm:pt>
    <dgm:pt modelId="{AC38326E-5E85-1E45-8237-6A1FB7791602}" type="pres">
      <dgm:prSet presAssocID="{8B4913CB-DE77-4385-A464-F5E430C967D1}" presName="linNode" presStyleCnt="0"/>
      <dgm:spPr/>
    </dgm:pt>
    <dgm:pt modelId="{AB183820-B23A-A644-BC98-F2018988032C}" type="pres">
      <dgm:prSet presAssocID="{8B4913CB-DE77-4385-A464-F5E430C967D1}" presName="parentText" presStyleLbl="node1" presStyleIdx="1" presStyleCnt="2">
        <dgm:presLayoutVars>
          <dgm:chMax val="1"/>
          <dgm:bulletEnabled val="1"/>
        </dgm:presLayoutVars>
      </dgm:prSet>
      <dgm:spPr/>
    </dgm:pt>
    <dgm:pt modelId="{9CF8A267-8879-1B4C-934B-C64C92F115A6}" type="pres">
      <dgm:prSet presAssocID="{8B4913CB-DE77-4385-A464-F5E430C967D1}" presName="descendantText" presStyleLbl="alignAccFollowNode1" presStyleIdx="1" presStyleCnt="2">
        <dgm:presLayoutVars>
          <dgm:bulletEnabled val="1"/>
        </dgm:presLayoutVars>
      </dgm:prSet>
      <dgm:spPr/>
    </dgm:pt>
  </dgm:ptLst>
  <dgm:cxnLst>
    <dgm:cxn modelId="{E6F5EA0F-0DBE-0740-9FCE-741452F1B205}" type="presOf" srcId="{60CE3AC4-6F58-4D8B-8EA0-28733152BE22}" destId="{1CB13955-F2B4-0144-88F1-6CF264FAB5C9}" srcOrd="0" destOrd="0" presId="urn:microsoft.com/office/officeart/2005/8/layout/vList5"/>
    <dgm:cxn modelId="{6379642C-0714-4EF0-AFEC-1B7A23EB6223}" srcId="{D1743CB1-433A-4B55-837D-75B783779AD2}" destId="{8B4913CB-DE77-4385-A464-F5E430C967D1}" srcOrd="1" destOrd="0" parTransId="{90EFB181-88F5-426F-9740-B1205895CD59}" sibTransId="{2EBF2FD9-5E08-46D2-B88A-92E3033C59CB}"/>
    <dgm:cxn modelId="{313FED40-C786-4B94-834B-4F7AD03B1139}" srcId="{8B4913CB-DE77-4385-A464-F5E430C967D1}" destId="{F0375666-DC5D-40EC-8FF7-9F270E54393F}" srcOrd="0" destOrd="0" parTransId="{8012CE5B-75A9-4735-9EFB-BD9D50E46A67}" sibTransId="{B481EAD4-E77B-4BA9-A349-549A7B71EC8A}"/>
    <dgm:cxn modelId="{6801D753-CE58-7545-A77A-9D50162E8CAB}" type="presOf" srcId="{F0375666-DC5D-40EC-8FF7-9F270E54393F}" destId="{9CF8A267-8879-1B4C-934B-C64C92F115A6}" srcOrd="0" destOrd="0" presId="urn:microsoft.com/office/officeart/2005/8/layout/vList5"/>
    <dgm:cxn modelId="{B93B2462-A224-45EC-94A8-A1B8AD06840C}" srcId="{D49789CC-287F-43B8-8CCD-E39B2121C10D}" destId="{60CE3AC4-6F58-4D8B-8EA0-28733152BE22}" srcOrd="0" destOrd="0" parTransId="{35BA390F-5678-4DC2-8E27-05F747F82999}" sibTransId="{012B9843-DD02-4095-A86B-A501B0303278}"/>
    <dgm:cxn modelId="{17D0838F-1271-4D1A-86CA-F62B943B837F}" srcId="{D1743CB1-433A-4B55-837D-75B783779AD2}" destId="{D49789CC-287F-43B8-8CCD-E39B2121C10D}" srcOrd="0" destOrd="0" parTransId="{BDE86CCA-30B0-41A9-B431-4EC356808144}" sibTransId="{06AED87E-90A0-4F7B-BF94-2ECCF48FE92C}"/>
    <dgm:cxn modelId="{35B0D7A4-60CF-AD46-AFDE-C27087D7124A}" type="presOf" srcId="{D1743CB1-433A-4B55-837D-75B783779AD2}" destId="{787639F4-B7F1-D74D-903F-A84A78CCE6C3}" srcOrd="0" destOrd="0" presId="urn:microsoft.com/office/officeart/2005/8/layout/vList5"/>
    <dgm:cxn modelId="{1776B8AA-021A-48AA-8B3A-2774F5B3288A}" srcId="{8B4913CB-DE77-4385-A464-F5E430C967D1}" destId="{A600D5F5-7A1D-43EC-9D40-D977B8823AB4}" srcOrd="1" destOrd="0" parTransId="{84D610D1-C407-4CEB-9A6D-EE0396497675}" sibTransId="{3B1B0801-A9D9-48DB-82F7-002E19F991F6}"/>
    <dgm:cxn modelId="{2BF102D4-D03D-F04B-9A46-A6182C03DB80}" type="presOf" srcId="{8B4913CB-DE77-4385-A464-F5E430C967D1}" destId="{AB183820-B23A-A644-BC98-F2018988032C}" srcOrd="0" destOrd="0" presId="urn:microsoft.com/office/officeart/2005/8/layout/vList5"/>
    <dgm:cxn modelId="{382DA0E4-FEDF-7C48-8999-39F7CAEC4B0B}" type="presOf" srcId="{D49789CC-287F-43B8-8CCD-E39B2121C10D}" destId="{4E098F73-91A5-9840-9CF2-CA25E18504D2}" srcOrd="0" destOrd="0" presId="urn:microsoft.com/office/officeart/2005/8/layout/vList5"/>
    <dgm:cxn modelId="{BD8518FD-50BF-2341-B0BA-F36651F38A8D}" type="presOf" srcId="{A600D5F5-7A1D-43EC-9D40-D977B8823AB4}" destId="{9CF8A267-8879-1B4C-934B-C64C92F115A6}" srcOrd="0" destOrd="1" presId="urn:microsoft.com/office/officeart/2005/8/layout/vList5"/>
    <dgm:cxn modelId="{840C2D76-C4EE-CC4A-899F-3401323E77C3}" type="presParOf" srcId="{787639F4-B7F1-D74D-903F-A84A78CCE6C3}" destId="{C4B9C008-1F4B-3C49-9F1A-4910282EB51B}" srcOrd="0" destOrd="0" presId="urn:microsoft.com/office/officeart/2005/8/layout/vList5"/>
    <dgm:cxn modelId="{8D145E45-C872-3641-BF6B-7530A59BEFA7}" type="presParOf" srcId="{C4B9C008-1F4B-3C49-9F1A-4910282EB51B}" destId="{4E098F73-91A5-9840-9CF2-CA25E18504D2}" srcOrd="0" destOrd="0" presId="urn:microsoft.com/office/officeart/2005/8/layout/vList5"/>
    <dgm:cxn modelId="{07441BB1-1F8D-E64F-8607-B9C67D378A59}" type="presParOf" srcId="{C4B9C008-1F4B-3C49-9F1A-4910282EB51B}" destId="{1CB13955-F2B4-0144-88F1-6CF264FAB5C9}" srcOrd="1" destOrd="0" presId="urn:microsoft.com/office/officeart/2005/8/layout/vList5"/>
    <dgm:cxn modelId="{542B3BB3-5A1A-A34F-A28A-BEBA62A7CC31}" type="presParOf" srcId="{787639F4-B7F1-D74D-903F-A84A78CCE6C3}" destId="{82CE7B58-7D32-C549-822C-4AF1730A1A51}" srcOrd="1" destOrd="0" presId="urn:microsoft.com/office/officeart/2005/8/layout/vList5"/>
    <dgm:cxn modelId="{4B2D4FD8-C780-5546-AB6C-C22099EEFF09}" type="presParOf" srcId="{787639F4-B7F1-D74D-903F-A84A78CCE6C3}" destId="{AC38326E-5E85-1E45-8237-6A1FB7791602}" srcOrd="2" destOrd="0" presId="urn:microsoft.com/office/officeart/2005/8/layout/vList5"/>
    <dgm:cxn modelId="{3045CE0E-14E2-254B-A166-2A34FDB9A123}" type="presParOf" srcId="{AC38326E-5E85-1E45-8237-6A1FB7791602}" destId="{AB183820-B23A-A644-BC98-F2018988032C}" srcOrd="0" destOrd="0" presId="urn:microsoft.com/office/officeart/2005/8/layout/vList5"/>
    <dgm:cxn modelId="{852DA58D-D61F-3645-9A9F-B6066F2AEF5F}" type="presParOf" srcId="{AC38326E-5E85-1E45-8237-6A1FB7791602}" destId="{9CF8A267-8879-1B4C-934B-C64C92F115A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EAD60A9-1F57-4E52-B461-45FE4205097A}"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439843C3-0695-4AFF-98C3-43E20EBABF8C}">
      <dgm:prSet/>
      <dgm:spPr/>
      <dgm:t>
        <a:bodyPr/>
        <a:lstStyle/>
        <a:p>
          <a:r>
            <a:rPr lang="en-US"/>
            <a:t>Du kjøper en maskin til 10 mill NOK den 1.1 i år 1.</a:t>
          </a:r>
        </a:p>
      </dgm:t>
    </dgm:pt>
    <dgm:pt modelId="{17691501-6B35-452D-9C29-44EC06BC7C83}" type="parTrans" cxnId="{1ED398DD-004C-4C23-B7FA-5C984BC44C83}">
      <dgm:prSet/>
      <dgm:spPr/>
      <dgm:t>
        <a:bodyPr/>
        <a:lstStyle/>
        <a:p>
          <a:endParaRPr lang="en-US"/>
        </a:p>
      </dgm:t>
    </dgm:pt>
    <dgm:pt modelId="{E10855FD-64E3-467E-BB1B-C160F23BB27E}" type="sibTrans" cxnId="{1ED398DD-004C-4C23-B7FA-5C984BC44C83}">
      <dgm:prSet/>
      <dgm:spPr/>
      <dgm:t>
        <a:bodyPr/>
        <a:lstStyle/>
        <a:p>
          <a:endParaRPr lang="en-US"/>
        </a:p>
      </dgm:t>
    </dgm:pt>
    <dgm:pt modelId="{9CD929BE-1C01-410B-B494-2A65EA29219C}">
      <dgm:prSet/>
      <dgm:spPr/>
      <dgm:t>
        <a:bodyPr/>
        <a:lstStyle/>
        <a:p>
          <a:r>
            <a:rPr lang="en-US"/>
            <a:t>Den har en levetid på ti år. Du forventer altså at den skal gi deg inntekter i ti år.</a:t>
          </a:r>
        </a:p>
      </dgm:t>
    </dgm:pt>
    <dgm:pt modelId="{0196E739-C390-48C9-82CF-5BC452248C4A}" type="parTrans" cxnId="{2C051CC8-F016-4A2D-88FE-A11000290C8E}">
      <dgm:prSet/>
      <dgm:spPr/>
      <dgm:t>
        <a:bodyPr/>
        <a:lstStyle/>
        <a:p>
          <a:endParaRPr lang="en-US"/>
        </a:p>
      </dgm:t>
    </dgm:pt>
    <dgm:pt modelId="{FD0AFA48-28DA-4C2C-8620-8B507CBCB44F}" type="sibTrans" cxnId="{2C051CC8-F016-4A2D-88FE-A11000290C8E}">
      <dgm:prSet/>
      <dgm:spPr/>
      <dgm:t>
        <a:bodyPr/>
        <a:lstStyle/>
        <a:p>
          <a:endParaRPr lang="en-US"/>
        </a:p>
      </dgm:t>
    </dgm:pt>
    <dgm:pt modelId="{CFED5C92-791D-411F-8A5B-223F607B4455}">
      <dgm:prSet/>
      <dgm:spPr/>
      <dgm:t>
        <a:bodyPr/>
        <a:lstStyle/>
        <a:p>
          <a:r>
            <a:rPr lang="en-US"/>
            <a:t>Hvordan gjør vi det i regnskapet?</a:t>
          </a:r>
        </a:p>
      </dgm:t>
    </dgm:pt>
    <dgm:pt modelId="{E4674D7B-559D-49A2-A6EC-CBB588FAA284}" type="parTrans" cxnId="{A32C4B4D-5594-47BA-BBE5-D08BABE23E8F}">
      <dgm:prSet/>
      <dgm:spPr/>
      <dgm:t>
        <a:bodyPr/>
        <a:lstStyle/>
        <a:p>
          <a:endParaRPr lang="en-US"/>
        </a:p>
      </dgm:t>
    </dgm:pt>
    <dgm:pt modelId="{420EF513-9776-4AEF-BEC0-F04141437656}" type="sibTrans" cxnId="{A32C4B4D-5594-47BA-BBE5-D08BABE23E8F}">
      <dgm:prSet/>
      <dgm:spPr/>
      <dgm:t>
        <a:bodyPr/>
        <a:lstStyle/>
        <a:p>
          <a:endParaRPr lang="en-US"/>
        </a:p>
      </dgm:t>
    </dgm:pt>
    <dgm:pt modelId="{0DA9E025-B8DB-1D4E-B258-C4A9EED9C100}" type="pres">
      <dgm:prSet presAssocID="{6EAD60A9-1F57-4E52-B461-45FE4205097A}" presName="linear" presStyleCnt="0">
        <dgm:presLayoutVars>
          <dgm:animLvl val="lvl"/>
          <dgm:resizeHandles val="exact"/>
        </dgm:presLayoutVars>
      </dgm:prSet>
      <dgm:spPr/>
    </dgm:pt>
    <dgm:pt modelId="{5A991E2E-143F-5C40-8885-02DD62418D33}" type="pres">
      <dgm:prSet presAssocID="{439843C3-0695-4AFF-98C3-43E20EBABF8C}" presName="parentText" presStyleLbl="node1" presStyleIdx="0" presStyleCnt="3">
        <dgm:presLayoutVars>
          <dgm:chMax val="0"/>
          <dgm:bulletEnabled val="1"/>
        </dgm:presLayoutVars>
      </dgm:prSet>
      <dgm:spPr/>
    </dgm:pt>
    <dgm:pt modelId="{6D714451-BFB2-E44F-BA5A-FE35B91D3D6A}" type="pres">
      <dgm:prSet presAssocID="{E10855FD-64E3-467E-BB1B-C160F23BB27E}" presName="spacer" presStyleCnt="0"/>
      <dgm:spPr/>
    </dgm:pt>
    <dgm:pt modelId="{19E6BAAB-2328-D74C-A2E9-CDE49DD6F06B}" type="pres">
      <dgm:prSet presAssocID="{9CD929BE-1C01-410B-B494-2A65EA29219C}" presName="parentText" presStyleLbl="node1" presStyleIdx="1" presStyleCnt="3">
        <dgm:presLayoutVars>
          <dgm:chMax val="0"/>
          <dgm:bulletEnabled val="1"/>
        </dgm:presLayoutVars>
      </dgm:prSet>
      <dgm:spPr/>
    </dgm:pt>
    <dgm:pt modelId="{4A8175B2-6218-B848-B1E9-E8AD582C383F}" type="pres">
      <dgm:prSet presAssocID="{FD0AFA48-28DA-4C2C-8620-8B507CBCB44F}" presName="spacer" presStyleCnt="0"/>
      <dgm:spPr/>
    </dgm:pt>
    <dgm:pt modelId="{E92E19C0-B49B-9E47-B9B8-C281703A8F5B}" type="pres">
      <dgm:prSet presAssocID="{CFED5C92-791D-411F-8A5B-223F607B4455}" presName="parentText" presStyleLbl="node1" presStyleIdx="2" presStyleCnt="3">
        <dgm:presLayoutVars>
          <dgm:chMax val="0"/>
          <dgm:bulletEnabled val="1"/>
        </dgm:presLayoutVars>
      </dgm:prSet>
      <dgm:spPr/>
    </dgm:pt>
  </dgm:ptLst>
  <dgm:cxnLst>
    <dgm:cxn modelId="{4DEBD108-B376-7D44-82D4-6C07E9A66AB7}" type="presOf" srcId="{9CD929BE-1C01-410B-B494-2A65EA29219C}" destId="{19E6BAAB-2328-D74C-A2E9-CDE49DD6F06B}" srcOrd="0" destOrd="0" presId="urn:microsoft.com/office/officeart/2005/8/layout/vList2"/>
    <dgm:cxn modelId="{FD27612A-6B56-4446-83F2-28B5C67EF226}" type="presOf" srcId="{6EAD60A9-1F57-4E52-B461-45FE4205097A}" destId="{0DA9E025-B8DB-1D4E-B258-C4A9EED9C100}" srcOrd="0" destOrd="0" presId="urn:microsoft.com/office/officeart/2005/8/layout/vList2"/>
    <dgm:cxn modelId="{A32C4B4D-5594-47BA-BBE5-D08BABE23E8F}" srcId="{6EAD60A9-1F57-4E52-B461-45FE4205097A}" destId="{CFED5C92-791D-411F-8A5B-223F607B4455}" srcOrd="2" destOrd="0" parTransId="{E4674D7B-559D-49A2-A6EC-CBB588FAA284}" sibTransId="{420EF513-9776-4AEF-BEC0-F04141437656}"/>
    <dgm:cxn modelId="{2938295D-A9F5-1E45-8DD6-0009B471BF95}" type="presOf" srcId="{CFED5C92-791D-411F-8A5B-223F607B4455}" destId="{E92E19C0-B49B-9E47-B9B8-C281703A8F5B}" srcOrd="0" destOrd="0" presId="urn:microsoft.com/office/officeart/2005/8/layout/vList2"/>
    <dgm:cxn modelId="{2C051CC8-F016-4A2D-88FE-A11000290C8E}" srcId="{6EAD60A9-1F57-4E52-B461-45FE4205097A}" destId="{9CD929BE-1C01-410B-B494-2A65EA29219C}" srcOrd="1" destOrd="0" parTransId="{0196E739-C390-48C9-82CF-5BC452248C4A}" sibTransId="{FD0AFA48-28DA-4C2C-8620-8B507CBCB44F}"/>
    <dgm:cxn modelId="{D680E7D2-DC5A-554F-B894-9FD518A01359}" type="presOf" srcId="{439843C3-0695-4AFF-98C3-43E20EBABF8C}" destId="{5A991E2E-143F-5C40-8885-02DD62418D33}" srcOrd="0" destOrd="0" presId="urn:microsoft.com/office/officeart/2005/8/layout/vList2"/>
    <dgm:cxn modelId="{1ED398DD-004C-4C23-B7FA-5C984BC44C83}" srcId="{6EAD60A9-1F57-4E52-B461-45FE4205097A}" destId="{439843C3-0695-4AFF-98C3-43E20EBABF8C}" srcOrd="0" destOrd="0" parTransId="{17691501-6B35-452D-9C29-44EC06BC7C83}" sibTransId="{E10855FD-64E3-467E-BB1B-C160F23BB27E}"/>
    <dgm:cxn modelId="{FDD6193E-DDAC-7E4A-9C20-7F38F348AB4D}" type="presParOf" srcId="{0DA9E025-B8DB-1D4E-B258-C4A9EED9C100}" destId="{5A991E2E-143F-5C40-8885-02DD62418D33}" srcOrd="0" destOrd="0" presId="urn:microsoft.com/office/officeart/2005/8/layout/vList2"/>
    <dgm:cxn modelId="{86564C63-55FB-8E46-9EAB-AA16AA91DE6A}" type="presParOf" srcId="{0DA9E025-B8DB-1D4E-B258-C4A9EED9C100}" destId="{6D714451-BFB2-E44F-BA5A-FE35B91D3D6A}" srcOrd="1" destOrd="0" presId="urn:microsoft.com/office/officeart/2005/8/layout/vList2"/>
    <dgm:cxn modelId="{819374A7-6F50-DF48-B5DF-1EFE5AD8E44A}" type="presParOf" srcId="{0DA9E025-B8DB-1D4E-B258-C4A9EED9C100}" destId="{19E6BAAB-2328-D74C-A2E9-CDE49DD6F06B}" srcOrd="2" destOrd="0" presId="urn:microsoft.com/office/officeart/2005/8/layout/vList2"/>
    <dgm:cxn modelId="{5153DDE3-F4B4-D64E-8858-7F955F299B18}" type="presParOf" srcId="{0DA9E025-B8DB-1D4E-B258-C4A9EED9C100}" destId="{4A8175B2-6218-B848-B1E9-E8AD582C383F}" srcOrd="3" destOrd="0" presId="urn:microsoft.com/office/officeart/2005/8/layout/vList2"/>
    <dgm:cxn modelId="{49B1944B-FD13-FF44-BB21-B9C3C33ABFF4}" type="presParOf" srcId="{0DA9E025-B8DB-1D4E-B258-C4A9EED9C100}" destId="{E92E19C0-B49B-9E47-B9B8-C281703A8F5B}"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46E4B2C-9342-4EA6-BCC9-9C0BF1E0249F}"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A7957082-9E15-42B1-A2D6-6ED77543A255}">
      <dgm:prSet/>
      <dgm:spPr/>
      <dgm:t>
        <a:bodyPr/>
        <a:lstStyle/>
        <a:p>
          <a:r>
            <a:rPr lang="en-US"/>
            <a:t>Vi kan jo ikke føre 10 mill. som kostnad i resultatet når det skal generere inntekter i ti år!</a:t>
          </a:r>
        </a:p>
      </dgm:t>
    </dgm:pt>
    <dgm:pt modelId="{D52874F7-CD4D-40A2-814A-889C8BBE5E01}" type="parTrans" cxnId="{9BEA8ED7-4323-4E6A-8362-D48A5EB528CE}">
      <dgm:prSet/>
      <dgm:spPr/>
      <dgm:t>
        <a:bodyPr/>
        <a:lstStyle/>
        <a:p>
          <a:endParaRPr lang="en-US"/>
        </a:p>
      </dgm:t>
    </dgm:pt>
    <dgm:pt modelId="{5A2ACAB3-125A-4228-892A-81E4A2D3E37C}" type="sibTrans" cxnId="{9BEA8ED7-4323-4E6A-8362-D48A5EB528CE}">
      <dgm:prSet/>
      <dgm:spPr/>
      <dgm:t>
        <a:bodyPr/>
        <a:lstStyle/>
        <a:p>
          <a:endParaRPr lang="en-US"/>
        </a:p>
      </dgm:t>
    </dgm:pt>
    <dgm:pt modelId="{C74F1D5C-2E93-4F7A-931F-3A1A6A9599AB}">
      <dgm:prSet/>
      <dgm:spPr/>
      <dgm:t>
        <a:bodyPr/>
        <a:lstStyle/>
        <a:p>
          <a:r>
            <a:rPr lang="en-US"/>
            <a:t>Det første vi gjør er å føre det inn i balansen som et varig driftsmiddel til anskaffelseskost 10 mill. (har vi andre kostnader direkte knyttet til kjøpt kan det også føres inn).</a:t>
          </a:r>
        </a:p>
      </dgm:t>
    </dgm:pt>
    <dgm:pt modelId="{870C99D2-63B7-4084-AB67-593D76085B8E}" type="parTrans" cxnId="{293C8526-72AE-4F3C-B690-2FAF853FC719}">
      <dgm:prSet/>
      <dgm:spPr/>
      <dgm:t>
        <a:bodyPr/>
        <a:lstStyle/>
        <a:p>
          <a:endParaRPr lang="en-US"/>
        </a:p>
      </dgm:t>
    </dgm:pt>
    <dgm:pt modelId="{CEB420E2-D9AA-4A79-8BAC-10A0A2B7896F}" type="sibTrans" cxnId="{293C8526-72AE-4F3C-B690-2FAF853FC719}">
      <dgm:prSet/>
      <dgm:spPr/>
      <dgm:t>
        <a:bodyPr/>
        <a:lstStyle/>
        <a:p>
          <a:endParaRPr lang="en-US"/>
        </a:p>
      </dgm:t>
    </dgm:pt>
    <dgm:pt modelId="{733A6B63-E25B-401F-9B63-EA361EAD82F2}">
      <dgm:prSet/>
      <dgm:spPr/>
      <dgm:t>
        <a:bodyPr/>
        <a:lstStyle/>
        <a:p>
          <a:r>
            <a:rPr lang="en-US"/>
            <a:t>Så fører vi kostnaden tilbake inn i resultatet utover levetiden. Dette kalles avskrivninger.</a:t>
          </a:r>
        </a:p>
      </dgm:t>
    </dgm:pt>
    <dgm:pt modelId="{7DFCF4E2-A9EA-4D6D-BC8D-0A18A5CAB7ED}" type="parTrans" cxnId="{30CAE1C5-FE5E-4D17-95BB-F2CDF24667C5}">
      <dgm:prSet/>
      <dgm:spPr/>
      <dgm:t>
        <a:bodyPr/>
        <a:lstStyle/>
        <a:p>
          <a:endParaRPr lang="en-US"/>
        </a:p>
      </dgm:t>
    </dgm:pt>
    <dgm:pt modelId="{D81F5EFF-B746-4205-AC48-BCA4B536BA82}" type="sibTrans" cxnId="{30CAE1C5-FE5E-4D17-95BB-F2CDF24667C5}">
      <dgm:prSet/>
      <dgm:spPr/>
      <dgm:t>
        <a:bodyPr/>
        <a:lstStyle/>
        <a:p>
          <a:endParaRPr lang="en-US"/>
        </a:p>
      </dgm:t>
    </dgm:pt>
    <dgm:pt modelId="{C381410F-B0D6-0C4B-AE66-9F802F09EDDF}" type="pres">
      <dgm:prSet presAssocID="{A46E4B2C-9342-4EA6-BCC9-9C0BF1E0249F}" presName="linear" presStyleCnt="0">
        <dgm:presLayoutVars>
          <dgm:animLvl val="lvl"/>
          <dgm:resizeHandles val="exact"/>
        </dgm:presLayoutVars>
      </dgm:prSet>
      <dgm:spPr/>
    </dgm:pt>
    <dgm:pt modelId="{5B75F87E-6474-6A40-ADA6-5480B3027438}" type="pres">
      <dgm:prSet presAssocID="{A7957082-9E15-42B1-A2D6-6ED77543A255}" presName="parentText" presStyleLbl="node1" presStyleIdx="0" presStyleCnt="3">
        <dgm:presLayoutVars>
          <dgm:chMax val="0"/>
          <dgm:bulletEnabled val="1"/>
        </dgm:presLayoutVars>
      </dgm:prSet>
      <dgm:spPr/>
    </dgm:pt>
    <dgm:pt modelId="{643CB52D-D0AF-5442-81EA-3740A50D7933}" type="pres">
      <dgm:prSet presAssocID="{5A2ACAB3-125A-4228-892A-81E4A2D3E37C}" presName="spacer" presStyleCnt="0"/>
      <dgm:spPr/>
    </dgm:pt>
    <dgm:pt modelId="{E9F4F197-54EB-5741-B4CB-B46740CD820F}" type="pres">
      <dgm:prSet presAssocID="{C74F1D5C-2E93-4F7A-931F-3A1A6A9599AB}" presName="parentText" presStyleLbl="node1" presStyleIdx="1" presStyleCnt="3">
        <dgm:presLayoutVars>
          <dgm:chMax val="0"/>
          <dgm:bulletEnabled val="1"/>
        </dgm:presLayoutVars>
      </dgm:prSet>
      <dgm:spPr/>
    </dgm:pt>
    <dgm:pt modelId="{BB424642-9EFB-C249-967D-3F70F08FD669}" type="pres">
      <dgm:prSet presAssocID="{CEB420E2-D9AA-4A79-8BAC-10A0A2B7896F}" presName="spacer" presStyleCnt="0"/>
      <dgm:spPr/>
    </dgm:pt>
    <dgm:pt modelId="{857BD89C-0AAD-9B41-BEDE-591CEE97111C}" type="pres">
      <dgm:prSet presAssocID="{733A6B63-E25B-401F-9B63-EA361EAD82F2}" presName="parentText" presStyleLbl="node1" presStyleIdx="2" presStyleCnt="3">
        <dgm:presLayoutVars>
          <dgm:chMax val="0"/>
          <dgm:bulletEnabled val="1"/>
        </dgm:presLayoutVars>
      </dgm:prSet>
      <dgm:spPr/>
    </dgm:pt>
  </dgm:ptLst>
  <dgm:cxnLst>
    <dgm:cxn modelId="{EE92730C-FD87-4C44-A1F5-A58EEB6ACCFC}" type="presOf" srcId="{A7957082-9E15-42B1-A2D6-6ED77543A255}" destId="{5B75F87E-6474-6A40-ADA6-5480B3027438}" srcOrd="0" destOrd="0" presId="urn:microsoft.com/office/officeart/2005/8/layout/vList2"/>
    <dgm:cxn modelId="{C1C0F316-2634-C748-B95A-C621FDBC078B}" type="presOf" srcId="{733A6B63-E25B-401F-9B63-EA361EAD82F2}" destId="{857BD89C-0AAD-9B41-BEDE-591CEE97111C}" srcOrd="0" destOrd="0" presId="urn:microsoft.com/office/officeart/2005/8/layout/vList2"/>
    <dgm:cxn modelId="{24E2D61E-8D81-F44F-BE9B-812AD2F839C9}" type="presOf" srcId="{A46E4B2C-9342-4EA6-BCC9-9C0BF1E0249F}" destId="{C381410F-B0D6-0C4B-AE66-9F802F09EDDF}" srcOrd="0" destOrd="0" presId="urn:microsoft.com/office/officeart/2005/8/layout/vList2"/>
    <dgm:cxn modelId="{293C8526-72AE-4F3C-B690-2FAF853FC719}" srcId="{A46E4B2C-9342-4EA6-BCC9-9C0BF1E0249F}" destId="{C74F1D5C-2E93-4F7A-931F-3A1A6A9599AB}" srcOrd="1" destOrd="0" parTransId="{870C99D2-63B7-4084-AB67-593D76085B8E}" sibTransId="{CEB420E2-D9AA-4A79-8BAC-10A0A2B7896F}"/>
    <dgm:cxn modelId="{94074E97-9A9A-FD40-859C-10F30921DFA4}" type="presOf" srcId="{C74F1D5C-2E93-4F7A-931F-3A1A6A9599AB}" destId="{E9F4F197-54EB-5741-B4CB-B46740CD820F}" srcOrd="0" destOrd="0" presId="urn:microsoft.com/office/officeart/2005/8/layout/vList2"/>
    <dgm:cxn modelId="{30CAE1C5-FE5E-4D17-95BB-F2CDF24667C5}" srcId="{A46E4B2C-9342-4EA6-BCC9-9C0BF1E0249F}" destId="{733A6B63-E25B-401F-9B63-EA361EAD82F2}" srcOrd="2" destOrd="0" parTransId="{7DFCF4E2-A9EA-4D6D-BC8D-0A18A5CAB7ED}" sibTransId="{D81F5EFF-B746-4205-AC48-BCA4B536BA82}"/>
    <dgm:cxn modelId="{9BEA8ED7-4323-4E6A-8362-D48A5EB528CE}" srcId="{A46E4B2C-9342-4EA6-BCC9-9C0BF1E0249F}" destId="{A7957082-9E15-42B1-A2D6-6ED77543A255}" srcOrd="0" destOrd="0" parTransId="{D52874F7-CD4D-40A2-814A-889C8BBE5E01}" sibTransId="{5A2ACAB3-125A-4228-892A-81E4A2D3E37C}"/>
    <dgm:cxn modelId="{B8452DC1-734A-4C45-B4DC-60FD73D494E7}" type="presParOf" srcId="{C381410F-B0D6-0C4B-AE66-9F802F09EDDF}" destId="{5B75F87E-6474-6A40-ADA6-5480B3027438}" srcOrd="0" destOrd="0" presId="urn:microsoft.com/office/officeart/2005/8/layout/vList2"/>
    <dgm:cxn modelId="{14F5FCE0-5EB1-6C4E-9C92-EDBCD6396EF7}" type="presParOf" srcId="{C381410F-B0D6-0C4B-AE66-9F802F09EDDF}" destId="{643CB52D-D0AF-5442-81EA-3740A50D7933}" srcOrd="1" destOrd="0" presId="urn:microsoft.com/office/officeart/2005/8/layout/vList2"/>
    <dgm:cxn modelId="{0E12B65F-038C-F242-BF1C-917B8A2E9DA3}" type="presParOf" srcId="{C381410F-B0D6-0C4B-AE66-9F802F09EDDF}" destId="{E9F4F197-54EB-5741-B4CB-B46740CD820F}" srcOrd="2" destOrd="0" presId="urn:microsoft.com/office/officeart/2005/8/layout/vList2"/>
    <dgm:cxn modelId="{B6955E0C-EB55-6D4E-8BCB-E48A758C2EE3}" type="presParOf" srcId="{C381410F-B0D6-0C4B-AE66-9F802F09EDDF}" destId="{BB424642-9EFB-C249-967D-3F70F08FD669}" srcOrd="3" destOrd="0" presId="urn:microsoft.com/office/officeart/2005/8/layout/vList2"/>
    <dgm:cxn modelId="{31440109-0D39-C444-B74C-8291A9C6E638}" type="presParOf" srcId="{C381410F-B0D6-0C4B-AE66-9F802F09EDDF}" destId="{857BD89C-0AAD-9B41-BEDE-591CEE97111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C66A314-9FB7-4A7E-BE37-0D4B821CCBDD}" type="doc">
      <dgm:prSet loTypeId="urn:microsoft.com/office/officeart/2005/8/layout/process4" loCatId="process" qsTypeId="urn:microsoft.com/office/officeart/2005/8/quickstyle/simple1" qsCatId="simple" csTypeId="urn:microsoft.com/office/officeart/2005/8/colors/accent6_2" csCatId="accent6"/>
      <dgm:spPr/>
      <dgm:t>
        <a:bodyPr/>
        <a:lstStyle/>
        <a:p>
          <a:endParaRPr lang="en-US"/>
        </a:p>
      </dgm:t>
    </dgm:pt>
    <dgm:pt modelId="{6C451F1B-A2AB-4FEC-B5E8-1DB9147E4866}">
      <dgm:prSet/>
      <dgm:spPr/>
      <dgm:t>
        <a:bodyPr/>
        <a:lstStyle/>
        <a:p>
          <a:r>
            <a:rPr lang="en-US"/>
            <a:t>10 millioner over 10 år gir 10/10 = 1 million kroner i avskrivninger hvert år. Slik gjør de fleste det – også omtalt som lineære avskrivninger.</a:t>
          </a:r>
        </a:p>
      </dgm:t>
    </dgm:pt>
    <dgm:pt modelId="{98BAAEE5-4CF1-4C5E-8BC9-676A2E954EBE}" type="parTrans" cxnId="{0D5F61B3-D97D-4AC4-9F93-641E509115A3}">
      <dgm:prSet/>
      <dgm:spPr/>
      <dgm:t>
        <a:bodyPr/>
        <a:lstStyle/>
        <a:p>
          <a:endParaRPr lang="en-US"/>
        </a:p>
      </dgm:t>
    </dgm:pt>
    <dgm:pt modelId="{AE4B7C8B-3983-4E47-8AB2-4DC823AF78AD}" type="sibTrans" cxnId="{0D5F61B3-D97D-4AC4-9F93-641E509115A3}">
      <dgm:prSet/>
      <dgm:spPr/>
      <dgm:t>
        <a:bodyPr/>
        <a:lstStyle/>
        <a:p>
          <a:endParaRPr lang="en-US"/>
        </a:p>
      </dgm:t>
    </dgm:pt>
    <dgm:pt modelId="{DE0BF1D8-63A1-4B3A-83D8-655DAA133743}">
      <dgm:prSet/>
      <dgm:spPr/>
      <dgm:t>
        <a:bodyPr/>
        <a:lstStyle/>
        <a:p>
          <a:r>
            <a:rPr lang="en-US"/>
            <a:t>Da blir det en kostnad i resultatet i år 1 på en million kroner.</a:t>
          </a:r>
        </a:p>
      </dgm:t>
    </dgm:pt>
    <dgm:pt modelId="{4421DF0A-196E-4418-A337-44401303CFB5}" type="parTrans" cxnId="{E75433D3-FFAB-42B4-B061-9DC39A4B1D88}">
      <dgm:prSet/>
      <dgm:spPr/>
      <dgm:t>
        <a:bodyPr/>
        <a:lstStyle/>
        <a:p>
          <a:endParaRPr lang="en-US"/>
        </a:p>
      </dgm:t>
    </dgm:pt>
    <dgm:pt modelId="{6D461BF7-FF39-4F6A-A744-F394562A2FD3}" type="sibTrans" cxnId="{E75433D3-FFAB-42B4-B061-9DC39A4B1D88}">
      <dgm:prSet/>
      <dgm:spPr/>
      <dgm:t>
        <a:bodyPr/>
        <a:lstStyle/>
        <a:p>
          <a:endParaRPr lang="en-US"/>
        </a:p>
      </dgm:t>
    </dgm:pt>
    <dgm:pt modelId="{B103B957-DDBC-46FC-B2E9-B842966C9EBD}">
      <dgm:prSet/>
      <dgm:spPr/>
      <dgm:t>
        <a:bodyPr/>
        <a:lstStyle/>
        <a:p>
          <a:r>
            <a:rPr lang="en-US"/>
            <a:t>Og i balansen blir da gjenværende balanseverdi = 10 - 1 = 9 millioner ved årsslutt på driftsmiddelet.</a:t>
          </a:r>
        </a:p>
      </dgm:t>
    </dgm:pt>
    <dgm:pt modelId="{557CC84C-E36A-4890-8196-43CD53160194}" type="parTrans" cxnId="{B5EB5FA3-3C48-4203-B02B-CCB2C0F77B46}">
      <dgm:prSet/>
      <dgm:spPr/>
      <dgm:t>
        <a:bodyPr/>
        <a:lstStyle/>
        <a:p>
          <a:endParaRPr lang="en-US"/>
        </a:p>
      </dgm:t>
    </dgm:pt>
    <dgm:pt modelId="{2AE03BC3-6933-444F-9503-0F17811C3645}" type="sibTrans" cxnId="{B5EB5FA3-3C48-4203-B02B-CCB2C0F77B46}">
      <dgm:prSet/>
      <dgm:spPr/>
      <dgm:t>
        <a:bodyPr/>
        <a:lstStyle/>
        <a:p>
          <a:endParaRPr lang="en-US"/>
        </a:p>
      </dgm:t>
    </dgm:pt>
    <dgm:pt modelId="{9A094A10-12C6-4BA1-8105-B1740A7FCA92}">
      <dgm:prSet/>
      <dgm:spPr/>
      <dgm:t>
        <a:bodyPr/>
        <a:lstStyle/>
        <a:p>
          <a:r>
            <a:rPr lang="en-US"/>
            <a:t>Men vi kunne også brukt prosentvise avskrivninger. Si med 10 prosent.</a:t>
          </a:r>
        </a:p>
      </dgm:t>
    </dgm:pt>
    <dgm:pt modelId="{05E13FBD-F9A9-41B6-9513-E56E446CBBC7}" type="parTrans" cxnId="{940E9A45-0513-4CA7-9956-4092E9CE27DB}">
      <dgm:prSet/>
      <dgm:spPr/>
      <dgm:t>
        <a:bodyPr/>
        <a:lstStyle/>
        <a:p>
          <a:endParaRPr lang="en-US"/>
        </a:p>
      </dgm:t>
    </dgm:pt>
    <dgm:pt modelId="{231F88E1-256D-4ED9-B969-8CE8451775C3}" type="sibTrans" cxnId="{940E9A45-0513-4CA7-9956-4092E9CE27DB}">
      <dgm:prSet/>
      <dgm:spPr/>
      <dgm:t>
        <a:bodyPr/>
        <a:lstStyle/>
        <a:p>
          <a:endParaRPr lang="en-US"/>
        </a:p>
      </dgm:t>
    </dgm:pt>
    <dgm:pt modelId="{5BD11E2B-3A28-4381-8691-9BE6B71B0507}">
      <dgm:prSet/>
      <dgm:spPr/>
      <dgm:t>
        <a:bodyPr/>
        <a:lstStyle/>
        <a:p>
          <a:r>
            <a:rPr lang="en-US"/>
            <a:t>Første året: 10*0,1 = 1 million</a:t>
          </a:r>
        </a:p>
      </dgm:t>
    </dgm:pt>
    <dgm:pt modelId="{97A61832-A23E-470B-8B97-CD23FCC9AE8A}" type="parTrans" cxnId="{7C88A23F-5621-4B37-98CC-1598A5258E02}">
      <dgm:prSet/>
      <dgm:spPr/>
      <dgm:t>
        <a:bodyPr/>
        <a:lstStyle/>
        <a:p>
          <a:endParaRPr lang="en-US"/>
        </a:p>
      </dgm:t>
    </dgm:pt>
    <dgm:pt modelId="{733F853D-AB86-4676-BB32-0403912C1E95}" type="sibTrans" cxnId="{7C88A23F-5621-4B37-98CC-1598A5258E02}">
      <dgm:prSet/>
      <dgm:spPr/>
      <dgm:t>
        <a:bodyPr/>
        <a:lstStyle/>
        <a:p>
          <a:endParaRPr lang="en-US"/>
        </a:p>
      </dgm:t>
    </dgm:pt>
    <dgm:pt modelId="{94453D8B-F3EB-4700-8B44-D8ABAED35843}">
      <dgm:prSet/>
      <dgm:spPr/>
      <dgm:t>
        <a:bodyPr/>
        <a:lstStyle/>
        <a:p>
          <a:r>
            <a:rPr lang="en-US"/>
            <a:t>Andre året: 9 * 0,1 = 900 000</a:t>
          </a:r>
        </a:p>
      </dgm:t>
    </dgm:pt>
    <dgm:pt modelId="{960482B2-9DE6-4CF9-9641-1BF4DE264D9C}" type="parTrans" cxnId="{9D57F25D-559E-4250-986E-841070139AF6}">
      <dgm:prSet/>
      <dgm:spPr/>
      <dgm:t>
        <a:bodyPr/>
        <a:lstStyle/>
        <a:p>
          <a:endParaRPr lang="en-US"/>
        </a:p>
      </dgm:t>
    </dgm:pt>
    <dgm:pt modelId="{50A641EB-11E5-4D27-A936-7DAB13B45716}" type="sibTrans" cxnId="{9D57F25D-559E-4250-986E-841070139AF6}">
      <dgm:prSet/>
      <dgm:spPr/>
      <dgm:t>
        <a:bodyPr/>
        <a:lstStyle/>
        <a:p>
          <a:endParaRPr lang="en-US"/>
        </a:p>
      </dgm:t>
    </dgm:pt>
    <dgm:pt modelId="{229FA4B3-D375-46D8-A05D-74DF9DDAD8E5}">
      <dgm:prSet/>
      <dgm:spPr/>
      <dgm:t>
        <a:bodyPr/>
        <a:lstStyle/>
        <a:p>
          <a:r>
            <a:rPr lang="en-US"/>
            <a:t>Helt til man avskriver alt som gjenstår i år 10</a:t>
          </a:r>
        </a:p>
      </dgm:t>
    </dgm:pt>
    <dgm:pt modelId="{300155A9-E61A-42D3-BF7E-8B687E028F5E}" type="parTrans" cxnId="{7CEFB232-F37D-4674-92E6-19DBA0D62C46}">
      <dgm:prSet/>
      <dgm:spPr/>
      <dgm:t>
        <a:bodyPr/>
        <a:lstStyle/>
        <a:p>
          <a:endParaRPr lang="en-US"/>
        </a:p>
      </dgm:t>
    </dgm:pt>
    <dgm:pt modelId="{BB98A79F-9A1C-4D32-A51F-34E2413F8652}" type="sibTrans" cxnId="{7CEFB232-F37D-4674-92E6-19DBA0D62C46}">
      <dgm:prSet/>
      <dgm:spPr/>
      <dgm:t>
        <a:bodyPr/>
        <a:lstStyle/>
        <a:p>
          <a:endParaRPr lang="en-US"/>
        </a:p>
      </dgm:t>
    </dgm:pt>
    <dgm:pt modelId="{68094E81-C669-0B4A-B0E6-AA64456F5DBD}" type="pres">
      <dgm:prSet presAssocID="{6C66A314-9FB7-4A7E-BE37-0D4B821CCBDD}" presName="Name0" presStyleCnt="0">
        <dgm:presLayoutVars>
          <dgm:dir/>
          <dgm:animLvl val="lvl"/>
          <dgm:resizeHandles val="exact"/>
        </dgm:presLayoutVars>
      </dgm:prSet>
      <dgm:spPr/>
    </dgm:pt>
    <dgm:pt modelId="{4D277F65-A174-CD44-959E-792E285E04DD}" type="pres">
      <dgm:prSet presAssocID="{9A094A10-12C6-4BA1-8105-B1740A7FCA92}" presName="boxAndChildren" presStyleCnt="0"/>
      <dgm:spPr/>
    </dgm:pt>
    <dgm:pt modelId="{2C851018-420D-334E-92EA-A856A0199E7B}" type="pres">
      <dgm:prSet presAssocID="{9A094A10-12C6-4BA1-8105-B1740A7FCA92}" presName="parentTextBox" presStyleLbl="node1" presStyleIdx="0" presStyleCnt="2"/>
      <dgm:spPr/>
    </dgm:pt>
    <dgm:pt modelId="{661CF075-2C93-6047-8D4B-439C247E81F4}" type="pres">
      <dgm:prSet presAssocID="{9A094A10-12C6-4BA1-8105-B1740A7FCA92}" presName="entireBox" presStyleLbl="node1" presStyleIdx="0" presStyleCnt="2"/>
      <dgm:spPr/>
    </dgm:pt>
    <dgm:pt modelId="{82662DF7-E1CB-314B-8E56-3C850C0CA0B2}" type="pres">
      <dgm:prSet presAssocID="{9A094A10-12C6-4BA1-8105-B1740A7FCA92}" presName="descendantBox" presStyleCnt="0"/>
      <dgm:spPr/>
    </dgm:pt>
    <dgm:pt modelId="{44B3911D-19DC-0045-B3E9-A58DD7667495}" type="pres">
      <dgm:prSet presAssocID="{5BD11E2B-3A28-4381-8691-9BE6B71B0507}" presName="childTextBox" presStyleLbl="fgAccFollowNode1" presStyleIdx="0" presStyleCnt="5">
        <dgm:presLayoutVars>
          <dgm:bulletEnabled val="1"/>
        </dgm:presLayoutVars>
      </dgm:prSet>
      <dgm:spPr/>
    </dgm:pt>
    <dgm:pt modelId="{C1F35390-DAD2-5747-BADC-51F94961149E}" type="pres">
      <dgm:prSet presAssocID="{94453D8B-F3EB-4700-8B44-D8ABAED35843}" presName="childTextBox" presStyleLbl="fgAccFollowNode1" presStyleIdx="1" presStyleCnt="5">
        <dgm:presLayoutVars>
          <dgm:bulletEnabled val="1"/>
        </dgm:presLayoutVars>
      </dgm:prSet>
      <dgm:spPr/>
    </dgm:pt>
    <dgm:pt modelId="{4300F1B2-6532-2947-8ADE-1C0B25076B66}" type="pres">
      <dgm:prSet presAssocID="{229FA4B3-D375-46D8-A05D-74DF9DDAD8E5}" presName="childTextBox" presStyleLbl="fgAccFollowNode1" presStyleIdx="2" presStyleCnt="5">
        <dgm:presLayoutVars>
          <dgm:bulletEnabled val="1"/>
        </dgm:presLayoutVars>
      </dgm:prSet>
      <dgm:spPr/>
    </dgm:pt>
    <dgm:pt modelId="{B519F6CB-BDF0-3D49-BD30-20CCE149E60C}" type="pres">
      <dgm:prSet presAssocID="{AE4B7C8B-3983-4E47-8AB2-4DC823AF78AD}" presName="sp" presStyleCnt="0"/>
      <dgm:spPr/>
    </dgm:pt>
    <dgm:pt modelId="{54FCEC92-9FB9-A744-BE13-70C82BF456C8}" type="pres">
      <dgm:prSet presAssocID="{6C451F1B-A2AB-4FEC-B5E8-1DB9147E4866}" presName="arrowAndChildren" presStyleCnt="0"/>
      <dgm:spPr/>
    </dgm:pt>
    <dgm:pt modelId="{5E1F2540-8C30-6542-AE6C-1417D476FBD4}" type="pres">
      <dgm:prSet presAssocID="{6C451F1B-A2AB-4FEC-B5E8-1DB9147E4866}" presName="parentTextArrow" presStyleLbl="node1" presStyleIdx="0" presStyleCnt="2"/>
      <dgm:spPr/>
    </dgm:pt>
    <dgm:pt modelId="{8ABB623F-A59A-8E4B-92BE-FE5C2126F58E}" type="pres">
      <dgm:prSet presAssocID="{6C451F1B-A2AB-4FEC-B5E8-1DB9147E4866}" presName="arrow" presStyleLbl="node1" presStyleIdx="1" presStyleCnt="2"/>
      <dgm:spPr/>
    </dgm:pt>
    <dgm:pt modelId="{6A8ABA97-A170-7647-9036-39DB36269A1B}" type="pres">
      <dgm:prSet presAssocID="{6C451F1B-A2AB-4FEC-B5E8-1DB9147E4866}" presName="descendantArrow" presStyleCnt="0"/>
      <dgm:spPr/>
    </dgm:pt>
    <dgm:pt modelId="{FB5313B0-6947-2C44-AB6D-EDDCA2E91E16}" type="pres">
      <dgm:prSet presAssocID="{DE0BF1D8-63A1-4B3A-83D8-655DAA133743}" presName="childTextArrow" presStyleLbl="fgAccFollowNode1" presStyleIdx="3" presStyleCnt="5">
        <dgm:presLayoutVars>
          <dgm:bulletEnabled val="1"/>
        </dgm:presLayoutVars>
      </dgm:prSet>
      <dgm:spPr/>
    </dgm:pt>
    <dgm:pt modelId="{2ADCEFCA-979B-5C47-8031-F9D58BBE7551}" type="pres">
      <dgm:prSet presAssocID="{B103B957-DDBC-46FC-B2E9-B842966C9EBD}" presName="childTextArrow" presStyleLbl="fgAccFollowNode1" presStyleIdx="4" presStyleCnt="5">
        <dgm:presLayoutVars>
          <dgm:bulletEnabled val="1"/>
        </dgm:presLayoutVars>
      </dgm:prSet>
      <dgm:spPr/>
    </dgm:pt>
  </dgm:ptLst>
  <dgm:cxnLst>
    <dgm:cxn modelId="{7CEFB232-F37D-4674-92E6-19DBA0D62C46}" srcId="{9A094A10-12C6-4BA1-8105-B1740A7FCA92}" destId="{229FA4B3-D375-46D8-A05D-74DF9DDAD8E5}" srcOrd="2" destOrd="0" parTransId="{300155A9-E61A-42D3-BF7E-8B687E028F5E}" sibTransId="{BB98A79F-9A1C-4D32-A51F-34E2413F8652}"/>
    <dgm:cxn modelId="{7C88A23F-5621-4B37-98CC-1598A5258E02}" srcId="{9A094A10-12C6-4BA1-8105-B1740A7FCA92}" destId="{5BD11E2B-3A28-4381-8691-9BE6B71B0507}" srcOrd="0" destOrd="0" parTransId="{97A61832-A23E-470B-8B97-CD23FCC9AE8A}" sibTransId="{733F853D-AB86-4676-BB32-0403912C1E95}"/>
    <dgm:cxn modelId="{F7E59F44-054B-0D45-B016-4438BC3C5EB2}" type="presOf" srcId="{B103B957-DDBC-46FC-B2E9-B842966C9EBD}" destId="{2ADCEFCA-979B-5C47-8031-F9D58BBE7551}" srcOrd="0" destOrd="0" presId="urn:microsoft.com/office/officeart/2005/8/layout/process4"/>
    <dgm:cxn modelId="{940E9A45-0513-4CA7-9956-4092E9CE27DB}" srcId="{6C66A314-9FB7-4A7E-BE37-0D4B821CCBDD}" destId="{9A094A10-12C6-4BA1-8105-B1740A7FCA92}" srcOrd="1" destOrd="0" parTransId="{05E13FBD-F9A9-41B6-9513-E56E446CBBC7}" sibTransId="{231F88E1-256D-4ED9-B969-8CE8451775C3}"/>
    <dgm:cxn modelId="{10D49C50-F845-294F-912E-52D3F05D7E46}" type="presOf" srcId="{94453D8B-F3EB-4700-8B44-D8ABAED35843}" destId="{C1F35390-DAD2-5747-BADC-51F94961149E}" srcOrd="0" destOrd="0" presId="urn:microsoft.com/office/officeart/2005/8/layout/process4"/>
    <dgm:cxn modelId="{9D57F25D-559E-4250-986E-841070139AF6}" srcId="{9A094A10-12C6-4BA1-8105-B1740A7FCA92}" destId="{94453D8B-F3EB-4700-8B44-D8ABAED35843}" srcOrd="1" destOrd="0" parTransId="{960482B2-9DE6-4CF9-9641-1BF4DE264D9C}" sibTransId="{50A641EB-11E5-4D27-A936-7DAB13B45716}"/>
    <dgm:cxn modelId="{8B459A60-1553-4C4A-828E-FC17D9590C8C}" type="presOf" srcId="{6C451F1B-A2AB-4FEC-B5E8-1DB9147E4866}" destId="{8ABB623F-A59A-8E4B-92BE-FE5C2126F58E}" srcOrd="1" destOrd="0" presId="urn:microsoft.com/office/officeart/2005/8/layout/process4"/>
    <dgm:cxn modelId="{E6B20E83-367F-5F4D-91E3-45015A73BA53}" type="presOf" srcId="{5BD11E2B-3A28-4381-8691-9BE6B71B0507}" destId="{44B3911D-19DC-0045-B3E9-A58DD7667495}" srcOrd="0" destOrd="0" presId="urn:microsoft.com/office/officeart/2005/8/layout/process4"/>
    <dgm:cxn modelId="{EAA02F8D-41B8-DA49-BC32-85FF4924C975}" type="presOf" srcId="{6C451F1B-A2AB-4FEC-B5E8-1DB9147E4866}" destId="{5E1F2540-8C30-6542-AE6C-1417D476FBD4}" srcOrd="0" destOrd="0" presId="urn:microsoft.com/office/officeart/2005/8/layout/process4"/>
    <dgm:cxn modelId="{7221599A-E929-0D43-8B91-2CF41EC62824}" type="presOf" srcId="{6C66A314-9FB7-4A7E-BE37-0D4B821CCBDD}" destId="{68094E81-C669-0B4A-B0E6-AA64456F5DBD}" srcOrd="0" destOrd="0" presId="urn:microsoft.com/office/officeart/2005/8/layout/process4"/>
    <dgm:cxn modelId="{B5EB5FA3-3C48-4203-B02B-CCB2C0F77B46}" srcId="{6C451F1B-A2AB-4FEC-B5E8-1DB9147E4866}" destId="{B103B957-DDBC-46FC-B2E9-B842966C9EBD}" srcOrd="1" destOrd="0" parTransId="{557CC84C-E36A-4890-8196-43CD53160194}" sibTransId="{2AE03BC3-6933-444F-9503-0F17811C3645}"/>
    <dgm:cxn modelId="{959278AA-6692-7E4F-8660-061BAAE2F71D}" type="presOf" srcId="{DE0BF1D8-63A1-4B3A-83D8-655DAA133743}" destId="{FB5313B0-6947-2C44-AB6D-EDDCA2E91E16}" srcOrd="0" destOrd="0" presId="urn:microsoft.com/office/officeart/2005/8/layout/process4"/>
    <dgm:cxn modelId="{0D5F61B3-D97D-4AC4-9F93-641E509115A3}" srcId="{6C66A314-9FB7-4A7E-BE37-0D4B821CCBDD}" destId="{6C451F1B-A2AB-4FEC-B5E8-1DB9147E4866}" srcOrd="0" destOrd="0" parTransId="{98BAAEE5-4CF1-4C5E-8BC9-676A2E954EBE}" sibTransId="{AE4B7C8B-3983-4E47-8AB2-4DC823AF78AD}"/>
    <dgm:cxn modelId="{A6E6DDD1-A6BE-C34C-8BE0-E9AA9123EDD7}" type="presOf" srcId="{9A094A10-12C6-4BA1-8105-B1740A7FCA92}" destId="{661CF075-2C93-6047-8D4B-439C247E81F4}" srcOrd="1" destOrd="0" presId="urn:microsoft.com/office/officeart/2005/8/layout/process4"/>
    <dgm:cxn modelId="{E75433D3-FFAB-42B4-B061-9DC39A4B1D88}" srcId="{6C451F1B-A2AB-4FEC-B5E8-1DB9147E4866}" destId="{DE0BF1D8-63A1-4B3A-83D8-655DAA133743}" srcOrd="0" destOrd="0" parTransId="{4421DF0A-196E-4418-A337-44401303CFB5}" sibTransId="{6D461BF7-FF39-4F6A-A744-F394562A2FD3}"/>
    <dgm:cxn modelId="{1BA2E7D3-3916-064E-BAAF-5EDCF455C89B}" type="presOf" srcId="{9A094A10-12C6-4BA1-8105-B1740A7FCA92}" destId="{2C851018-420D-334E-92EA-A856A0199E7B}" srcOrd="0" destOrd="0" presId="urn:microsoft.com/office/officeart/2005/8/layout/process4"/>
    <dgm:cxn modelId="{CBCB68FA-0558-1441-86CE-D66D1B6B1E67}" type="presOf" srcId="{229FA4B3-D375-46D8-A05D-74DF9DDAD8E5}" destId="{4300F1B2-6532-2947-8ADE-1C0B25076B66}" srcOrd="0" destOrd="0" presId="urn:microsoft.com/office/officeart/2005/8/layout/process4"/>
    <dgm:cxn modelId="{E8C29E37-67DE-2341-A22C-A1B80A574E2D}" type="presParOf" srcId="{68094E81-C669-0B4A-B0E6-AA64456F5DBD}" destId="{4D277F65-A174-CD44-959E-792E285E04DD}" srcOrd="0" destOrd="0" presId="urn:microsoft.com/office/officeart/2005/8/layout/process4"/>
    <dgm:cxn modelId="{2F9658F8-8BC9-6F41-80B4-9C2A41A9AEB6}" type="presParOf" srcId="{4D277F65-A174-CD44-959E-792E285E04DD}" destId="{2C851018-420D-334E-92EA-A856A0199E7B}" srcOrd="0" destOrd="0" presId="urn:microsoft.com/office/officeart/2005/8/layout/process4"/>
    <dgm:cxn modelId="{1BED3D81-9595-1C45-98A0-3EBC1DDC15F3}" type="presParOf" srcId="{4D277F65-A174-CD44-959E-792E285E04DD}" destId="{661CF075-2C93-6047-8D4B-439C247E81F4}" srcOrd="1" destOrd="0" presId="urn:microsoft.com/office/officeart/2005/8/layout/process4"/>
    <dgm:cxn modelId="{15414F63-A8E1-B241-8EB0-01262845A3F2}" type="presParOf" srcId="{4D277F65-A174-CD44-959E-792E285E04DD}" destId="{82662DF7-E1CB-314B-8E56-3C850C0CA0B2}" srcOrd="2" destOrd="0" presId="urn:microsoft.com/office/officeart/2005/8/layout/process4"/>
    <dgm:cxn modelId="{C43C8C68-747E-9E4D-B798-5D308D042CD3}" type="presParOf" srcId="{82662DF7-E1CB-314B-8E56-3C850C0CA0B2}" destId="{44B3911D-19DC-0045-B3E9-A58DD7667495}" srcOrd="0" destOrd="0" presId="urn:microsoft.com/office/officeart/2005/8/layout/process4"/>
    <dgm:cxn modelId="{AEEAB80F-5E32-8D47-88E3-573780E43D67}" type="presParOf" srcId="{82662DF7-E1CB-314B-8E56-3C850C0CA0B2}" destId="{C1F35390-DAD2-5747-BADC-51F94961149E}" srcOrd="1" destOrd="0" presId="urn:microsoft.com/office/officeart/2005/8/layout/process4"/>
    <dgm:cxn modelId="{67214E73-3F86-AA45-BCDA-EC8F326F0572}" type="presParOf" srcId="{82662DF7-E1CB-314B-8E56-3C850C0CA0B2}" destId="{4300F1B2-6532-2947-8ADE-1C0B25076B66}" srcOrd="2" destOrd="0" presId="urn:microsoft.com/office/officeart/2005/8/layout/process4"/>
    <dgm:cxn modelId="{03A6D2CD-7DB9-B34C-B475-A5FDB716C716}" type="presParOf" srcId="{68094E81-C669-0B4A-B0E6-AA64456F5DBD}" destId="{B519F6CB-BDF0-3D49-BD30-20CCE149E60C}" srcOrd="1" destOrd="0" presId="urn:microsoft.com/office/officeart/2005/8/layout/process4"/>
    <dgm:cxn modelId="{B3C6F722-AFA5-974D-8DE1-A246F3922D31}" type="presParOf" srcId="{68094E81-C669-0B4A-B0E6-AA64456F5DBD}" destId="{54FCEC92-9FB9-A744-BE13-70C82BF456C8}" srcOrd="2" destOrd="0" presId="urn:microsoft.com/office/officeart/2005/8/layout/process4"/>
    <dgm:cxn modelId="{41913CF0-3A54-5E43-B173-F66ABF75077D}" type="presParOf" srcId="{54FCEC92-9FB9-A744-BE13-70C82BF456C8}" destId="{5E1F2540-8C30-6542-AE6C-1417D476FBD4}" srcOrd="0" destOrd="0" presId="urn:microsoft.com/office/officeart/2005/8/layout/process4"/>
    <dgm:cxn modelId="{32D1632A-3A6B-8C4C-AF9F-8E76BC0C621B}" type="presParOf" srcId="{54FCEC92-9FB9-A744-BE13-70C82BF456C8}" destId="{8ABB623F-A59A-8E4B-92BE-FE5C2126F58E}" srcOrd="1" destOrd="0" presId="urn:microsoft.com/office/officeart/2005/8/layout/process4"/>
    <dgm:cxn modelId="{58DC069E-535E-B040-AC6E-F3860D994BD3}" type="presParOf" srcId="{54FCEC92-9FB9-A744-BE13-70C82BF456C8}" destId="{6A8ABA97-A170-7647-9036-39DB36269A1B}" srcOrd="2" destOrd="0" presId="urn:microsoft.com/office/officeart/2005/8/layout/process4"/>
    <dgm:cxn modelId="{E75C6C9E-09DB-2B42-A9F3-D147AC6B6A06}" type="presParOf" srcId="{6A8ABA97-A170-7647-9036-39DB36269A1B}" destId="{FB5313B0-6947-2C44-AB6D-EDDCA2E91E16}" srcOrd="0" destOrd="0" presId="urn:microsoft.com/office/officeart/2005/8/layout/process4"/>
    <dgm:cxn modelId="{65821B46-FB5D-EC4C-9805-BBCD5A024CC1}" type="presParOf" srcId="{6A8ABA97-A170-7647-9036-39DB36269A1B}" destId="{2ADCEFCA-979B-5C47-8031-F9D58BBE7551}"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E3E84CC-CA5A-4535-A169-8470313034B0}" type="doc">
      <dgm:prSet loTypeId="urn:microsoft.com/office/officeart/2005/8/layout/hierarchy2" loCatId="hierarchy" qsTypeId="urn:microsoft.com/office/officeart/2005/8/quickstyle/simple1" qsCatId="simple" csTypeId="urn:microsoft.com/office/officeart/2005/8/colors/colorful1" csCatId="colorful" phldr="1"/>
      <dgm:spPr/>
      <dgm:t>
        <a:bodyPr/>
        <a:lstStyle/>
        <a:p>
          <a:endParaRPr lang="en-US"/>
        </a:p>
      </dgm:t>
    </dgm:pt>
    <dgm:pt modelId="{24A9FBD9-18B9-482D-8909-B4910A9BC27E}">
      <dgm:prSet/>
      <dgm:spPr/>
      <dgm:t>
        <a:bodyPr/>
        <a:lstStyle/>
        <a:p>
          <a:r>
            <a:rPr lang="en-US"/>
            <a:t>Du har periodisk vedlikehold på maskinen. Si hvert fjerde år til 400 000 kroner.</a:t>
          </a:r>
        </a:p>
      </dgm:t>
    </dgm:pt>
    <dgm:pt modelId="{51B25871-680E-4F98-BDED-1232CEC7E8B5}" type="parTrans" cxnId="{33D096C7-4253-4596-82FB-9C3B0ECE5BEA}">
      <dgm:prSet/>
      <dgm:spPr/>
      <dgm:t>
        <a:bodyPr/>
        <a:lstStyle/>
        <a:p>
          <a:endParaRPr lang="en-US"/>
        </a:p>
      </dgm:t>
    </dgm:pt>
    <dgm:pt modelId="{7CD55D36-8423-4F27-BAD9-46A1A74924F7}" type="sibTrans" cxnId="{33D096C7-4253-4596-82FB-9C3B0ECE5BEA}">
      <dgm:prSet/>
      <dgm:spPr/>
      <dgm:t>
        <a:bodyPr/>
        <a:lstStyle/>
        <a:p>
          <a:endParaRPr lang="en-US"/>
        </a:p>
      </dgm:t>
    </dgm:pt>
    <dgm:pt modelId="{9DD1AE51-7FD6-46DB-A431-6EA9B824C59E}">
      <dgm:prSet/>
      <dgm:spPr/>
      <dgm:t>
        <a:bodyPr/>
        <a:lstStyle/>
        <a:p>
          <a:r>
            <a:rPr lang="en-US" dirty="0" err="1"/>
            <a:t>Korrekt</a:t>
          </a:r>
          <a:r>
            <a:rPr lang="en-US" dirty="0"/>
            <a:t> </a:t>
          </a:r>
          <a:r>
            <a:rPr lang="en-US" dirty="0" err="1"/>
            <a:t>regnskapsføring</a:t>
          </a:r>
          <a:r>
            <a:rPr lang="en-US" dirty="0"/>
            <a:t> </a:t>
          </a:r>
          <a:r>
            <a:rPr lang="en-US" dirty="0" err="1"/>
            <a:t>blir</a:t>
          </a:r>
          <a:r>
            <a:rPr lang="en-US" dirty="0"/>
            <a:t> da (</a:t>
          </a:r>
          <a:r>
            <a:rPr lang="en-US" dirty="0" err="1"/>
            <a:t>kan</a:t>
          </a:r>
          <a:r>
            <a:rPr lang="en-US" dirty="0"/>
            <a:t> </a:t>
          </a:r>
          <a:r>
            <a:rPr lang="en-US" dirty="0" err="1"/>
            <a:t>også</a:t>
          </a:r>
          <a:r>
            <a:rPr lang="en-US" dirty="0"/>
            <a:t> </a:t>
          </a:r>
          <a:r>
            <a:rPr lang="en-US" dirty="0" err="1"/>
            <a:t>balanseføre</a:t>
          </a:r>
          <a:r>
            <a:rPr lang="en-US" dirty="0"/>
            <a:t> </a:t>
          </a:r>
          <a:r>
            <a:rPr lang="en-US" dirty="0" err="1"/>
            <a:t>og</a:t>
          </a:r>
          <a:r>
            <a:rPr lang="en-US" dirty="0"/>
            <a:t> </a:t>
          </a:r>
          <a:r>
            <a:rPr lang="en-US" dirty="0" err="1"/>
            <a:t>avskrive</a:t>
          </a:r>
          <a:r>
            <a:rPr lang="en-US" dirty="0"/>
            <a:t>, men det tar vi </a:t>
          </a:r>
          <a:r>
            <a:rPr lang="en-US" dirty="0" err="1"/>
            <a:t>ikke</a:t>
          </a:r>
          <a:r>
            <a:rPr lang="en-US" dirty="0"/>
            <a:t> </a:t>
          </a:r>
          <a:r>
            <a:rPr lang="en-US" dirty="0" err="1"/>
            <a:t>nå</a:t>
          </a:r>
          <a:r>
            <a:rPr lang="en-US" dirty="0"/>
            <a:t>):</a:t>
          </a:r>
        </a:p>
      </dgm:t>
    </dgm:pt>
    <dgm:pt modelId="{7297A752-E438-4BE3-9672-01D69C3BDE37}" type="parTrans" cxnId="{D3A41334-684F-46AA-B968-50FFDE9884A0}">
      <dgm:prSet/>
      <dgm:spPr/>
      <dgm:t>
        <a:bodyPr/>
        <a:lstStyle/>
        <a:p>
          <a:endParaRPr lang="en-US"/>
        </a:p>
      </dgm:t>
    </dgm:pt>
    <dgm:pt modelId="{D9C8803A-42E2-43C0-93DA-D2A4FAF2A147}" type="sibTrans" cxnId="{D3A41334-684F-46AA-B968-50FFDE9884A0}">
      <dgm:prSet/>
      <dgm:spPr/>
      <dgm:t>
        <a:bodyPr/>
        <a:lstStyle/>
        <a:p>
          <a:endParaRPr lang="en-US"/>
        </a:p>
      </dgm:t>
    </dgm:pt>
    <dgm:pt modelId="{1C719753-2D3C-4255-AE97-8056BA181485}">
      <dgm:prSet/>
      <dgm:spPr/>
      <dgm:t>
        <a:bodyPr/>
        <a:lstStyle/>
        <a:p>
          <a:r>
            <a:rPr lang="en-US" dirty="0"/>
            <a:t>100 000 kroner </a:t>
          </a:r>
          <a:r>
            <a:rPr lang="en-US" dirty="0" err="1"/>
            <a:t>som</a:t>
          </a:r>
          <a:r>
            <a:rPr lang="en-US" dirty="0"/>
            <a:t> </a:t>
          </a:r>
          <a:r>
            <a:rPr lang="en-US" dirty="0" err="1"/>
            <a:t>årlig</a:t>
          </a:r>
          <a:r>
            <a:rPr lang="en-US" dirty="0"/>
            <a:t> </a:t>
          </a:r>
          <a:r>
            <a:rPr lang="en-US" dirty="0" err="1"/>
            <a:t>kostnad</a:t>
          </a:r>
          <a:r>
            <a:rPr lang="en-US" dirty="0"/>
            <a:t> (</a:t>
          </a:r>
          <a:r>
            <a:rPr lang="en-US" dirty="0" err="1"/>
            <a:t>avsetning</a:t>
          </a:r>
          <a:r>
            <a:rPr lang="en-US" dirty="0"/>
            <a:t>) </a:t>
          </a:r>
          <a:r>
            <a:rPr lang="en-US" dirty="0" err="1"/>
            <a:t>frem</a:t>
          </a:r>
          <a:r>
            <a:rPr lang="en-US" dirty="0"/>
            <a:t> </a:t>
          </a:r>
          <a:r>
            <a:rPr lang="en-US" dirty="0" err="1"/>
            <a:t>til</a:t>
          </a:r>
          <a:r>
            <a:rPr lang="en-US" dirty="0"/>
            <a:t> </a:t>
          </a:r>
          <a:r>
            <a:rPr lang="en-US" dirty="0" err="1"/>
            <a:t>år</a:t>
          </a:r>
          <a:r>
            <a:rPr lang="en-US" dirty="0"/>
            <a:t> 4.</a:t>
          </a:r>
        </a:p>
      </dgm:t>
    </dgm:pt>
    <dgm:pt modelId="{0ADAB811-894A-4A34-A48F-61BE28B29941}" type="parTrans" cxnId="{81439981-9336-4023-B0E6-C3BB2E4F4629}">
      <dgm:prSet/>
      <dgm:spPr/>
      <dgm:t>
        <a:bodyPr/>
        <a:lstStyle/>
        <a:p>
          <a:endParaRPr lang="en-US"/>
        </a:p>
      </dgm:t>
    </dgm:pt>
    <dgm:pt modelId="{2DF0DCCA-6E8C-4A80-8821-0C73C1F0DF79}" type="sibTrans" cxnId="{81439981-9336-4023-B0E6-C3BB2E4F4629}">
      <dgm:prSet/>
      <dgm:spPr/>
      <dgm:t>
        <a:bodyPr/>
        <a:lstStyle/>
        <a:p>
          <a:endParaRPr lang="en-US"/>
        </a:p>
      </dgm:t>
    </dgm:pt>
    <dgm:pt modelId="{1385F62B-F5AD-4892-9633-27C4C21A3317}">
      <dgm:prSet/>
      <dgm:spPr/>
      <dgm:t>
        <a:bodyPr/>
        <a:lstStyle/>
        <a:p>
          <a:r>
            <a:rPr lang="en-US"/>
            <a:t>Motposten er en stadig økende gjeldspost i balansen (for husk, det går ikke kontanter ut før i år 4)</a:t>
          </a:r>
        </a:p>
      </dgm:t>
    </dgm:pt>
    <dgm:pt modelId="{EDA0D3E2-56EA-424E-940D-39E19DCE37EE}" type="parTrans" cxnId="{97F1B822-BA92-4ECA-8289-78F26B7593B3}">
      <dgm:prSet/>
      <dgm:spPr/>
      <dgm:t>
        <a:bodyPr/>
        <a:lstStyle/>
        <a:p>
          <a:endParaRPr lang="en-US"/>
        </a:p>
      </dgm:t>
    </dgm:pt>
    <dgm:pt modelId="{F039AF76-E282-414C-98B0-2AECB2DAE7B5}" type="sibTrans" cxnId="{97F1B822-BA92-4ECA-8289-78F26B7593B3}">
      <dgm:prSet/>
      <dgm:spPr/>
      <dgm:t>
        <a:bodyPr/>
        <a:lstStyle/>
        <a:p>
          <a:endParaRPr lang="en-US"/>
        </a:p>
      </dgm:t>
    </dgm:pt>
    <dgm:pt modelId="{45A63DCF-7A98-9345-8590-971C70EBD299}" type="pres">
      <dgm:prSet presAssocID="{6E3E84CC-CA5A-4535-A169-8470313034B0}" presName="diagram" presStyleCnt="0">
        <dgm:presLayoutVars>
          <dgm:chPref val="1"/>
          <dgm:dir/>
          <dgm:animOne val="branch"/>
          <dgm:animLvl val="lvl"/>
          <dgm:resizeHandles val="exact"/>
        </dgm:presLayoutVars>
      </dgm:prSet>
      <dgm:spPr/>
    </dgm:pt>
    <dgm:pt modelId="{0FA7FBA7-D532-3B4C-B906-8AB7166B67D0}" type="pres">
      <dgm:prSet presAssocID="{24A9FBD9-18B9-482D-8909-B4910A9BC27E}" presName="root1" presStyleCnt="0"/>
      <dgm:spPr/>
    </dgm:pt>
    <dgm:pt modelId="{3028B989-3E3E-B847-93FD-3B757F96908F}" type="pres">
      <dgm:prSet presAssocID="{24A9FBD9-18B9-482D-8909-B4910A9BC27E}" presName="LevelOneTextNode" presStyleLbl="node0" presStyleIdx="0" presStyleCnt="2">
        <dgm:presLayoutVars>
          <dgm:chPref val="3"/>
        </dgm:presLayoutVars>
      </dgm:prSet>
      <dgm:spPr/>
    </dgm:pt>
    <dgm:pt modelId="{DD531877-FF71-584F-986D-E0016E869B91}" type="pres">
      <dgm:prSet presAssocID="{24A9FBD9-18B9-482D-8909-B4910A9BC27E}" presName="level2hierChild" presStyleCnt="0"/>
      <dgm:spPr/>
    </dgm:pt>
    <dgm:pt modelId="{E7A06D73-47C7-C040-AF20-54B4D2E48364}" type="pres">
      <dgm:prSet presAssocID="{9DD1AE51-7FD6-46DB-A431-6EA9B824C59E}" presName="root1" presStyleCnt="0"/>
      <dgm:spPr/>
    </dgm:pt>
    <dgm:pt modelId="{45498B37-2FCD-F843-98E1-6AD4C2D275FA}" type="pres">
      <dgm:prSet presAssocID="{9DD1AE51-7FD6-46DB-A431-6EA9B824C59E}" presName="LevelOneTextNode" presStyleLbl="node0" presStyleIdx="1" presStyleCnt="2">
        <dgm:presLayoutVars>
          <dgm:chPref val="3"/>
        </dgm:presLayoutVars>
      </dgm:prSet>
      <dgm:spPr/>
    </dgm:pt>
    <dgm:pt modelId="{D17AB575-82A1-E345-A1CC-3CA5680C065B}" type="pres">
      <dgm:prSet presAssocID="{9DD1AE51-7FD6-46DB-A431-6EA9B824C59E}" presName="level2hierChild" presStyleCnt="0"/>
      <dgm:spPr/>
    </dgm:pt>
    <dgm:pt modelId="{F655E73A-30C5-8E45-9F08-267405CFBB6E}" type="pres">
      <dgm:prSet presAssocID="{0ADAB811-894A-4A34-A48F-61BE28B29941}" presName="conn2-1" presStyleLbl="parChTrans1D2" presStyleIdx="0" presStyleCnt="2"/>
      <dgm:spPr/>
    </dgm:pt>
    <dgm:pt modelId="{A9EAFE33-9A7F-394D-8BE6-8126AAF703B7}" type="pres">
      <dgm:prSet presAssocID="{0ADAB811-894A-4A34-A48F-61BE28B29941}" presName="connTx" presStyleLbl="parChTrans1D2" presStyleIdx="0" presStyleCnt="2"/>
      <dgm:spPr/>
    </dgm:pt>
    <dgm:pt modelId="{5BE53276-3879-1E47-AA28-E08C356F4739}" type="pres">
      <dgm:prSet presAssocID="{1C719753-2D3C-4255-AE97-8056BA181485}" presName="root2" presStyleCnt="0"/>
      <dgm:spPr/>
    </dgm:pt>
    <dgm:pt modelId="{11BC4403-F925-3D46-8B78-13E9B3777EB9}" type="pres">
      <dgm:prSet presAssocID="{1C719753-2D3C-4255-AE97-8056BA181485}" presName="LevelTwoTextNode" presStyleLbl="node2" presStyleIdx="0" presStyleCnt="2">
        <dgm:presLayoutVars>
          <dgm:chPref val="3"/>
        </dgm:presLayoutVars>
      </dgm:prSet>
      <dgm:spPr/>
    </dgm:pt>
    <dgm:pt modelId="{458562B8-FC27-324D-85A9-7C6D9EB0B433}" type="pres">
      <dgm:prSet presAssocID="{1C719753-2D3C-4255-AE97-8056BA181485}" presName="level3hierChild" presStyleCnt="0"/>
      <dgm:spPr/>
    </dgm:pt>
    <dgm:pt modelId="{0D548919-36BE-BB48-8F02-20E6FAD74233}" type="pres">
      <dgm:prSet presAssocID="{EDA0D3E2-56EA-424E-940D-39E19DCE37EE}" presName="conn2-1" presStyleLbl="parChTrans1D2" presStyleIdx="1" presStyleCnt="2"/>
      <dgm:spPr/>
    </dgm:pt>
    <dgm:pt modelId="{95404E97-1B74-7B42-9FB0-869E11D91399}" type="pres">
      <dgm:prSet presAssocID="{EDA0D3E2-56EA-424E-940D-39E19DCE37EE}" presName="connTx" presStyleLbl="parChTrans1D2" presStyleIdx="1" presStyleCnt="2"/>
      <dgm:spPr/>
    </dgm:pt>
    <dgm:pt modelId="{58121046-0185-7644-82C9-79EB41FD7946}" type="pres">
      <dgm:prSet presAssocID="{1385F62B-F5AD-4892-9633-27C4C21A3317}" presName="root2" presStyleCnt="0"/>
      <dgm:spPr/>
    </dgm:pt>
    <dgm:pt modelId="{6ADF1C6C-0C55-914E-8659-8C500D8254E9}" type="pres">
      <dgm:prSet presAssocID="{1385F62B-F5AD-4892-9633-27C4C21A3317}" presName="LevelTwoTextNode" presStyleLbl="node2" presStyleIdx="1" presStyleCnt="2">
        <dgm:presLayoutVars>
          <dgm:chPref val="3"/>
        </dgm:presLayoutVars>
      </dgm:prSet>
      <dgm:spPr/>
    </dgm:pt>
    <dgm:pt modelId="{2E6F2CC9-7953-0C49-8E2D-8690964B05FB}" type="pres">
      <dgm:prSet presAssocID="{1385F62B-F5AD-4892-9633-27C4C21A3317}" presName="level3hierChild" presStyleCnt="0"/>
      <dgm:spPr/>
    </dgm:pt>
  </dgm:ptLst>
  <dgm:cxnLst>
    <dgm:cxn modelId="{980DE607-4678-874B-B777-1A74A1CDB3D5}" type="presOf" srcId="{1385F62B-F5AD-4892-9633-27C4C21A3317}" destId="{6ADF1C6C-0C55-914E-8659-8C500D8254E9}" srcOrd="0" destOrd="0" presId="urn:microsoft.com/office/officeart/2005/8/layout/hierarchy2"/>
    <dgm:cxn modelId="{97F1B822-BA92-4ECA-8289-78F26B7593B3}" srcId="{9DD1AE51-7FD6-46DB-A431-6EA9B824C59E}" destId="{1385F62B-F5AD-4892-9633-27C4C21A3317}" srcOrd="1" destOrd="0" parTransId="{EDA0D3E2-56EA-424E-940D-39E19DCE37EE}" sibTransId="{F039AF76-E282-414C-98B0-2AECB2DAE7B5}"/>
    <dgm:cxn modelId="{3EC65231-3548-A44F-92F9-25CFC41C8489}" type="presOf" srcId="{24A9FBD9-18B9-482D-8909-B4910A9BC27E}" destId="{3028B989-3E3E-B847-93FD-3B757F96908F}" srcOrd="0" destOrd="0" presId="urn:microsoft.com/office/officeart/2005/8/layout/hierarchy2"/>
    <dgm:cxn modelId="{D3A41334-684F-46AA-B968-50FFDE9884A0}" srcId="{6E3E84CC-CA5A-4535-A169-8470313034B0}" destId="{9DD1AE51-7FD6-46DB-A431-6EA9B824C59E}" srcOrd="1" destOrd="0" parTransId="{7297A752-E438-4BE3-9672-01D69C3BDE37}" sibTransId="{D9C8803A-42E2-43C0-93DA-D2A4FAF2A147}"/>
    <dgm:cxn modelId="{06B95843-EF68-BA43-ADAC-E6AE15628053}" type="presOf" srcId="{9DD1AE51-7FD6-46DB-A431-6EA9B824C59E}" destId="{45498B37-2FCD-F843-98E1-6AD4C2D275FA}" srcOrd="0" destOrd="0" presId="urn:microsoft.com/office/officeart/2005/8/layout/hierarchy2"/>
    <dgm:cxn modelId="{34D17062-EADA-F547-BFD4-66BB0A424A9F}" type="presOf" srcId="{1C719753-2D3C-4255-AE97-8056BA181485}" destId="{11BC4403-F925-3D46-8B78-13E9B3777EB9}" srcOrd="0" destOrd="0" presId="urn:microsoft.com/office/officeart/2005/8/layout/hierarchy2"/>
    <dgm:cxn modelId="{81439981-9336-4023-B0E6-C3BB2E4F4629}" srcId="{9DD1AE51-7FD6-46DB-A431-6EA9B824C59E}" destId="{1C719753-2D3C-4255-AE97-8056BA181485}" srcOrd="0" destOrd="0" parTransId="{0ADAB811-894A-4A34-A48F-61BE28B29941}" sibTransId="{2DF0DCCA-6E8C-4A80-8821-0C73C1F0DF79}"/>
    <dgm:cxn modelId="{078F7586-09C5-BE49-858B-BD37FF3E1FEA}" type="presOf" srcId="{EDA0D3E2-56EA-424E-940D-39E19DCE37EE}" destId="{95404E97-1B74-7B42-9FB0-869E11D91399}" srcOrd="1" destOrd="0" presId="urn:microsoft.com/office/officeart/2005/8/layout/hierarchy2"/>
    <dgm:cxn modelId="{9374B393-02F2-8D4D-A85D-B64616C75832}" type="presOf" srcId="{6E3E84CC-CA5A-4535-A169-8470313034B0}" destId="{45A63DCF-7A98-9345-8590-971C70EBD299}" srcOrd="0" destOrd="0" presId="urn:microsoft.com/office/officeart/2005/8/layout/hierarchy2"/>
    <dgm:cxn modelId="{33D096C7-4253-4596-82FB-9C3B0ECE5BEA}" srcId="{6E3E84CC-CA5A-4535-A169-8470313034B0}" destId="{24A9FBD9-18B9-482D-8909-B4910A9BC27E}" srcOrd="0" destOrd="0" parTransId="{51B25871-680E-4F98-BDED-1232CEC7E8B5}" sibTransId="{7CD55D36-8423-4F27-BAD9-46A1A74924F7}"/>
    <dgm:cxn modelId="{77A618DA-EE0B-1843-81C7-DC7922B2DA6F}" type="presOf" srcId="{0ADAB811-894A-4A34-A48F-61BE28B29941}" destId="{A9EAFE33-9A7F-394D-8BE6-8126AAF703B7}" srcOrd="1" destOrd="0" presId="urn:microsoft.com/office/officeart/2005/8/layout/hierarchy2"/>
    <dgm:cxn modelId="{1F8302DE-A022-0B44-ADA2-AD09DE2E4DBE}" type="presOf" srcId="{EDA0D3E2-56EA-424E-940D-39E19DCE37EE}" destId="{0D548919-36BE-BB48-8F02-20E6FAD74233}" srcOrd="0" destOrd="0" presId="urn:microsoft.com/office/officeart/2005/8/layout/hierarchy2"/>
    <dgm:cxn modelId="{73F59AF8-0CAA-7040-8456-288E7DDBCDB1}" type="presOf" srcId="{0ADAB811-894A-4A34-A48F-61BE28B29941}" destId="{F655E73A-30C5-8E45-9F08-267405CFBB6E}" srcOrd="0" destOrd="0" presId="urn:microsoft.com/office/officeart/2005/8/layout/hierarchy2"/>
    <dgm:cxn modelId="{9CAD50EE-D05B-5447-AC22-1DC269005FB4}" type="presParOf" srcId="{45A63DCF-7A98-9345-8590-971C70EBD299}" destId="{0FA7FBA7-D532-3B4C-B906-8AB7166B67D0}" srcOrd="0" destOrd="0" presId="urn:microsoft.com/office/officeart/2005/8/layout/hierarchy2"/>
    <dgm:cxn modelId="{0497DF31-BF5A-464E-8C00-DC95802E6AA6}" type="presParOf" srcId="{0FA7FBA7-D532-3B4C-B906-8AB7166B67D0}" destId="{3028B989-3E3E-B847-93FD-3B757F96908F}" srcOrd="0" destOrd="0" presId="urn:microsoft.com/office/officeart/2005/8/layout/hierarchy2"/>
    <dgm:cxn modelId="{3AF57B9F-CA05-2146-B951-020390205D7F}" type="presParOf" srcId="{0FA7FBA7-D532-3B4C-B906-8AB7166B67D0}" destId="{DD531877-FF71-584F-986D-E0016E869B91}" srcOrd="1" destOrd="0" presId="urn:microsoft.com/office/officeart/2005/8/layout/hierarchy2"/>
    <dgm:cxn modelId="{7518BF49-F8EA-FC4D-8D95-C80998729DEB}" type="presParOf" srcId="{45A63DCF-7A98-9345-8590-971C70EBD299}" destId="{E7A06D73-47C7-C040-AF20-54B4D2E48364}" srcOrd="1" destOrd="0" presId="urn:microsoft.com/office/officeart/2005/8/layout/hierarchy2"/>
    <dgm:cxn modelId="{A4642D7D-B9E4-6B48-8C40-F35351B9261F}" type="presParOf" srcId="{E7A06D73-47C7-C040-AF20-54B4D2E48364}" destId="{45498B37-2FCD-F843-98E1-6AD4C2D275FA}" srcOrd="0" destOrd="0" presId="urn:microsoft.com/office/officeart/2005/8/layout/hierarchy2"/>
    <dgm:cxn modelId="{4962D35C-34E2-924B-9A0C-B2B0AA76262E}" type="presParOf" srcId="{E7A06D73-47C7-C040-AF20-54B4D2E48364}" destId="{D17AB575-82A1-E345-A1CC-3CA5680C065B}" srcOrd="1" destOrd="0" presId="urn:microsoft.com/office/officeart/2005/8/layout/hierarchy2"/>
    <dgm:cxn modelId="{10453EFC-F1A5-BB4F-BB6A-514626E7BA3D}" type="presParOf" srcId="{D17AB575-82A1-E345-A1CC-3CA5680C065B}" destId="{F655E73A-30C5-8E45-9F08-267405CFBB6E}" srcOrd="0" destOrd="0" presId="urn:microsoft.com/office/officeart/2005/8/layout/hierarchy2"/>
    <dgm:cxn modelId="{75E5BC4B-DA8A-9D47-BA98-04E81358CC87}" type="presParOf" srcId="{F655E73A-30C5-8E45-9F08-267405CFBB6E}" destId="{A9EAFE33-9A7F-394D-8BE6-8126AAF703B7}" srcOrd="0" destOrd="0" presId="urn:microsoft.com/office/officeart/2005/8/layout/hierarchy2"/>
    <dgm:cxn modelId="{FFE414F7-E014-0C40-93F0-31065FA0C99A}" type="presParOf" srcId="{D17AB575-82A1-E345-A1CC-3CA5680C065B}" destId="{5BE53276-3879-1E47-AA28-E08C356F4739}" srcOrd="1" destOrd="0" presId="urn:microsoft.com/office/officeart/2005/8/layout/hierarchy2"/>
    <dgm:cxn modelId="{64A3A3CF-5CED-A946-8F03-FFB32D64A296}" type="presParOf" srcId="{5BE53276-3879-1E47-AA28-E08C356F4739}" destId="{11BC4403-F925-3D46-8B78-13E9B3777EB9}" srcOrd="0" destOrd="0" presId="urn:microsoft.com/office/officeart/2005/8/layout/hierarchy2"/>
    <dgm:cxn modelId="{DF2DEB6A-FD57-AC47-AA64-CDD64AA12CAA}" type="presParOf" srcId="{5BE53276-3879-1E47-AA28-E08C356F4739}" destId="{458562B8-FC27-324D-85A9-7C6D9EB0B433}" srcOrd="1" destOrd="0" presId="urn:microsoft.com/office/officeart/2005/8/layout/hierarchy2"/>
    <dgm:cxn modelId="{535B45D1-D7B2-F648-809C-4341B17C4A23}" type="presParOf" srcId="{D17AB575-82A1-E345-A1CC-3CA5680C065B}" destId="{0D548919-36BE-BB48-8F02-20E6FAD74233}" srcOrd="2" destOrd="0" presId="urn:microsoft.com/office/officeart/2005/8/layout/hierarchy2"/>
    <dgm:cxn modelId="{0E8E5C28-5084-DB4A-9C05-65D5E2D4DF87}" type="presParOf" srcId="{0D548919-36BE-BB48-8F02-20E6FAD74233}" destId="{95404E97-1B74-7B42-9FB0-869E11D91399}" srcOrd="0" destOrd="0" presId="urn:microsoft.com/office/officeart/2005/8/layout/hierarchy2"/>
    <dgm:cxn modelId="{466FAC5D-CBA0-4244-8C87-77A7CCE8945F}" type="presParOf" srcId="{D17AB575-82A1-E345-A1CC-3CA5680C065B}" destId="{58121046-0185-7644-82C9-79EB41FD7946}" srcOrd="3" destOrd="0" presId="urn:microsoft.com/office/officeart/2005/8/layout/hierarchy2"/>
    <dgm:cxn modelId="{201BA47B-8832-F645-B955-058A267CB7E4}" type="presParOf" srcId="{58121046-0185-7644-82C9-79EB41FD7946}" destId="{6ADF1C6C-0C55-914E-8659-8C500D8254E9}" srcOrd="0" destOrd="0" presId="urn:microsoft.com/office/officeart/2005/8/layout/hierarchy2"/>
    <dgm:cxn modelId="{9B063BE7-56F4-9145-A761-C138E0F3D6FC}" type="presParOf" srcId="{58121046-0185-7644-82C9-79EB41FD7946}" destId="{2E6F2CC9-7953-0C49-8E2D-8690964B05FB}"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1334A28-1F35-4A8F-9B0A-D42FF1E9508D}" type="doc">
      <dgm:prSet loTypeId="urn:microsoft.com/office/officeart/2005/8/layout/vList5" loCatId="list" qsTypeId="urn:microsoft.com/office/officeart/2005/8/quickstyle/simple4" qsCatId="simple" csTypeId="urn:microsoft.com/office/officeart/2005/8/colors/accent1_2" csCatId="accent1"/>
      <dgm:spPr/>
      <dgm:t>
        <a:bodyPr/>
        <a:lstStyle/>
        <a:p>
          <a:endParaRPr lang="en-US"/>
        </a:p>
      </dgm:t>
    </dgm:pt>
    <dgm:pt modelId="{E654D85F-99AC-412B-90C9-2DAC80B623EA}">
      <dgm:prSet/>
      <dgm:spPr/>
      <dgm:t>
        <a:bodyPr/>
        <a:lstStyle/>
        <a:p>
          <a:r>
            <a:rPr lang="en-US"/>
            <a:t>Hvor lang levetid har et driftsmiddel? Det må selskapet selv vurdere. Altså et estimat.</a:t>
          </a:r>
        </a:p>
      </dgm:t>
    </dgm:pt>
    <dgm:pt modelId="{BFBA2EBD-3ED2-47F2-8632-5F12FB4D02AE}" type="parTrans" cxnId="{AE700776-492D-45C6-A318-560DD0AEFC8C}">
      <dgm:prSet/>
      <dgm:spPr/>
      <dgm:t>
        <a:bodyPr/>
        <a:lstStyle/>
        <a:p>
          <a:endParaRPr lang="en-US"/>
        </a:p>
      </dgm:t>
    </dgm:pt>
    <dgm:pt modelId="{0EE517CF-AE43-496C-8450-805590591FFC}" type="sibTrans" cxnId="{AE700776-492D-45C6-A318-560DD0AEFC8C}">
      <dgm:prSet/>
      <dgm:spPr/>
      <dgm:t>
        <a:bodyPr/>
        <a:lstStyle/>
        <a:p>
          <a:endParaRPr lang="en-US"/>
        </a:p>
      </dgm:t>
    </dgm:pt>
    <dgm:pt modelId="{DED5166E-D7F4-4A9E-9465-CE34DC774C58}">
      <dgm:prSet/>
      <dgm:spPr/>
      <dgm:t>
        <a:bodyPr/>
        <a:lstStyle/>
        <a:p>
          <a:r>
            <a:rPr lang="en-US"/>
            <a:t>Hvor mye skal man avsette for vedlikehold?</a:t>
          </a:r>
        </a:p>
      </dgm:t>
    </dgm:pt>
    <dgm:pt modelId="{079D7774-4399-48B2-B5C5-DDA4A8D59A51}" type="parTrans" cxnId="{BBD917D5-F218-4C1E-BA1D-6418965173CF}">
      <dgm:prSet/>
      <dgm:spPr/>
      <dgm:t>
        <a:bodyPr/>
        <a:lstStyle/>
        <a:p>
          <a:endParaRPr lang="en-US"/>
        </a:p>
      </dgm:t>
    </dgm:pt>
    <dgm:pt modelId="{6AA8BA3B-BF5F-4530-8810-B22D48B1DEBB}" type="sibTrans" cxnId="{BBD917D5-F218-4C1E-BA1D-6418965173CF}">
      <dgm:prSet/>
      <dgm:spPr/>
      <dgm:t>
        <a:bodyPr/>
        <a:lstStyle/>
        <a:p>
          <a:endParaRPr lang="en-US"/>
        </a:p>
      </dgm:t>
    </dgm:pt>
    <dgm:pt modelId="{93EE5C3B-ED18-4FD0-821D-C2C83232FDC2}">
      <dgm:prSet/>
      <dgm:spPr/>
      <dgm:t>
        <a:bodyPr/>
        <a:lstStyle/>
        <a:p>
          <a:r>
            <a:rPr lang="en-US"/>
            <a:t>Hvor mye har man vurdert som tapt på utestående kundefordringer?</a:t>
          </a:r>
        </a:p>
      </dgm:t>
    </dgm:pt>
    <dgm:pt modelId="{D099DA86-B83E-406A-93A4-384CB5071E96}" type="parTrans" cxnId="{EC08F77A-E3AD-43BD-A95D-2D08F82F55CD}">
      <dgm:prSet/>
      <dgm:spPr/>
      <dgm:t>
        <a:bodyPr/>
        <a:lstStyle/>
        <a:p>
          <a:endParaRPr lang="en-US"/>
        </a:p>
      </dgm:t>
    </dgm:pt>
    <dgm:pt modelId="{9ABB7BE6-24D4-4F1C-A5B3-C4A6838535EA}" type="sibTrans" cxnId="{EC08F77A-E3AD-43BD-A95D-2D08F82F55CD}">
      <dgm:prSet/>
      <dgm:spPr/>
      <dgm:t>
        <a:bodyPr/>
        <a:lstStyle/>
        <a:p>
          <a:endParaRPr lang="en-US"/>
        </a:p>
      </dgm:t>
    </dgm:pt>
    <dgm:pt modelId="{0DC788C0-80FA-45C4-A628-31529C19CFFD}">
      <dgm:prSet/>
      <dgm:spPr/>
      <dgm:t>
        <a:bodyPr/>
        <a:lstStyle/>
        <a:p>
          <a:r>
            <a:rPr lang="en-US"/>
            <a:t>Hvor mye skal man nedskrive?</a:t>
          </a:r>
        </a:p>
      </dgm:t>
    </dgm:pt>
    <dgm:pt modelId="{75BB3231-C321-48CC-B364-C6BE2CE4D300}" type="parTrans" cxnId="{DB201380-B1AA-46A0-B6A1-116BF8643BAD}">
      <dgm:prSet/>
      <dgm:spPr/>
      <dgm:t>
        <a:bodyPr/>
        <a:lstStyle/>
        <a:p>
          <a:endParaRPr lang="en-US"/>
        </a:p>
      </dgm:t>
    </dgm:pt>
    <dgm:pt modelId="{E5216FE4-0B99-4813-BE18-329963BB3E1E}" type="sibTrans" cxnId="{DB201380-B1AA-46A0-B6A1-116BF8643BAD}">
      <dgm:prSet/>
      <dgm:spPr/>
      <dgm:t>
        <a:bodyPr/>
        <a:lstStyle/>
        <a:p>
          <a:endParaRPr lang="en-US"/>
        </a:p>
      </dgm:t>
    </dgm:pt>
    <dgm:pt modelId="{DF3D91DA-9BBE-4FB8-8FD5-61B59DD3B184}">
      <dgm:prSet/>
      <dgm:spPr/>
      <dgm:t>
        <a:bodyPr/>
        <a:lstStyle/>
        <a:p>
          <a:r>
            <a:rPr lang="en-US"/>
            <a:t>Hvor sannsynlig er det at man vil tape en rettssak?</a:t>
          </a:r>
        </a:p>
      </dgm:t>
    </dgm:pt>
    <dgm:pt modelId="{AB6F4C70-0D66-49AB-80DE-617E4D9AFF2E}" type="parTrans" cxnId="{15BB824D-B501-4674-B2F7-D0FD115EA600}">
      <dgm:prSet/>
      <dgm:spPr/>
      <dgm:t>
        <a:bodyPr/>
        <a:lstStyle/>
        <a:p>
          <a:endParaRPr lang="en-US"/>
        </a:p>
      </dgm:t>
    </dgm:pt>
    <dgm:pt modelId="{78EAFA8E-D0B4-4E1C-B183-CAAF01052D79}" type="sibTrans" cxnId="{15BB824D-B501-4674-B2F7-D0FD115EA600}">
      <dgm:prSet/>
      <dgm:spPr/>
      <dgm:t>
        <a:bodyPr/>
        <a:lstStyle/>
        <a:p>
          <a:endParaRPr lang="en-US"/>
        </a:p>
      </dgm:t>
    </dgm:pt>
    <dgm:pt modelId="{FB653C13-C611-4733-8525-10B79F6A27F1}" type="pres">
      <dgm:prSet presAssocID="{E1334A28-1F35-4A8F-9B0A-D42FF1E9508D}" presName="Name0" presStyleCnt="0">
        <dgm:presLayoutVars>
          <dgm:dir/>
          <dgm:animLvl val="lvl"/>
          <dgm:resizeHandles val="exact"/>
        </dgm:presLayoutVars>
      </dgm:prSet>
      <dgm:spPr/>
    </dgm:pt>
    <dgm:pt modelId="{C01B0239-AA3A-4BCB-BC26-124742DC6B6D}" type="pres">
      <dgm:prSet presAssocID="{E654D85F-99AC-412B-90C9-2DAC80B623EA}" presName="linNode" presStyleCnt="0"/>
      <dgm:spPr/>
    </dgm:pt>
    <dgm:pt modelId="{4AB4A7BE-B898-4A25-9674-28FA95E5ACBD}" type="pres">
      <dgm:prSet presAssocID="{E654D85F-99AC-412B-90C9-2DAC80B623EA}" presName="parentText" presStyleLbl="node1" presStyleIdx="0" presStyleCnt="5">
        <dgm:presLayoutVars>
          <dgm:chMax val="1"/>
          <dgm:bulletEnabled val="1"/>
        </dgm:presLayoutVars>
      </dgm:prSet>
      <dgm:spPr/>
    </dgm:pt>
    <dgm:pt modelId="{613985F5-FC08-4D53-AC3E-77F247EAE1A1}" type="pres">
      <dgm:prSet presAssocID="{0EE517CF-AE43-496C-8450-805590591FFC}" presName="sp" presStyleCnt="0"/>
      <dgm:spPr/>
    </dgm:pt>
    <dgm:pt modelId="{BBB5A257-0051-4391-A38C-686F4E554C3D}" type="pres">
      <dgm:prSet presAssocID="{DED5166E-D7F4-4A9E-9465-CE34DC774C58}" presName="linNode" presStyleCnt="0"/>
      <dgm:spPr/>
    </dgm:pt>
    <dgm:pt modelId="{9DBC263B-6BCB-4F98-A2C7-21D1EFFF7690}" type="pres">
      <dgm:prSet presAssocID="{DED5166E-D7F4-4A9E-9465-CE34DC774C58}" presName="parentText" presStyleLbl="node1" presStyleIdx="1" presStyleCnt="5">
        <dgm:presLayoutVars>
          <dgm:chMax val="1"/>
          <dgm:bulletEnabled val="1"/>
        </dgm:presLayoutVars>
      </dgm:prSet>
      <dgm:spPr/>
    </dgm:pt>
    <dgm:pt modelId="{6BE06C98-34C3-4BE0-8A36-C83721304F78}" type="pres">
      <dgm:prSet presAssocID="{6AA8BA3B-BF5F-4530-8810-B22D48B1DEBB}" presName="sp" presStyleCnt="0"/>
      <dgm:spPr/>
    </dgm:pt>
    <dgm:pt modelId="{AFC39F4B-B42A-475C-8133-9AC872B407BB}" type="pres">
      <dgm:prSet presAssocID="{93EE5C3B-ED18-4FD0-821D-C2C83232FDC2}" presName="linNode" presStyleCnt="0"/>
      <dgm:spPr/>
    </dgm:pt>
    <dgm:pt modelId="{A2D69754-B6AA-49E2-9699-264A61B71569}" type="pres">
      <dgm:prSet presAssocID="{93EE5C3B-ED18-4FD0-821D-C2C83232FDC2}" presName="parentText" presStyleLbl="node1" presStyleIdx="2" presStyleCnt="5">
        <dgm:presLayoutVars>
          <dgm:chMax val="1"/>
          <dgm:bulletEnabled val="1"/>
        </dgm:presLayoutVars>
      </dgm:prSet>
      <dgm:spPr/>
    </dgm:pt>
    <dgm:pt modelId="{5144DC04-D3C1-4116-8609-BE3B42E5907C}" type="pres">
      <dgm:prSet presAssocID="{9ABB7BE6-24D4-4F1C-A5B3-C4A6838535EA}" presName="sp" presStyleCnt="0"/>
      <dgm:spPr/>
    </dgm:pt>
    <dgm:pt modelId="{B02E2269-66A3-4768-BF33-362EA09121C5}" type="pres">
      <dgm:prSet presAssocID="{0DC788C0-80FA-45C4-A628-31529C19CFFD}" presName="linNode" presStyleCnt="0"/>
      <dgm:spPr/>
    </dgm:pt>
    <dgm:pt modelId="{DFE108B7-E70C-41E7-8E93-69A2AA670C6C}" type="pres">
      <dgm:prSet presAssocID="{0DC788C0-80FA-45C4-A628-31529C19CFFD}" presName="parentText" presStyleLbl="node1" presStyleIdx="3" presStyleCnt="5">
        <dgm:presLayoutVars>
          <dgm:chMax val="1"/>
          <dgm:bulletEnabled val="1"/>
        </dgm:presLayoutVars>
      </dgm:prSet>
      <dgm:spPr/>
    </dgm:pt>
    <dgm:pt modelId="{58A2FD48-D055-42D5-BA68-ED32BD31FF4F}" type="pres">
      <dgm:prSet presAssocID="{E5216FE4-0B99-4813-BE18-329963BB3E1E}" presName="sp" presStyleCnt="0"/>
      <dgm:spPr/>
    </dgm:pt>
    <dgm:pt modelId="{54255935-919F-4933-ABEF-91527ABF6409}" type="pres">
      <dgm:prSet presAssocID="{DF3D91DA-9BBE-4FB8-8FD5-61B59DD3B184}" presName="linNode" presStyleCnt="0"/>
      <dgm:spPr/>
    </dgm:pt>
    <dgm:pt modelId="{ACE828CE-2F76-4EF1-A571-774DAC9C9A4C}" type="pres">
      <dgm:prSet presAssocID="{DF3D91DA-9BBE-4FB8-8FD5-61B59DD3B184}" presName="parentText" presStyleLbl="node1" presStyleIdx="4" presStyleCnt="5">
        <dgm:presLayoutVars>
          <dgm:chMax val="1"/>
          <dgm:bulletEnabled val="1"/>
        </dgm:presLayoutVars>
      </dgm:prSet>
      <dgm:spPr/>
    </dgm:pt>
  </dgm:ptLst>
  <dgm:cxnLst>
    <dgm:cxn modelId="{53F1E80D-A3A5-4558-BB1A-7B3D6EB9DDE5}" type="presOf" srcId="{DED5166E-D7F4-4A9E-9465-CE34DC774C58}" destId="{9DBC263B-6BCB-4F98-A2C7-21D1EFFF7690}" srcOrd="0" destOrd="0" presId="urn:microsoft.com/office/officeart/2005/8/layout/vList5"/>
    <dgm:cxn modelId="{15BB824D-B501-4674-B2F7-D0FD115EA600}" srcId="{E1334A28-1F35-4A8F-9B0A-D42FF1E9508D}" destId="{DF3D91DA-9BBE-4FB8-8FD5-61B59DD3B184}" srcOrd="4" destOrd="0" parTransId="{AB6F4C70-0D66-49AB-80DE-617E4D9AFF2E}" sibTransId="{78EAFA8E-D0B4-4E1C-B183-CAAF01052D79}"/>
    <dgm:cxn modelId="{4946605D-037D-4656-8929-E82C70DCA2D5}" type="presOf" srcId="{E654D85F-99AC-412B-90C9-2DAC80B623EA}" destId="{4AB4A7BE-B898-4A25-9674-28FA95E5ACBD}" srcOrd="0" destOrd="0" presId="urn:microsoft.com/office/officeart/2005/8/layout/vList5"/>
    <dgm:cxn modelId="{56238F70-9F18-450C-975C-91BAFD830426}" type="presOf" srcId="{93EE5C3B-ED18-4FD0-821D-C2C83232FDC2}" destId="{A2D69754-B6AA-49E2-9699-264A61B71569}" srcOrd="0" destOrd="0" presId="urn:microsoft.com/office/officeart/2005/8/layout/vList5"/>
    <dgm:cxn modelId="{AE700776-492D-45C6-A318-560DD0AEFC8C}" srcId="{E1334A28-1F35-4A8F-9B0A-D42FF1E9508D}" destId="{E654D85F-99AC-412B-90C9-2DAC80B623EA}" srcOrd="0" destOrd="0" parTransId="{BFBA2EBD-3ED2-47F2-8632-5F12FB4D02AE}" sibTransId="{0EE517CF-AE43-496C-8450-805590591FFC}"/>
    <dgm:cxn modelId="{EC08F77A-E3AD-43BD-A95D-2D08F82F55CD}" srcId="{E1334A28-1F35-4A8F-9B0A-D42FF1E9508D}" destId="{93EE5C3B-ED18-4FD0-821D-C2C83232FDC2}" srcOrd="2" destOrd="0" parTransId="{D099DA86-B83E-406A-93A4-384CB5071E96}" sibTransId="{9ABB7BE6-24D4-4F1C-A5B3-C4A6838535EA}"/>
    <dgm:cxn modelId="{DB201380-B1AA-46A0-B6A1-116BF8643BAD}" srcId="{E1334A28-1F35-4A8F-9B0A-D42FF1E9508D}" destId="{0DC788C0-80FA-45C4-A628-31529C19CFFD}" srcOrd="3" destOrd="0" parTransId="{75BB3231-C321-48CC-B364-C6BE2CE4D300}" sibTransId="{E5216FE4-0B99-4813-BE18-329963BB3E1E}"/>
    <dgm:cxn modelId="{543F09BD-71CC-462E-B3BC-2001A04D9680}" type="presOf" srcId="{0DC788C0-80FA-45C4-A628-31529C19CFFD}" destId="{DFE108B7-E70C-41E7-8E93-69A2AA670C6C}" srcOrd="0" destOrd="0" presId="urn:microsoft.com/office/officeart/2005/8/layout/vList5"/>
    <dgm:cxn modelId="{BBD917D5-F218-4C1E-BA1D-6418965173CF}" srcId="{E1334A28-1F35-4A8F-9B0A-D42FF1E9508D}" destId="{DED5166E-D7F4-4A9E-9465-CE34DC774C58}" srcOrd="1" destOrd="0" parTransId="{079D7774-4399-48B2-B5C5-DDA4A8D59A51}" sibTransId="{6AA8BA3B-BF5F-4530-8810-B22D48B1DEBB}"/>
    <dgm:cxn modelId="{9D78F4DE-C1FC-479F-ABDE-DD082468F6E9}" type="presOf" srcId="{DF3D91DA-9BBE-4FB8-8FD5-61B59DD3B184}" destId="{ACE828CE-2F76-4EF1-A571-774DAC9C9A4C}" srcOrd="0" destOrd="0" presId="urn:microsoft.com/office/officeart/2005/8/layout/vList5"/>
    <dgm:cxn modelId="{4348E9F6-8119-4E89-B1D0-75DB38FB2D23}" type="presOf" srcId="{E1334A28-1F35-4A8F-9B0A-D42FF1E9508D}" destId="{FB653C13-C611-4733-8525-10B79F6A27F1}" srcOrd="0" destOrd="0" presId="urn:microsoft.com/office/officeart/2005/8/layout/vList5"/>
    <dgm:cxn modelId="{FD92420B-E2D8-43C7-A030-64C883818218}" type="presParOf" srcId="{FB653C13-C611-4733-8525-10B79F6A27F1}" destId="{C01B0239-AA3A-4BCB-BC26-124742DC6B6D}" srcOrd="0" destOrd="0" presId="urn:microsoft.com/office/officeart/2005/8/layout/vList5"/>
    <dgm:cxn modelId="{81658DDD-BAA9-4FFE-B549-D3CE41953A7B}" type="presParOf" srcId="{C01B0239-AA3A-4BCB-BC26-124742DC6B6D}" destId="{4AB4A7BE-B898-4A25-9674-28FA95E5ACBD}" srcOrd="0" destOrd="0" presId="urn:microsoft.com/office/officeart/2005/8/layout/vList5"/>
    <dgm:cxn modelId="{54F47438-F4AF-43C7-A224-8A2DFD7C3619}" type="presParOf" srcId="{FB653C13-C611-4733-8525-10B79F6A27F1}" destId="{613985F5-FC08-4D53-AC3E-77F247EAE1A1}" srcOrd="1" destOrd="0" presId="urn:microsoft.com/office/officeart/2005/8/layout/vList5"/>
    <dgm:cxn modelId="{ECC10690-AB6E-4308-A1E1-B96C5B43531B}" type="presParOf" srcId="{FB653C13-C611-4733-8525-10B79F6A27F1}" destId="{BBB5A257-0051-4391-A38C-686F4E554C3D}" srcOrd="2" destOrd="0" presId="urn:microsoft.com/office/officeart/2005/8/layout/vList5"/>
    <dgm:cxn modelId="{5CA26ACF-7643-473E-8FF7-7E3888762382}" type="presParOf" srcId="{BBB5A257-0051-4391-A38C-686F4E554C3D}" destId="{9DBC263B-6BCB-4F98-A2C7-21D1EFFF7690}" srcOrd="0" destOrd="0" presId="urn:microsoft.com/office/officeart/2005/8/layout/vList5"/>
    <dgm:cxn modelId="{8DB68DBD-7CAE-4699-A8DB-E80D5A8AA4DA}" type="presParOf" srcId="{FB653C13-C611-4733-8525-10B79F6A27F1}" destId="{6BE06C98-34C3-4BE0-8A36-C83721304F78}" srcOrd="3" destOrd="0" presId="urn:microsoft.com/office/officeart/2005/8/layout/vList5"/>
    <dgm:cxn modelId="{D124ECC3-906A-40AC-9E47-6BA1F24070AB}" type="presParOf" srcId="{FB653C13-C611-4733-8525-10B79F6A27F1}" destId="{AFC39F4B-B42A-475C-8133-9AC872B407BB}" srcOrd="4" destOrd="0" presId="urn:microsoft.com/office/officeart/2005/8/layout/vList5"/>
    <dgm:cxn modelId="{E7531D10-2F22-4649-A073-F5979C49EBC4}" type="presParOf" srcId="{AFC39F4B-B42A-475C-8133-9AC872B407BB}" destId="{A2D69754-B6AA-49E2-9699-264A61B71569}" srcOrd="0" destOrd="0" presId="urn:microsoft.com/office/officeart/2005/8/layout/vList5"/>
    <dgm:cxn modelId="{1EA2D94B-2E0A-4643-8361-D3F6900BCAA7}" type="presParOf" srcId="{FB653C13-C611-4733-8525-10B79F6A27F1}" destId="{5144DC04-D3C1-4116-8609-BE3B42E5907C}" srcOrd="5" destOrd="0" presId="urn:microsoft.com/office/officeart/2005/8/layout/vList5"/>
    <dgm:cxn modelId="{64500FAF-68E4-4160-B2B7-B0C968822384}" type="presParOf" srcId="{FB653C13-C611-4733-8525-10B79F6A27F1}" destId="{B02E2269-66A3-4768-BF33-362EA09121C5}" srcOrd="6" destOrd="0" presId="urn:microsoft.com/office/officeart/2005/8/layout/vList5"/>
    <dgm:cxn modelId="{0471D8D1-3184-41F4-9F88-4887CB7BA7ED}" type="presParOf" srcId="{B02E2269-66A3-4768-BF33-362EA09121C5}" destId="{DFE108B7-E70C-41E7-8E93-69A2AA670C6C}" srcOrd="0" destOrd="0" presId="urn:microsoft.com/office/officeart/2005/8/layout/vList5"/>
    <dgm:cxn modelId="{AAB59707-8DE6-4125-BF7A-C268751E2D71}" type="presParOf" srcId="{FB653C13-C611-4733-8525-10B79F6A27F1}" destId="{58A2FD48-D055-42D5-BA68-ED32BD31FF4F}" srcOrd="7" destOrd="0" presId="urn:microsoft.com/office/officeart/2005/8/layout/vList5"/>
    <dgm:cxn modelId="{55A3D127-C651-4549-9FA3-E169B4D68F39}" type="presParOf" srcId="{FB653C13-C611-4733-8525-10B79F6A27F1}" destId="{54255935-919F-4933-ABEF-91527ABF6409}" srcOrd="8" destOrd="0" presId="urn:microsoft.com/office/officeart/2005/8/layout/vList5"/>
    <dgm:cxn modelId="{6CA24EA4-2DAE-4DE0-B103-C9A0CABBD09E}" type="presParOf" srcId="{54255935-919F-4933-ABEF-91527ABF6409}" destId="{ACE828CE-2F76-4EF1-A571-774DAC9C9A4C}"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FCF54E0-9F17-4867-B220-D50F9EF07E41}" type="doc">
      <dgm:prSet loTypeId="urn:microsoft.com/office/officeart/2005/8/layout/process4" loCatId="process" qsTypeId="urn:microsoft.com/office/officeart/2005/8/quickstyle/simple1" qsCatId="simple" csTypeId="urn:microsoft.com/office/officeart/2005/8/colors/colorful2" csCatId="colorful"/>
      <dgm:spPr/>
      <dgm:t>
        <a:bodyPr/>
        <a:lstStyle/>
        <a:p>
          <a:endParaRPr lang="en-US"/>
        </a:p>
      </dgm:t>
    </dgm:pt>
    <dgm:pt modelId="{6E7CC1AA-8345-4813-ACCF-6EDCDDE804BC}">
      <dgm:prSet/>
      <dgm:spPr/>
      <dgm:t>
        <a:bodyPr/>
        <a:lstStyle/>
        <a:p>
          <a:r>
            <a:rPr lang="nb-NO"/>
            <a:t>Journalister blander ofte sammen dette.</a:t>
          </a:r>
          <a:endParaRPr lang="en-US"/>
        </a:p>
      </dgm:t>
    </dgm:pt>
    <dgm:pt modelId="{6ACAF859-9BB8-4CB5-AE17-0E05F82E4BD4}" type="parTrans" cxnId="{21770509-A597-40F8-98E6-1630EBAE4206}">
      <dgm:prSet/>
      <dgm:spPr/>
      <dgm:t>
        <a:bodyPr/>
        <a:lstStyle/>
        <a:p>
          <a:endParaRPr lang="en-US"/>
        </a:p>
      </dgm:t>
    </dgm:pt>
    <dgm:pt modelId="{8B9BF2F9-AEA8-4F9C-A58F-E735A6B78C5C}" type="sibTrans" cxnId="{21770509-A597-40F8-98E6-1630EBAE4206}">
      <dgm:prSet/>
      <dgm:spPr/>
      <dgm:t>
        <a:bodyPr/>
        <a:lstStyle/>
        <a:p>
          <a:endParaRPr lang="en-US"/>
        </a:p>
      </dgm:t>
    </dgm:pt>
    <dgm:pt modelId="{AEEFA5F9-12A7-4E9F-9969-10B730EB4DC2}">
      <dgm:prSet/>
      <dgm:spPr/>
      <dgm:t>
        <a:bodyPr/>
        <a:lstStyle/>
        <a:p>
          <a:r>
            <a:rPr lang="nb-NO"/>
            <a:t>Selskapet som deler ut utbytte avsetter for det i regnskapet som danner grunnlaget for utbytte.</a:t>
          </a:r>
          <a:endParaRPr lang="en-US"/>
        </a:p>
      </dgm:t>
    </dgm:pt>
    <dgm:pt modelId="{CAA4CB78-CB18-4FB3-BE58-9B29C950E877}" type="parTrans" cxnId="{518A8CDF-D13A-46A4-9A91-A573C5BF4DA8}">
      <dgm:prSet/>
      <dgm:spPr/>
      <dgm:t>
        <a:bodyPr/>
        <a:lstStyle/>
        <a:p>
          <a:endParaRPr lang="en-US"/>
        </a:p>
      </dgm:t>
    </dgm:pt>
    <dgm:pt modelId="{94A2D272-32AC-4FD8-BF3F-15B6BF16FF26}" type="sibTrans" cxnId="{518A8CDF-D13A-46A4-9A91-A573C5BF4DA8}">
      <dgm:prSet/>
      <dgm:spPr/>
      <dgm:t>
        <a:bodyPr/>
        <a:lstStyle/>
        <a:p>
          <a:endParaRPr lang="en-US"/>
        </a:p>
      </dgm:t>
    </dgm:pt>
    <dgm:pt modelId="{F52C9B49-1110-4B84-A54B-F084127B6895}">
      <dgm:prSet/>
      <dgm:spPr/>
      <dgm:t>
        <a:bodyPr/>
        <a:lstStyle/>
        <a:p>
          <a:r>
            <a:rPr lang="nb-NO"/>
            <a:t>Altså deles ut utbytte for 2021-resultatet avsettes det i 2021-regnskapet. Dette er styrets forslag til utbytte. </a:t>
          </a:r>
          <a:endParaRPr lang="en-US"/>
        </a:p>
      </dgm:t>
    </dgm:pt>
    <dgm:pt modelId="{928A7FED-18DB-449D-9DC0-5A665C629E02}" type="parTrans" cxnId="{D44A28BD-68AA-4CF7-A394-4504E01EE546}">
      <dgm:prSet/>
      <dgm:spPr/>
      <dgm:t>
        <a:bodyPr/>
        <a:lstStyle/>
        <a:p>
          <a:endParaRPr lang="en-US"/>
        </a:p>
      </dgm:t>
    </dgm:pt>
    <dgm:pt modelId="{CB2FA47D-9D10-47B4-ACDC-2549DE6BC7D8}" type="sibTrans" cxnId="{D44A28BD-68AA-4CF7-A394-4504E01EE546}">
      <dgm:prSet/>
      <dgm:spPr/>
      <dgm:t>
        <a:bodyPr/>
        <a:lstStyle/>
        <a:p>
          <a:endParaRPr lang="en-US"/>
        </a:p>
      </dgm:t>
    </dgm:pt>
    <dgm:pt modelId="{ADD71B92-25A7-4018-95A4-DE73A31DFEFD}">
      <dgm:prSet/>
      <dgm:spPr/>
      <dgm:t>
        <a:bodyPr/>
        <a:lstStyle/>
        <a:p>
          <a:r>
            <a:rPr lang="nb-NO"/>
            <a:t>Det er dette regnskapet som danner grunnlaget for hva som kan deles ut som utbytte i 2022!</a:t>
          </a:r>
          <a:endParaRPr lang="en-US"/>
        </a:p>
      </dgm:t>
    </dgm:pt>
    <dgm:pt modelId="{B85250BE-595E-42BB-BF56-0DE49E2AB460}" type="parTrans" cxnId="{DC665F87-7B65-4D6A-BEED-41670F093B77}">
      <dgm:prSet/>
      <dgm:spPr/>
      <dgm:t>
        <a:bodyPr/>
        <a:lstStyle/>
        <a:p>
          <a:endParaRPr lang="en-US"/>
        </a:p>
      </dgm:t>
    </dgm:pt>
    <dgm:pt modelId="{4CE7B085-1900-4EC2-ABAF-EE8156E0F31F}" type="sibTrans" cxnId="{DC665F87-7B65-4D6A-BEED-41670F093B77}">
      <dgm:prSet/>
      <dgm:spPr/>
      <dgm:t>
        <a:bodyPr/>
        <a:lstStyle/>
        <a:p>
          <a:endParaRPr lang="en-US"/>
        </a:p>
      </dgm:t>
    </dgm:pt>
    <dgm:pt modelId="{B011A642-45B8-473A-9D46-C55FA3C95B32}">
      <dgm:prSet/>
      <dgm:spPr/>
      <dgm:t>
        <a:bodyPr/>
        <a:lstStyle/>
        <a:p>
          <a:r>
            <a:rPr lang="nb-NO"/>
            <a:t>Den påfølgende våren/sommeren 2022 blir utbytte offisielt vedtatt på generalforsamlingen, og utbetalt kort tid senere. </a:t>
          </a:r>
          <a:endParaRPr lang="en-US"/>
        </a:p>
      </dgm:t>
    </dgm:pt>
    <dgm:pt modelId="{0009AF8B-5E00-44C8-AF8D-42E165BBB9D1}" type="parTrans" cxnId="{F6CCB90B-B332-4805-A1E2-10F3E77AB1FA}">
      <dgm:prSet/>
      <dgm:spPr/>
      <dgm:t>
        <a:bodyPr/>
        <a:lstStyle/>
        <a:p>
          <a:endParaRPr lang="en-US"/>
        </a:p>
      </dgm:t>
    </dgm:pt>
    <dgm:pt modelId="{DBDEC11A-871F-4817-98B2-D506E1F47C7C}" type="sibTrans" cxnId="{F6CCB90B-B332-4805-A1E2-10F3E77AB1FA}">
      <dgm:prSet/>
      <dgm:spPr/>
      <dgm:t>
        <a:bodyPr/>
        <a:lstStyle/>
        <a:p>
          <a:endParaRPr lang="en-US"/>
        </a:p>
      </dgm:t>
    </dgm:pt>
    <dgm:pt modelId="{3477246F-CEEB-4713-B1C1-6195190D39E3}">
      <dgm:prSet/>
      <dgm:spPr/>
      <dgm:t>
        <a:bodyPr/>
        <a:lstStyle/>
        <a:p>
          <a:r>
            <a:rPr lang="nb-NO"/>
            <a:t>Generalforsamlingen kan velge å dele ut mindre utbytte, men ikke mer. </a:t>
          </a:r>
          <a:endParaRPr lang="en-US"/>
        </a:p>
      </dgm:t>
    </dgm:pt>
    <dgm:pt modelId="{D81D92F6-87C5-4B45-94AA-AEF93DBD1A08}" type="parTrans" cxnId="{C9500EAA-AA48-4F78-B557-50B18A616F16}">
      <dgm:prSet/>
      <dgm:spPr/>
      <dgm:t>
        <a:bodyPr/>
        <a:lstStyle/>
        <a:p>
          <a:endParaRPr lang="en-US"/>
        </a:p>
      </dgm:t>
    </dgm:pt>
    <dgm:pt modelId="{445254FA-FB2D-4A8A-8D4F-9EB607B2AB26}" type="sibTrans" cxnId="{C9500EAA-AA48-4F78-B557-50B18A616F16}">
      <dgm:prSet/>
      <dgm:spPr/>
      <dgm:t>
        <a:bodyPr/>
        <a:lstStyle/>
        <a:p>
          <a:endParaRPr lang="en-US"/>
        </a:p>
      </dgm:t>
    </dgm:pt>
    <dgm:pt modelId="{EED7170E-A786-4E86-929C-EF7DCB6BCFC5}" type="pres">
      <dgm:prSet presAssocID="{DFCF54E0-9F17-4867-B220-D50F9EF07E41}" presName="Name0" presStyleCnt="0">
        <dgm:presLayoutVars>
          <dgm:dir/>
          <dgm:animLvl val="lvl"/>
          <dgm:resizeHandles val="exact"/>
        </dgm:presLayoutVars>
      </dgm:prSet>
      <dgm:spPr/>
    </dgm:pt>
    <dgm:pt modelId="{EA222915-42EC-4312-B301-53F3EB74C350}" type="pres">
      <dgm:prSet presAssocID="{AEEFA5F9-12A7-4E9F-9969-10B730EB4DC2}" presName="boxAndChildren" presStyleCnt="0"/>
      <dgm:spPr/>
    </dgm:pt>
    <dgm:pt modelId="{46A93FB3-3AEF-4B94-BF8C-58B7E17985A6}" type="pres">
      <dgm:prSet presAssocID="{AEEFA5F9-12A7-4E9F-9969-10B730EB4DC2}" presName="parentTextBox" presStyleLbl="node1" presStyleIdx="0" presStyleCnt="2"/>
      <dgm:spPr/>
    </dgm:pt>
    <dgm:pt modelId="{96787B1A-B4A2-440F-8FDA-B04907718094}" type="pres">
      <dgm:prSet presAssocID="{AEEFA5F9-12A7-4E9F-9969-10B730EB4DC2}" presName="entireBox" presStyleLbl="node1" presStyleIdx="0" presStyleCnt="2"/>
      <dgm:spPr/>
    </dgm:pt>
    <dgm:pt modelId="{838B5630-8F67-4AF5-8300-700176B0BE09}" type="pres">
      <dgm:prSet presAssocID="{AEEFA5F9-12A7-4E9F-9969-10B730EB4DC2}" presName="descendantBox" presStyleCnt="0"/>
      <dgm:spPr/>
    </dgm:pt>
    <dgm:pt modelId="{D73A9D48-BF17-4351-9080-2F64F640C5EC}" type="pres">
      <dgm:prSet presAssocID="{F52C9B49-1110-4B84-A54B-F084127B6895}" presName="childTextBox" presStyleLbl="fgAccFollowNode1" presStyleIdx="0" presStyleCnt="4">
        <dgm:presLayoutVars>
          <dgm:bulletEnabled val="1"/>
        </dgm:presLayoutVars>
      </dgm:prSet>
      <dgm:spPr/>
    </dgm:pt>
    <dgm:pt modelId="{F83032BE-A236-4C41-B6E0-AFA72B1A7160}" type="pres">
      <dgm:prSet presAssocID="{ADD71B92-25A7-4018-95A4-DE73A31DFEFD}" presName="childTextBox" presStyleLbl="fgAccFollowNode1" presStyleIdx="1" presStyleCnt="4">
        <dgm:presLayoutVars>
          <dgm:bulletEnabled val="1"/>
        </dgm:presLayoutVars>
      </dgm:prSet>
      <dgm:spPr/>
    </dgm:pt>
    <dgm:pt modelId="{F0ADECCB-C19F-4CAE-B165-4CE0D5B9F39B}" type="pres">
      <dgm:prSet presAssocID="{B011A642-45B8-473A-9D46-C55FA3C95B32}" presName="childTextBox" presStyleLbl="fgAccFollowNode1" presStyleIdx="2" presStyleCnt="4">
        <dgm:presLayoutVars>
          <dgm:bulletEnabled val="1"/>
        </dgm:presLayoutVars>
      </dgm:prSet>
      <dgm:spPr/>
    </dgm:pt>
    <dgm:pt modelId="{800F3E97-9EBD-406E-8783-29CC0F1094D5}" type="pres">
      <dgm:prSet presAssocID="{3477246F-CEEB-4713-B1C1-6195190D39E3}" presName="childTextBox" presStyleLbl="fgAccFollowNode1" presStyleIdx="3" presStyleCnt="4">
        <dgm:presLayoutVars>
          <dgm:bulletEnabled val="1"/>
        </dgm:presLayoutVars>
      </dgm:prSet>
      <dgm:spPr/>
    </dgm:pt>
    <dgm:pt modelId="{C4B92432-3825-4997-AA3E-F80C3622CCC9}" type="pres">
      <dgm:prSet presAssocID="{8B9BF2F9-AEA8-4F9C-A58F-E735A6B78C5C}" presName="sp" presStyleCnt="0"/>
      <dgm:spPr/>
    </dgm:pt>
    <dgm:pt modelId="{914C7775-2868-412E-AF6C-C24ABEB1364C}" type="pres">
      <dgm:prSet presAssocID="{6E7CC1AA-8345-4813-ACCF-6EDCDDE804BC}" presName="arrowAndChildren" presStyleCnt="0"/>
      <dgm:spPr/>
    </dgm:pt>
    <dgm:pt modelId="{E858392B-E4D6-4FD8-91EF-C8EB53179158}" type="pres">
      <dgm:prSet presAssocID="{6E7CC1AA-8345-4813-ACCF-6EDCDDE804BC}" presName="parentTextArrow" presStyleLbl="node1" presStyleIdx="1" presStyleCnt="2"/>
      <dgm:spPr/>
    </dgm:pt>
  </dgm:ptLst>
  <dgm:cxnLst>
    <dgm:cxn modelId="{57A62F00-21D1-48AA-AC3B-D9E50C2E6401}" type="presOf" srcId="{DFCF54E0-9F17-4867-B220-D50F9EF07E41}" destId="{EED7170E-A786-4E86-929C-EF7DCB6BCFC5}" srcOrd="0" destOrd="0" presId="urn:microsoft.com/office/officeart/2005/8/layout/process4"/>
    <dgm:cxn modelId="{5A4B2003-2637-42BF-BB8F-CD0FE64C1F73}" type="presOf" srcId="{3477246F-CEEB-4713-B1C1-6195190D39E3}" destId="{800F3E97-9EBD-406E-8783-29CC0F1094D5}" srcOrd="0" destOrd="0" presId="urn:microsoft.com/office/officeart/2005/8/layout/process4"/>
    <dgm:cxn modelId="{21770509-A597-40F8-98E6-1630EBAE4206}" srcId="{DFCF54E0-9F17-4867-B220-D50F9EF07E41}" destId="{6E7CC1AA-8345-4813-ACCF-6EDCDDE804BC}" srcOrd="0" destOrd="0" parTransId="{6ACAF859-9BB8-4CB5-AE17-0E05F82E4BD4}" sibTransId="{8B9BF2F9-AEA8-4F9C-A58F-E735A6B78C5C}"/>
    <dgm:cxn modelId="{F6CCB90B-B332-4805-A1E2-10F3E77AB1FA}" srcId="{AEEFA5F9-12A7-4E9F-9969-10B730EB4DC2}" destId="{B011A642-45B8-473A-9D46-C55FA3C95B32}" srcOrd="2" destOrd="0" parTransId="{0009AF8B-5E00-44C8-AF8D-42E165BBB9D1}" sibTransId="{DBDEC11A-871F-4817-98B2-D506E1F47C7C}"/>
    <dgm:cxn modelId="{6079A827-6B3A-4837-A861-D9E25E3CCC46}" type="presOf" srcId="{AEEFA5F9-12A7-4E9F-9969-10B730EB4DC2}" destId="{96787B1A-B4A2-440F-8FDA-B04907718094}" srcOrd="1" destOrd="0" presId="urn:microsoft.com/office/officeart/2005/8/layout/process4"/>
    <dgm:cxn modelId="{E7026030-F4CC-4E6D-8B11-E8319A7FB431}" type="presOf" srcId="{F52C9B49-1110-4B84-A54B-F084127B6895}" destId="{D73A9D48-BF17-4351-9080-2F64F640C5EC}" srcOrd="0" destOrd="0" presId="urn:microsoft.com/office/officeart/2005/8/layout/process4"/>
    <dgm:cxn modelId="{0B96145C-4D28-4C8C-8A46-7966D0AEEE64}" type="presOf" srcId="{AEEFA5F9-12A7-4E9F-9969-10B730EB4DC2}" destId="{46A93FB3-3AEF-4B94-BF8C-58B7E17985A6}" srcOrd="0" destOrd="0" presId="urn:microsoft.com/office/officeart/2005/8/layout/process4"/>
    <dgm:cxn modelId="{E009BA69-BD5A-4E5F-A7BD-58CEE264D6E5}" type="presOf" srcId="{ADD71B92-25A7-4018-95A4-DE73A31DFEFD}" destId="{F83032BE-A236-4C41-B6E0-AFA72B1A7160}" srcOrd="0" destOrd="0" presId="urn:microsoft.com/office/officeart/2005/8/layout/process4"/>
    <dgm:cxn modelId="{DC665F87-7B65-4D6A-BEED-41670F093B77}" srcId="{AEEFA5F9-12A7-4E9F-9969-10B730EB4DC2}" destId="{ADD71B92-25A7-4018-95A4-DE73A31DFEFD}" srcOrd="1" destOrd="0" parTransId="{B85250BE-595E-42BB-BF56-0DE49E2AB460}" sibTransId="{4CE7B085-1900-4EC2-ABAF-EE8156E0F31F}"/>
    <dgm:cxn modelId="{C9500EAA-AA48-4F78-B557-50B18A616F16}" srcId="{AEEFA5F9-12A7-4E9F-9969-10B730EB4DC2}" destId="{3477246F-CEEB-4713-B1C1-6195190D39E3}" srcOrd="3" destOrd="0" parTransId="{D81D92F6-87C5-4B45-94AA-AEF93DBD1A08}" sibTransId="{445254FA-FB2D-4A8A-8D4F-9EB607B2AB26}"/>
    <dgm:cxn modelId="{D44A28BD-68AA-4CF7-A394-4504E01EE546}" srcId="{AEEFA5F9-12A7-4E9F-9969-10B730EB4DC2}" destId="{F52C9B49-1110-4B84-A54B-F084127B6895}" srcOrd="0" destOrd="0" parTransId="{928A7FED-18DB-449D-9DC0-5A665C629E02}" sibTransId="{CB2FA47D-9D10-47B4-ACDC-2549DE6BC7D8}"/>
    <dgm:cxn modelId="{468BC1DE-50E1-481D-A087-B52C8C819738}" type="presOf" srcId="{B011A642-45B8-473A-9D46-C55FA3C95B32}" destId="{F0ADECCB-C19F-4CAE-B165-4CE0D5B9F39B}" srcOrd="0" destOrd="0" presId="urn:microsoft.com/office/officeart/2005/8/layout/process4"/>
    <dgm:cxn modelId="{518A8CDF-D13A-46A4-9A91-A573C5BF4DA8}" srcId="{DFCF54E0-9F17-4867-B220-D50F9EF07E41}" destId="{AEEFA5F9-12A7-4E9F-9969-10B730EB4DC2}" srcOrd="1" destOrd="0" parTransId="{CAA4CB78-CB18-4FB3-BE58-9B29C950E877}" sibTransId="{94A2D272-32AC-4FD8-BF3F-15B6BF16FF26}"/>
    <dgm:cxn modelId="{DC06A3E5-A852-40EF-B201-4B0F587C7C60}" type="presOf" srcId="{6E7CC1AA-8345-4813-ACCF-6EDCDDE804BC}" destId="{E858392B-E4D6-4FD8-91EF-C8EB53179158}" srcOrd="0" destOrd="0" presId="urn:microsoft.com/office/officeart/2005/8/layout/process4"/>
    <dgm:cxn modelId="{DDC85E0C-0E45-4CC5-ACB1-4B05E99C5A5B}" type="presParOf" srcId="{EED7170E-A786-4E86-929C-EF7DCB6BCFC5}" destId="{EA222915-42EC-4312-B301-53F3EB74C350}" srcOrd="0" destOrd="0" presId="urn:microsoft.com/office/officeart/2005/8/layout/process4"/>
    <dgm:cxn modelId="{44FBE4EF-0F1C-4F86-B2EF-16EAB2CFA0E9}" type="presParOf" srcId="{EA222915-42EC-4312-B301-53F3EB74C350}" destId="{46A93FB3-3AEF-4B94-BF8C-58B7E17985A6}" srcOrd="0" destOrd="0" presId="urn:microsoft.com/office/officeart/2005/8/layout/process4"/>
    <dgm:cxn modelId="{A4A48BB0-C45F-434B-AF15-4F5E0C0B47B6}" type="presParOf" srcId="{EA222915-42EC-4312-B301-53F3EB74C350}" destId="{96787B1A-B4A2-440F-8FDA-B04907718094}" srcOrd="1" destOrd="0" presId="urn:microsoft.com/office/officeart/2005/8/layout/process4"/>
    <dgm:cxn modelId="{986C05AD-BA68-45DC-B1F5-BC6EF3E46DB3}" type="presParOf" srcId="{EA222915-42EC-4312-B301-53F3EB74C350}" destId="{838B5630-8F67-4AF5-8300-700176B0BE09}" srcOrd="2" destOrd="0" presId="urn:microsoft.com/office/officeart/2005/8/layout/process4"/>
    <dgm:cxn modelId="{AB80E1B6-813E-47D7-868D-FC525B2AE6E7}" type="presParOf" srcId="{838B5630-8F67-4AF5-8300-700176B0BE09}" destId="{D73A9D48-BF17-4351-9080-2F64F640C5EC}" srcOrd="0" destOrd="0" presId="urn:microsoft.com/office/officeart/2005/8/layout/process4"/>
    <dgm:cxn modelId="{2483EEEB-EF4D-46DD-8F31-8B340E78FE1C}" type="presParOf" srcId="{838B5630-8F67-4AF5-8300-700176B0BE09}" destId="{F83032BE-A236-4C41-B6E0-AFA72B1A7160}" srcOrd="1" destOrd="0" presId="urn:microsoft.com/office/officeart/2005/8/layout/process4"/>
    <dgm:cxn modelId="{A3C080E1-C67C-4325-8423-4BF21332F4C7}" type="presParOf" srcId="{838B5630-8F67-4AF5-8300-700176B0BE09}" destId="{F0ADECCB-C19F-4CAE-B165-4CE0D5B9F39B}" srcOrd="2" destOrd="0" presId="urn:microsoft.com/office/officeart/2005/8/layout/process4"/>
    <dgm:cxn modelId="{D792CE90-6911-4EE8-9B2D-B0A519CE7DF9}" type="presParOf" srcId="{838B5630-8F67-4AF5-8300-700176B0BE09}" destId="{800F3E97-9EBD-406E-8783-29CC0F1094D5}" srcOrd="3" destOrd="0" presId="urn:microsoft.com/office/officeart/2005/8/layout/process4"/>
    <dgm:cxn modelId="{31F81F43-B983-46BD-8067-7010EF5B1FE7}" type="presParOf" srcId="{EED7170E-A786-4E86-929C-EF7DCB6BCFC5}" destId="{C4B92432-3825-4997-AA3E-F80C3622CCC9}" srcOrd="1" destOrd="0" presId="urn:microsoft.com/office/officeart/2005/8/layout/process4"/>
    <dgm:cxn modelId="{01E06126-3A98-472B-B562-36B5F3EC0E6E}" type="presParOf" srcId="{EED7170E-A786-4E86-929C-EF7DCB6BCFC5}" destId="{914C7775-2868-412E-AF6C-C24ABEB1364C}" srcOrd="2" destOrd="0" presId="urn:microsoft.com/office/officeart/2005/8/layout/process4"/>
    <dgm:cxn modelId="{6D3355D8-157D-430C-B11F-BB259A9EBE07}" type="presParOf" srcId="{914C7775-2868-412E-AF6C-C24ABEB1364C}" destId="{E858392B-E4D6-4FD8-91EF-C8EB53179158}"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403DE7-AD05-4A0F-9A06-F2398BF31963}">
      <dsp:nvSpPr>
        <dsp:cNvPr id="0" name=""/>
        <dsp:cNvSpPr/>
      </dsp:nvSpPr>
      <dsp:spPr>
        <a:xfrm>
          <a:off x="0" y="781274"/>
          <a:ext cx="6253721" cy="63882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Gjennomgå usikkerheten i regnskapene.</a:t>
          </a:r>
        </a:p>
      </dsp:txBody>
      <dsp:txXfrm>
        <a:off x="31185" y="812459"/>
        <a:ext cx="6191351" cy="576450"/>
      </dsp:txXfrm>
    </dsp:sp>
    <dsp:sp modelId="{73411C43-9892-4755-B310-73938D0F683D}">
      <dsp:nvSpPr>
        <dsp:cNvPr id="0" name=""/>
        <dsp:cNvSpPr/>
      </dsp:nvSpPr>
      <dsp:spPr>
        <a:xfrm>
          <a:off x="0" y="1494974"/>
          <a:ext cx="6253721" cy="638820"/>
        </a:xfrm>
        <a:prstGeom prst="roundRect">
          <a:avLst/>
        </a:prstGeom>
        <a:solidFill>
          <a:schemeClr val="accent5">
            <a:hueOff val="-3038037"/>
            <a:satOff val="-207"/>
            <a:lumOff val="49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Snakke om kontantstrømmer.</a:t>
          </a:r>
        </a:p>
      </dsp:txBody>
      <dsp:txXfrm>
        <a:off x="31185" y="1526159"/>
        <a:ext cx="6191351" cy="576450"/>
      </dsp:txXfrm>
    </dsp:sp>
    <dsp:sp modelId="{8901EFBE-52E3-4038-8589-D24885119F70}">
      <dsp:nvSpPr>
        <dsp:cNvPr id="0" name=""/>
        <dsp:cNvSpPr/>
      </dsp:nvSpPr>
      <dsp:spPr>
        <a:xfrm>
          <a:off x="0" y="2208674"/>
          <a:ext cx="6253721" cy="638820"/>
        </a:xfrm>
        <a:prstGeom prst="roundRect">
          <a:avLst/>
        </a:prstGeom>
        <a:solidFill>
          <a:schemeClr val="accent5">
            <a:hueOff val="-6076075"/>
            <a:satOff val="-413"/>
            <a:lumOff val="9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Drøfte former for regnskapsmanipulasjon.</a:t>
          </a:r>
        </a:p>
      </dsp:txBody>
      <dsp:txXfrm>
        <a:off x="31185" y="2239859"/>
        <a:ext cx="6191351" cy="576450"/>
      </dsp:txXfrm>
    </dsp:sp>
    <dsp:sp modelId="{87D94458-CE82-4865-BEB9-D63864000280}">
      <dsp:nvSpPr>
        <dsp:cNvPr id="0" name=""/>
        <dsp:cNvSpPr/>
      </dsp:nvSpPr>
      <dsp:spPr>
        <a:xfrm>
          <a:off x="0" y="2922375"/>
          <a:ext cx="6253721" cy="638820"/>
        </a:xfrm>
        <a:prstGeom prst="roundRect">
          <a:avLst/>
        </a:prstGeom>
        <a:solidFill>
          <a:schemeClr val="accent5">
            <a:hueOff val="-9114112"/>
            <a:satOff val="-620"/>
            <a:lumOff val="147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Komme inn på dette med skatt.</a:t>
          </a:r>
        </a:p>
      </dsp:txBody>
      <dsp:txXfrm>
        <a:off x="31185" y="2953560"/>
        <a:ext cx="6191351" cy="576450"/>
      </dsp:txXfrm>
    </dsp:sp>
    <dsp:sp modelId="{CFB8288A-4438-42A0-82D5-B85CC0C1113D}">
      <dsp:nvSpPr>
        <dsp:cNvPr id="0" name=""/>
        <dsp:cNvSpPr/>
      </dsp:nvSpPr>
      <dsp:spPr>
        <a:xfrm>
          <a:off x="0" y="3636075"/>
          <a:ext cx="6253721" cy="638820"/>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m.m</a:t>
          </a:r>
        </a:p>
      </dsp:txBody>
      <dsp:txXfrm>
        <a:off x="31185" y="3667260"/>
        <a:ext cx="6191351" cy="57645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6F231B-8371-47A7-BCA4-2D4F2925D661}">
      <dsp:nvSpPr>
        <dsp:cNvPr id="0" name=""/>
        <dsp:cNvSpPr/>
      </dsp:nvSpPr>
      <dsp:spPr>
        <a:xfrm>
          <a:off x="0" y="531"/>
          <a:ext cx="105156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FE4A68-031E-4828-94CA-0EABA1CBA5AA}">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60912B-F889-413B-A8DD-803E94D6013D}">
      <dsp:nvSpPr>
        <dsp:cNvPr id="0" name=""/>
        <dsp:cNvSpPr/>
      </dsp:nvSpPr>
      <dsp:spPr>
        <a:xfrm>
          <a:off x="1437631" y="531"/>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977900">
            <a:lnSpc>
              <a:spcPct val="90000"/>
            </a:lnSpc>
            <a:spcBef>
              <a:spcPct val="0"/>
            </a:spcBef>
            <a:spcAft>
              <a:spcPct val="35000"/>
            </a:spcAft>
            <a:buNone/>
          </a:pPr>
          <a:r>
            <a:rPr lang="nb-NO" sz="2200" kern="1200"/>
            <a:t>Dette var mer populært tidligere. Da ble det gunstig beskattet, og ofte kalt «skjult utbytte».</a:t>
          </a:r>
          <a:endParaRPr lang="en-US" sz="2200" kern="1200"/>
        </a:p>
      </dsp:txBody>
      <dsp:txXfrm>
        <a:off x="1437631" y="531"/>
        <a:ext cx="9077968" cy="1244702"/>
      </dsp:txXfrm>
    </dsp:sp>
    <dsp:sp modelId="{EC917CEC-CB25-40AC-8404-D69B01990D51}">
      <dsp:nvSpPr>
        <dsp:cNvPr id="0" name=""/>
        <dsp:cNvSpPr/>
      </dsp:nvSpPr>
      <dsp:spPr>
        <a:xfrm>
          <a:off x="0" y="1556410"/>
          <a:ext cx="105156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DA402F-56DB-4C8F-A164-C71F6CBA3768}">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4BCAF9B-8EC6-422B-A8F6-813B67DC8211}">
      <dsp:nvSpPr>
        <dsp:cNvPr id="0" name=""/>
        <dsp:cNvSpPr/>
      </dsp:nvSpPr>
      <dsp:spPr>
        <a:xfrm>
          <a:off x="1437631" y="1556410"/>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977900">
            <a:lnSpc>
              <a:spcPct val="90000"/>
            </a:lnSpc>
            <a:spcBef>
              <a:spcPct val="0"/>
            </a:spcBef>
            <a:spcAft>
              <a:spcPct val="35000"/>
            </a:spcAft>
            <a:buNone/>
          </a:pPr>
          <a:r>
            <a:rPr lang="nb-NO" sz="2200" kern="1200"/>
            <a:t>Nå blir det beskattet som utbytte. Ikke lenger så vanlig. Du kan ikke låne ut mer enn du kunne delt ut i utbytte.</a:t>
          </a:r>
          <a:endParaRPr lang="en-US" sz="2200" kern="1200"/>
        </a:p>
      </dsp:txBody>
      <dsp:txXfrm>
        <a:off x="1437631" y="1556410"/>
        <a:ext cx="9077968" cy="1244702"/>
      </dsp:txXfrm>
    </dsp:sp>
    <dsp:sp modelId="{51446E9B-1B91-4FB4-B2BC-89005F35DCF8}">
      <dsp:nvSpPr>
        <dsp:cNvPr id="0" name=""/>
        <dsp:cNvSpPr/>
      </dsp:nvSpPr>
      <dsp:spPr>
        <a:xfrm>
          <a:off x="0" y="3112289"/>
          <a:ext cx="105156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BE5B03-DF94-4D8C-91AC-413D4293BC3F}">
      <dsp:nvSpPr>
        <dsp:cNvPr id="0" name=""/>
        <dsp:cNvSpPr/>
      </dsp:nvSpPr>
      <dsp:spPr>
        <a:xfrm>
          <a:off x="376522" y="3392347"/>
          <a:ext cx="684586" cy="684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274761-5DF3-4E95-B175-2CAB71FCA0C7}">
      <dsp:nvSpPr>
        <dsp:cNvPr id="0" name=""/>
        <dsp:cNvSpPr/>
      </dsp:nvSpPr>
      <dsp:spPr>
        <a:xfrm>
          <a:off x="1437631" y="3112289"/>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977900">
            <a:lnSpc>
              <a:spcPct val="90000"/>
            </a:lnSpc>
            <a:spcBef>
              <a:spcPct val="0"/>
            </a:spcBef>
            <a:spcAft>
              <a:spcPct val="35000"/>
            </a:spcAft>
            <a:buNone/>
          </a:pPr>
          <a:r>
            <a:rPr lang="nb-NO" sz="2200" kern="1200"/>
            <a:t>Men…for de som bruker selskapets bankkonto som sin egen, så kan regnskapsfører ved årsslutt spørre vedkommende hva dette er for noe, og da kommer gjerne svaret «det er et lån – det skal tilbakebetales». </a:t>
          </a:r>
          <a:endParaRPr lang="en-US" sz="2200" kern="1200"/>
        </a:p>
      </dsp:txBody>
      <dsp:txXfrm>
        <a:off x="1437631" y="3112289"/>
        <a:ext cx="9077968" cy="124470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52F129-3F2D-4DCC-9C13-FEEA0B8BDC6D}">
      <dsp:nvSpPr>
        <dsp:cNvPr id="0" name=""/>
        <dsp:cNvSpPr/>
      </dsp:nvSpPr>
      <dsp:spPr>
        <a:xfrm>
          <a:off x="0" y="2797522"/>
          <a:ext cx="3429000" cy="61202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nb-NO" sz="1100" kern="1200"/>
            <a:t>Da må du studere mor- og datterselskapene nøye. </a:t>
          </a:r>
          <a:endParaRPr lang="en-US" sz="1100" kern="1200"/>
        </a:p>
      </dsp:txBody>
      <dsp:txXfrm>
        <a:off x="0" y="2797522"/>
        <a:ext cx="3429000" cy="330495"/>
      </dsp:txXfrm>
    </dsp:sp>
    <dsp:sp modelId="{6F33CCB7-2289-42C5-A567-3AE7434BA00E}">
      <dsp:nvSpPr>
        <dsp:cNvPr id="0" name=""/>
        <dsp:cNvSpPr/>
      </dsp:nvSpPr>
      <dsp:spPr>
        <a:xfrm>
          <a:off x="0" y="3115778"/>
          <a:ext cx="1714500" cy="28153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nb-NO" sz="1100" kern="1200"/>
            <a:t>Se på interne fordringer. </a:t>
          </a:r>
          <a:endParaRPr lang="en-US" sz="1100" kern="1200"/>
        </a:p>
      </dsp:txBody>
      <dsp:txXfrm>
        <a:off x="0" y="3115778"/>
        <a:ext cx="1714500" cy="281533"/>
      </dsp:txXfrm>
    </dsp:sp>
    <dsp:sp modelId="{E7365E80-2E5D-45DB-8EBA-4AA45495A223}">
      <dsp:nvSpPr>
        <dsp:cNvPr id="0" name=""/>
        <dsp:cNvSpPr/>
      </dsp:nvSpPr>
      <dsp:spPr>
        <a:xfrm>
          <a:off x="1714500" y="3115778"/>
          <a:ext cx="1714500" cy="28153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nb-NO" sz="1100" kern="1200"/>
            <a:t>Studer gjeldssiden.</a:t>
          </a:r>
          <a:endParaRPr lang="en-US" sz="1100" kern="1200"/>
        </a:p>
      </dsp:txBody>
      <dsp:txXfrm>
        <a:off x="1714500" y="3115778"/>
        <a:ext cx="1714500" cy="281533"/>
      </dsp:txXfrm>
    </dsp:sp>
    <dsp:sp modelId="{B140911D-4494-400E-950D-785F4D838F5B}">
      <dsp:nvSpPr>
        <dsp:cNvPr id="0" name=""/>
        <dsp:cNvSpPr/>
      </dsp:nvSpPr>
      <dsp:spPr>
        <a:xfrm rot="10800000">
          <a:off x="0" y="1865401"/>
          <a:ext cx="3429000" cy="941301"/>
        </a:xfrm>
        <a:prstGeom prst="upArrowCallou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nb-NO" sz="1100" kern="1200"/>
            <a:t>Problemet er at i små selskaper så slipper man å utarbeide konsernregnskap i mange tilfeller.</a:t>
          </a:r>
          <a:endParaRPr lang="en-US" sz="1100" kern="1200"/>
        </a:p>
      </dsp:txBody>
      <dsp:txXfrm rot="10800000">
        <a:off x="0" y="1865401"/>
        <a:ext cx="3429000" cy="611629"/>
      </dsp:txXfrm>
    </dsp:sp>
    <dsp:sp modelId="{F49F218C-3F57-46C1-B41B-CC1FE6565AE1}">
      <dsp:nvSpPr>
        <dsp:cNvPr id="0" name=""/>
        <dsp:cNvSpPr/>
      </dsp:nvSpPr>
      <dsp:spPr>
        <a:xfrm rot="10800000">
          <a:off x="0" y="933280"/>
          <a:ext cx="3429000" cy="941301"/>
        </a:xfrm>
        <a:prstGeom prst="upArrowCallou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nb-NO" sz="1100" kern="1200"/>
            <a:t>Formålet er å vise konsernets økonomiske liv som det var en «enhet».</a:t>
          </a:r>
          <a:endParaRPr lang="en-US" sz="1100" kern="1200"/>
        </a:p>
      </dsp:txBody>
      <dsp:txXfrm rot="10800000">
        <a:off x="0" y="933280"/>
        <a:ext cx="3429000" cy="611629"/>
      </dsp:txXfrm>
    </dsp:sp>
    <dsp:sp modelId="{FA3C6278-8A5F-4CE8-9FBB-174F48390940}">
      <dsp:nvSpPr>
        <dsp:cNvPr id="0" name=""/>
        <dsp:cNvSpPr/>
      </dsp:nvSpPr>
      <dsp:spPr>
        <a:xfrm rot="10800000">
          <a:off x="0" y="1159"/>
          <a:ext cx="3429000" cy="941301"/>
        </a:xfrm>
        <a:prstGeom prst="upArrowCallou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nb-NO" sz="1100" kern="1200"/>
            <a:t>Der blir interne transaksjoner og eiendeler/gjeld skapt av dette eliminert.</a:t>
          </a:r>
          <a:endParaRPr lang="en-US" sz="1100" kern="1200"/>
        </a:p>
      </dsp:txBody>
      <dsp:txXfrm rot="10800000">
        <a:off x="0" y="1159"/>
        <a:ext cx="3429000" cy="61162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49B60A-EF9C-49F7-B9FB-B7185583B6A1}">
      <dsp:nvSpPr>
        <dsp:cNvPr id="0" name=""/>
        <dsp:cNvSpPr/>
      </dsp:nvSpPr>
      <dsp:spPr>
        <a:xfrm>
          <a:off x="0" y="552110"/>
          <a:ext cx="6666833" cy="2381399"/>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374904" rIns="517420" bIns="128016" numCol="1" spcCol="1270" anchor="t" anchorCtr="0">
          <a:noAutofit/>
        </a:bodyPr>
        <a:lstStyle/>
        <a:p>
          <a:pPr marL="171450" lvl="1" indent="-171450" algn="l" defTabSz="800100">
            <a:lnSpc>
              <a:spcPct val="90000"/>
            </a:lnSpc>
            <a:spcBef>
              <a:spcPct val="0"/>
            </a:spcBef>
            <a:spcAft>
              <a:spcPct val="15000"/>
            </a:spcAft>
            <a:buChar char="•"/>
          </a:pPr>
          <a:r>
            <a:rPr lang="nb-NO" sz="1800" kern="1200"/>
            <a:t>Varige driftsmidler som fabrikk, tomten fabrikken står på osv. Altså stor eiendelssiden. </a:t>
          </a:r>
          <a:endParaRPr lang="en-US" sz="1800" kern="1200"/>
        </a:p>
        <a:p>
          <a:pPr marL="171450" lvl="1" indent="-171450" algn="l" defTabSz="800100">
            <a:lnSpc>
              <a:spcPct val="90000"/>
            </a:lnSpc>
            <a:spcBef>
              <a:spcPct val="0"/>
            </a:spcBef>
            <a:spcAft>
              <a:spcPct val="15000"/>
            </a:spcAft>
            <a:buChar char="•"/>
          </a:pPr>
          <a:r>
            <a:rPr lang="nb-NO" sz="1800" kern="1200"/>
            <a:t>Du kan forvente at dette er finansiert med gjeld, men desto eldre selskapet er, desto mer egenkapital kan du forvente. </a:t>
          </a:r>
          <a:endParaRPr lang="en-US" sz="1800" kern="1200"/>
        </a:p>
        <a:p>
          <a:pPr marL="171450" lvl="1" indent="-171450" algn="l" defTabSz="800100">
            <a:lnSpc>
              <a:spcPct val="90000"/>
            </a:lnSpc>
            <a:spcBef>
              <a:spcPct val="0"/>
            </a:spcBef>
            <a:spcAft>
              <a:spcPct val="15000"/>
            </a:spcAft>
            <a:buChar char="•"/>
          </a:pPr>
          <a:r>
            <a:rPr lang="nb-NO" sz="1800" kern="1200"/>
            <a:t>Trolig lave driftsmarginer, men høy omsetning og derfor stort resultat i absolutte kroner. </a:t>
          </a:r>
          <a:endParaRPr lang="en-US" sz="1800" kern="1200"/>
        </a:p>
      </dsp:txBody>
      <dsp:txXfrm>
        <a:off x="0" y="552110"/>
        <a:ext cx="6666833" cy="2381399"/>
      </dsp:txXfrm>
    </dsp:sp>
    <dsp:sp modelId="{205CBAF5-A40A-47F3-AB2C-BEDED720AE39}">
      <dsp:nvSpPr>
        <dsp:cNvPr id="0" name=""/>
        <dsp:cNvSpPr/>
      </dsp:nvSpPr>
      <dsp:spPr>
        <a:xfrm>
          <a:off x="333341" y="286430"/>
          <a:ext cx="4666783" cy="53136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800100">
            <a:lnSpc>
              <a:spcPct val="90000"/>
            </a:lnSpc>
            <a:spcBef>
              <a:spcPct val="0"/>
            </a:spcBef>
            <a:spcAft>
              <a:spcPct val="35000"/>
            </a:spcAft>
            <a:buNone/>
          </a:pPr>
          <a:r>
            <a:rPr lang="nb-NO" sz="1800" kern="1200"/>
            <a:t>Du forventer at en industribedrift skal ha:</a:t>
          </a:r>
          <a:endParaRPr lang="en-US" sz="1800" kern="1200"/>
        </a:p>
      </dsp:txBody>
      <dsp:txXfrm>
        <a:off x="359280" y="312369"/>
        <a:ext cx="4614905" cy="479482"/>
      </dsp:txXfrm>
    </dsp:sp>
    <dsp:sp modelId="{370AAF69-7C8D-4FE1-93FE-9E05C7F526C3}">
      <dsp:nvSpPr>
        <dsp:cNvPr id="0" name=""/>
        <dsp:cNvSpPr/>
      </dsp:nvSpPr>
      <dsp:spPr>
        <a:xfrm>
          <a:off x="0" y="3296390"/>
          <a:ext cx="6666833" cy="1871099"/>
        </a:xfrm>
        <a:prstGeom prst="rect">
          <a:avLst/>
        </a:prstGeom>
        <a:solidFill>
          <a:schemeClr val="lt1">
            <a:alpha val="90000"/>
            <a:hueOff val="0"/>
            <a:satOff val="0"/>
            <a:lumOff val="0"/>
            <a:alphaOff val="0"/>
          </a:schemeClr>
        </a:solidFill>
        <a:ln w="12700" cap="flat" cmpd="sng" algn="ctr">
          <a:solidFill>
            <a:schemeClr val="accent5">
              <a:hueOff val="-12152150"/>
              <a:satOff val="-826"/>
              <a:lumOff val="196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374904" rIns="517420" bIns="128016" numCol="1" spcCol="1270" anchor="t" anchorCtr="0">
          <a:noAutofit/>
        </a:bodyPr>
        <a:lstStyle/>
        <a:p>
          <a:pPr marL="171450" lvl="1" indent="-171450" algn="l" defTabSz="800100">
            <a:lnSpc>
              <a:spcPct val="90000"/>
            </a:lnSpc>
            <a:spcBef>
              <a:spcPct val="0"/>
            </a:spcBef>
            <a:spcAft>
              <a:spcPct val="15000"/>
            </a:spcAft>
            <a:buChar char="•"/>
          </a:pPr>
          <a:r>
            <a:rPr lang="nb-NO" sz="1800" kern="1200"/>
            <a:t>Liten eiendelsside hovedsakelig bestående av utestående med kunder (kundefordringer).</a:t>
          </a:r>
          <a:endParaRPr lang="en-US" sz="1800" kern="1200"/>
        </a:p>
        <a:p>
          <a:pPr marL="171450" lvl="1" indent="-171450" algn="l" defTabSz="800100">
            <a:lnSpc>
              <a:spcPct val="90000"/>
            </a:lnSpc>
            <a:spcBef>
              <a:spcPct val="0"/>
            </a:spcBef>
            <a:spcAft>
              <a:spcPct val="15000"/>
            </a:spcAft>
            <a:buChar char="•"/>
          </a:pPr>
          <a:r>
            <a:rPr lang="nb-NO" sz="1800" b="0" i="0" kern="1200" baseline="0"/>
            <a:t>Høye driftsmarginer fordi kost</a:t>
          </a:r>
          <a:r>
            <a:rPr lang="nb-NO" sz="1800" kern="1200"/>
            <a:t>nadene hovedsakelig er lønn, husleie o.l.</a:t>
          </a:r>
          <a:endParaRPr lang="en-US" sz="1800" kern="1200"/>
        </a:p>
        <a:p>
          <a:pPr marL="171450" lvl="1" indent="-171450" algn="l" defTabSz="800100">
            <a:lnSpc>
              <a:spcPct val="90000"/>
            </a:lnSpc>
            <a:spcBef>
              <a:spcPct val="0"/>
            </a:spcBef>
            <a:spcAft>
              <a:spcPct val="15000"/>
            </a:spcAft>
            <a:buChar char="•"/>
          </a:pPr>
          <a:r>
            <a:rPr lang="nb-NO" sz="1800" b="0" i="0" kern="1200" baseline="0"/>
            <a:t>Lav gjeldsgrad. </a:t>
          </a:r>
          <a:endParaRPr lang="en-US" sz="1800" kern="1200"/>
        </a:p>
      </dsp:txBody>
      <dsp:txXfrm>
        <a:off x="0" y="3296390"/>
        <a:ext cx="6666833" cy="1871099"/>
      </dsp:txXfrm>
    </dsp:sp>
    <dsp:sp modelId="{DBEA131D-A42A-424C-8FB7-6462763D7CC3}">
      <dsp:nvSpPr>
        <dsp:cNvPr id="0" name=""/>
        <dsp:cNvSpPr/>
      </dsp:nvSpPr>
      <dsp:spPr>
        <a:xfrm>
          <a:off x="333341" y="3030710"/>
          <a:ext cx="4666783" cy="531360"/>
        </a:xfrm>
        <a:prstGeom prst="round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800100">
            <a:lnSpc>
              <a:spcPct val="90000"/>
            </a:lnSpc>
            <a:spcBef>
              <a:spcPct val="0"/>
            </a:spcBef>
            <a:spcAft>
              <a:spcPct val="35000"/>
            </a:spcAft>
            <a:buNone/>
          </a:pPr>
          <a:r>
            <a:rPr lang="nb-NO" sz="1800" b="0" i="0" kern="1200" baseline="0"/>
            <a:t>Du forventer at en konsulentbedrift skal ha:</a:t>
          </a:r>
          <a:endParaRPr lang="en-US" sz="1800" kern="1200"/>
        </a:p>
      </dsp:txBody>
      <dsp:txXfrm>
        <a:off x="359280" y="3056649"/>
        <a:ext cx="4614905" cy="47948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6641B2-2EF3-4BE5-9E2A-A2A6794A6A29}">
      <dsp:nvSpPr>
        <dsp:cNvPr id="0" name=""/>
        <dsp:cNvSpPr/>
      </dsp:nvSpPr>
      <dsp:spPr>
        <a:xfrm>
          <a:off x="3542" y="437671"/>
          <a:ext cx="2774894" cy="138744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b-NO" sz="2000" kern="1200"/>
            <a:t>Inntektene får du jo til dagens priser stort sett.</a:t>
          </a:r>
          <a:endParaRPr lang="en-US" sz="2000" kern="1200"/>
        </a:p>
      </dsp:txBody>
      <dsp:txXfrm>
        <a:off x="44179" y="478308"/>
        <a:ext cx="2693620" cy="1306173"/>
      </dsp:txXfrm>
    </dsp:sp>
    <dsp:sp modelId="{E50D5F13-52ED-4219-8FAB-CD343A90ECDD}">
      <dsp:nvSpPr>
        <dsp:cNvPr id="0" name=""/>
        <dsp:cNvSpPr/>
      </dsp:nvSpPr>
      <dsp:spPr>
        <a:xfrm>
          <a:off x="3542" y="2033236"/>
          <a:ext cx="2774894" cy="138744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b-NO" sz="2000" kern="1200"/>
            <a:t>Men mange av kostnadene er jo historiske:</a:t>
          </a:r>
          <a:endParaRPr lang="en-US" sz="2000" kern="1200"/>
        </a:p>
      </dsp:txBody>
      <dsp:txXfrm>
        <a:off x="44179" y="2073873"/>
        <a:ext cx="2693620" cy="1306173"/>
      </dsp:txXfrm>
    </dsp:sp>
    <dsp:sp modelId="{878E93C3-46F0-4147-860C-ED1B45606E88}">
      <dsp:nvSpPr>
        <dsp:cNvPr id="0" name=""/>
        <dsp:cNvSpPr/>
      </dsp:nvSpPr>
      <dsp:spPr>
        <a:xfrm rot="19457599">
          <a:off x="2649957" y="2305173"/>
          <a:ext cx="1366917" cy="45791"/>
        </a:xfrm>
        <a:custGeom>
          <a:avLst/>
          <a:gdLst/>
          <a:ahLst/>
          <a:cxnLst/>
          <a:rect l="0" t="0" r="0" b="0"/>
          <a:pathLst>
            <a:path>
              <a:moveTo>
                <a:pt x="0" y="22895"/>
              </a:moveTo>
              <a:lnTo>
                <a:pt x="1366917" y="22895"/>
              </a:lnTo>
            </a:path>
          </a:pathLst>
        </a:custGeom>
        <a:noFill/>
        <a:ln w="1270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99243" y="2293895"/>
        <a:ext cx="68345" cy="68345"/>
      </dsp:txXfrm>
    </dsp:sp>
    <dsp:sp modelId="{D7B245C9-D84A-47D7-B055-1CB2ABCF9EDB}">
      <dsp:nvSpPr>
        <dsp:cNvPr id="0" name=""/>
        <dsp:cNvSpPr/>
      </dsp:nvSpPr>
      <dsp:spPr>
        <a:xfrm>
          <a:off x="3888395" y="1235454"/>
          <a:ext cx="2774894" cy="1387447"/>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b-NO" sz="2000" kern="1200"/>
            <a:t>Som driftsmidler – de ble jo kjøpt for lenge siden og avskrevet over tid.</a:t>
          </a:r>
          <a:endParaRPr lang="en-US" sz="2000" kern="1200"/>
        </a:p>
      </dsp:txBody>
      <dsp:txXfrm>
        <a:off x="3929032" y="1276091"/>
        <a:ext cx="2693620" cy="1306173"/>
      </dsp:txXfrm>
    </dsp:sp>
    <dsp:sp modelId="{7E3CA32E-8529-4A0B-8DA3-ADFC0ED1A581}">
      <dsp:nvSpPr>
        <dsp:cNvPr id="0" name=""/>
        <dsp:cNvSpPr/>
      </dsp:nvSpPr>
      <dsp:spPr>
        <a:xfrm rot="2142401">
          <a:off x="2649957" y="3102955"/>
          <a:ext cx="1366917" cy="45791"/>
        </a:xfrm>
        <a:custGeom>
          <a:avLst/>
          <a:gdLst/>
          <a:ahLst/>
          <a:cxnLst/>
          <a:rect l="0" t="0" r="0" b="0"/>
          <a:pathLst>
            <a:path>
              <a:moveTo>
                <a:pt x="0" y="22895"/>
              </a:moveTo>
              <a:lnTo>
                <a:pt x="1366917" y="22895"/>
              </a:lnTo>
            </a:path>
          </a:pathLst>
        </a:custGeom>
        <a:noFill/>
        <a:ln w="1270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99243" y="3091678"/>
        <a:ext cx="68345" cy="68345"/>
      </dsp:txXfrm>
    </dsp:sp>
    <dsp:sp modelId="{0F01328F-BA24-4345-9680-946891C5AF3A}">
      <dsp:nvSpPr>
        <dsp:cNvPr id="0" name=""/>
        <dsp:cNvSpPr/>
      </dsp:nvSpPr>
      <dsp:spPr>
        <a:xfrm>
          <a:off x="3888395" y="2831018"/>
          <a:ext cx="2774894" cy="1387447"/>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b-NO" sz="2000" kern="1200"/>
            <a:t>Som tap på fordringene kan være fra tidligere år – og da gjenspeiler ikke tapet det reelle tapet.</a:t>
          </a:r>
          <a:endParaRPr lang="en-US" sz="2000" kern="1200"/>
        </a:p>
      </dsp:txBody>
      <dsp:txXfrm>
        <a:off x="3929032" y="2871655"/>
        <a:ext cx="2693620" cy="1306173"/>
      </dsp:txXfrm>
    </dsp:sp>
    <dsp:sp modelId="{2112622B-0135-4160-AB3A-6BC671F00E9F}">
      <dsp:nvSpPr>
        <dsp:cNvPr id="0" name=""/>
        <dsp:cNvSpPr/>
      </dsp:nvSpPr>
      <dsp:spPr>
        <a:xfrm>
          <a:off x="3542" y="3628800"/>
          <a:ext cx="2774894" cy="138744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b-NO" sz="2000" b="0" i="0" kern="1200" baseline="0" dirty="0"/>
            <a:t>Litt for viderekommende dette,</a:t>
          </a:r>
          <a:r>
            <a:rPr lang="nb-NO" sz="2000" kern="1200" dirty="0"/>
            <a:t> men greit å være klar over.</a:t>
          </a:r>
          <a:endParaRPr lang="en-US" sz="2000" kern="1200" dirty="0"/>
        </a:p>
      </dsp:txBody>
      <dsp:txXfrm>
        <a:off x="44179" y="3669437"/>
        <a:ext cx="2693620" cy="130617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6CF983-9193-494D-A70B-C002320336C1}">
      <dsp:nvSpPr>
        <dsp:cNvPr id="0" name=""/>
        <dsp:cNvSpPr/>
      </dsp:nvSpPr>
      <dsp:spPr>
        <a:xfrm>
          <a:off x="0" y="56062"/>
          <a:ext cx="4780416" cy="214110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nb-NO" sz="3000" kern="1200"/>
            <a:t>Se hvor mye av selskapets driftsinntekter som faktisk gir kontantstrømmer inn til selskapet.</a:t>
          </a:r>
          <a:endParaRPr lang="en-US" sz="3000" kern="1200"/>
        </a:p>
      </dsp:txBody>
      <dsp:txXfrm>
        <a:off x="104520" y="160582"/>
        <a:ext cx="4571376" cy="1932060"/>
      </dsp:txXfrm>
    </dsp:sp>
    <dsp:sp modelId="{03CDA6D1-8B2C-43F0-8CE2-2627AFDECA51}">
      <dsp:nvSpPr>
        <dsp:cNvPr id="0" name=""/>
        <dsp:cNvSpPr/>
      </dsp:nvSpPr>
      <dsp:spPr>
        <a:xfrm>
          <a:off x="0" y="2283563"/>
          <a:ext cx="4780416" cy="2141100"/>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nb-NO" sz="3000" kern="1200" dirty="0"/>
            <a:t>Du kan raskt få oversikt over hva selskapet investerer av driftsmidler (like interessant som salg)</a:t>
          </a:r>
          <a:endParaRPr lang="en-US" sz="3000" kern="1200" dirty="0"/>
        </a:p>
      </dsp:txBody>
      <dsp:txXfrm>
        <a:off x="104520" y="2388083"/>
        <a:ext cx="4571376" cy="19320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8D3EE6-1E81-ED48-858E-3692CE56EE1E}">
      <dsp:nvSpPr>
        <dsp:cNvPr id="0" name=""/>
        <dsp:cNvSpPr/>
      </dsp:nvSpPr>
      <dsp:spPr>
        <a:xfrm>
          <a:off x="0" y="706671"/>
          <a:ext cx="3073451" cy="1951641"/>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5C3F13-4980-6045-B488-17B0EEAFC056}">
      <dsp:nvSpPr>
        <dsp:cNvPr id="0" name=""/>
        <dsp:cNvSpPr/>
      </dsp:nvSpPr>
      <dsp:spPr>
        <a:xfrm>
          <a:off x="341494" y="1031091"/>
          <a:ext cx="3073451" cy="1951641"/>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1) Regnskapet gir ikke et objektivt bilde på selskapets økonomiske liv.</a:t>
          </a:r>
        </a:p>
      </dsp:txBody>
      <dsp:txXfrm>
        <a:off x="398656" y="1088253"/>
        <a:ext cx="2959127" cy="1837317"/>
      </dsp:txXfrm>
    </dsp:sp>
    <dsp:sp modelId="{5DEE6CF2-8A69-9D42-969F-2A402B3D5008}">
      <dsp:nvSpPr>
        <dsp:cNvPr id="0" name=""/>
        <dsp:cNvSpPr/>
      </dsp:nvSpPr>
      <dsp:spPr>
        <a:xfrm>
          <a:off x="3756441" y="706671"/>
          <a:ext cx="3073451" cy="1951641"/>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7BBB6C-3B0A-C14E-A514-4288C004F0CF}">
      <dsp:nvSpPr>
        <dsp:cNvPr id="0" name=""/>
        <dsp:cNvSpPr/>
      </dsp:nvSpPr>
      <dsp:spPr>
        <a:xfrm>
          <a:off x="4097935" y="1031091"/>
          <a:ext cx="3073451" cy="1951641"/>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2) Inntekter i selskapet er ikke det samme som kontantstrømmer.</a:t>
          </a:r>
        </a:p>
      </dsp:txBody>
      <dsp:txXfrm>
        <a:off x="4155097" y="1088253"/>
        <a:ext cx="2959127" cy="1837317"/>
      </dsp:txXfrm>
    </dsp:sp>
    <dsp:sp modelId="{21C5AAFD-60AC-424D-9FB0-6F4498734012}">
      <dsp:nvSpPr>
        <dsp:cNvPr id="0" name=""/>
        <dsp:cNvSpPr/>
      </dsp:nvSpPr>
      <dsp:spPr>
        <a:xfrm>
          <a:off x="7512882" y="706671"/>
          <a:ext cx="3073451" cy="1951641"/>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502517-1D3A-D442-B30C-FEED2E88D6DB}">
      <dsp:nvSpPr>
        <dsp:cNvPr id="0" name=""/>
        <dsp:cNvSpPr/>
      </dsp:nvSpPr>
      <dsp:spPr>
        <a:xfrm>
          <a:off x="7854377" y="1031091"/>
          <a:ext cx="3073451" cy="1951641"/>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3) Regnskapet inneholder en stor mengde estimater som gir selskapet handlerom.</a:t>
          </a:r>
        </a:p>
      </dsp:txBody>
      <dsp:txXfrm>
        <a:off x="7911539" y="1088253"/>
        <a:ext cx="2959127" cy="18373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B13955-F2B4-0144-88F1-6CF264FAB5C9}">
      <dsp:nvSpPr>
        <dsp:cNvPr id="0" name=""/>
        <dsp:cNvSpPr/>
      </dsp:nvSpPr>
      <dsp:spPr>
        <a:xfrm rot="5400000">
          <a:off x="6301587" y="-2303662"/>
          <a:ext cx="1698041" cy="6729984"/>
        </a:xfrm>
        <a:prstGeom prst="round2Same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US" sz="2400" kern="1200"/>
            <a:t>De skal sammenstilles med tilhørende inntekt.</a:t>
          </a:r>
        </a:p>
      </dsp:txBody>
      <dsp:txXfrm rot="-5400000">
        <a:off x="3785616" y="295201"/>
        <a:ext cx="6647092" cy="1532257"/>
      </dsp:txXfrm>
    </dsp:sp>
    <dsp:sp modelId="{4E098F73-91A5-9840-9CF2-CA25E18504D2}">
      <dsp:nvSpPr>
        <dsp:cNvPr id="0" name=""/>
        <dsp:cNvSpPr/>
      </dsp:nvSpPr>
      <dsp:spPr>
        <a:xfrm>
          <a:off x="0" y="53"/>
          <a:ext cx="3785616" cy="2122552"/>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93345" rIns="186690" bIns="93345" numCol="1" spcCol="1270" anchor="ctr" anchorCtr="0">
          <a:noAutofit/>
        </a:bodyPr>
        <a:lstStyle/>
        <a:p>
          <a:pPr marL="0" lvl="0" indent="0" algn="ctr" defTabSz="2178050">
            <a:lnSpc>
              <a:spcPct val="90000"/>
            </a:lnSpc>
            <a:spcBef>
              <a:spcPct val="0"/>
            </a:spcBef>
            <a:spcAft>
              <a:spcPct val="35000"/>
            </a:spcAft>
            <a:buNone/>
          </a:pPr>
          <a:r>
            <a:rPr lang="en-US" sz="4900" kern="1200"/>
            <a:t>Hva med kostnader?</a:t>
          </a:r>
        </a:p>
      </dsp:txBody>
      <dsp:txXfrm>
        <a:off x="103614" y="103667"/>
        <a:ext cx="3578388" cy="1915324"/>
      </dsp:txXfrm>
    </dsp:sp>
    <dsp:sp modelId="{9CF8A267-8879-1B4C-934B-C64C92F115A6}">
      <dsp:nvSpPr>
        <dsp:cNvPr id="0" name=""/>
        <dsp:cNvSpPr/>
      </dsp:nvSpPr>
      <dsp:spPr>
        <a:xfrm rot="5400000">
          <a:off x="6301587" y="-74983"/>
          <a:ext cx="1698041" cy="6729984"/>
        </a:xfrm>
        <a:prstGeom prst="round2SameRect">
          <a:avLst/>
        </a:prstGeom>
        <a:solidFill>
          <a:schemeClr val="accent2">
            <a:tint val="40000"/>
            <a:alpha val="90000"/>
            <a:hueOff val="6734724"/>
            <a:satOff val="-62232"/>
            <a:lumOff val="-7015"/>
            <a:alphaOff val="0"/>
          </a:schemeClr>
        </a:solidFill>
        <a:ln w="19050" cap="flat" cmpd="sng" algn="ctr">
          <a:solidFill>
            <a:schemeClr val="accent2">
              <a:tint val="40000"/>
              <a:alpha val="90000"/>
              <a:hueOff val="6734724"/>
              <a:satOff val="-62232"/>
              <a:lumOff val="-70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US" sz="2400" kern="1200"/>
            <a:t>Vi plasserer kostnader i balansen, og tar dem inn i resultatet når de har en tilhørende inntekt.</a:t>
          </a:r>
        </a:p>
        <a:p>
          <a:pPr marL="228600" lvl="1" indent="-228600" algn="l" defTabSz="1066800">
            <a:lnSpc>
              <a:spcPct val="90000"/>
            </a:lnSpc>
            <a:spcBef>
              <a:spcPct val="0"/>
            </a:spcBef>
            <a:spcAft>
              <a:spcPct val="15000"/>
            </a:spcAft>
            <a:buChar char="•"/>
          </a:pPr>
          <a:r>
            <a:rPr lang="en-US" sz="2400" b="0" i="0" kern="1200" baseline="0"/>
            <a:t>La oss se på noen eksempler.</a:t>
          </a:r>
          <a:endParaRPr lang="en-US" sz="2400" kern="1200"/>
        </a:p>
      </dsp:txBody>
      <dsp:txXfrm rot="-5400000">
        <a:off x="3785616" y="2523880"/>
        <a:ext cx="6647092" cy="1532257"/>
      </dsp:txXfrm>
    </dsp:sp>
    <dsp:sp modelId="{AB183820-B23A-A644-BC98-F2018988032C}">
      <dsp:nvSpPr>
        <dsp:cNvPr id="0" name=""/>
        <dsp:cNvSpPr/>
      </dsp:nvSpPr>
      <dsp:spPr>
        <a:xfrm>
          <a:off x="0" y="2228732"/>
          <a:ext cx="3785616" cy="2122552"/>
        </a:xfrm>
        <a:prstGeom prst="roundRect">
          <a:avLst/>
        </a:prstGeom>
        <a:solidFill>
          <a:schemeClr val="accent2">
            <a:hueOff val="6443612"/>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93345" rIns="186690" bIns="93345" numCol="1" spcCol="1270" anchor="ctr" anchorCtr="0">
          <a:noAutofit/>
        </a:bodyPr>
        <a:lstStyle/>
        <a:p>
          <a:pPr marL="0" lvl="0" indent="0" algn="ctr" defTabSz="2178050">
            <a:lnSpc>
              <a:spcPct val="90000"/>
            </a:lnSpc>
            <a:spcBef>
              <a:spcPct val="0"/>
            </a:spcBef>
            <a:spcAft>
              <a:spcPct val="35000"/>
            </a:spcAft>
            <a:buNone/>
          </a:pPr>
          <a:r>
            <a:rPr lang="en-US" sz="4900" b="0" i="0" kern="1200" baseline="0"/>
            <a:t>Hva betyr det?</a:t>
          </a:r>
          <a:endParaRPr lang="en-US" sz="4900" kern="1200"/>
        </a:p>
      </dsp:txBody>
      <dsp:txXfrm>
        <a:off x="103614" y="2332346"/>
        <a:ext cx="3578388" cy="19153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991E2E-143F-5C40-8885-02DD62418D33}">
      <dsp:nvSpPr>
        <dsp:cNvPr id="0" name=""/>
        <dsp:cNvSpPr/>
      </dsp:nvSpPr>
      <dsp:spPr>
        <a:xfrm>
          <a:off x="0" y="36440"/>
          <a:ext cx="6666833" cy="1734159"/>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Du kjøper en maskin til 10 mill NOK den 1.1 i år 1.</a:t>
          </a:r>
        </a:p>
      </dsp:txBody>
      <dsp:txXfrm>
        <a:off x="84655" y="121095"/>
        <a:ext cx="6497523" cy="1564849"/>
      </dsp:txXfrm>
    </dsp:sp>
    <dsp:sp modelId="{19E6BAAB-2328-D74C-A2E9-CDE49DD6F06B}">
      <dsp:nvSpPr>
        <dsp:cNvPr id="0" name=""/>
        <dsp:cNvSpPr/>
      </dsp:nvSpPr>
      <dsp:spPr>
        <a:xfrm>
          <a:off x="0" y="1859880"/>
          <a:ext cx="6666833" cy="1734159"/>
        </a:xfrm>
        <a:prstGeom prst="roundRect">
          <a:avLst/>
        </a:prstGeom>
        <a:gradFill rotWithShape="0">
          <a:gsLst>
            <a:gs pos="0">
              <a:schemeClr val="accent5">
                <a:hueOff val="-6076075"/>
                <a:satOff val="-413"/>
                <a:lumOff val="981"/>
                <a:alphaOff val="0"/>
                <a:satMod val="103000"/>
                <a:lumMod val="102000"/>
                <a:tint val="94000"/>
              </a:schemeClr>
            </a:gs>
            <a:gs pos="50000">
              <a:schemeClr val="accent5">
                <a:hueOff val="-6076075"/>
                <a:satOff val="-413"/>
                <a:lumOff val="981"/>
                <a:alphaOff val="0"/>
                <a:satMod val="110000"/>
                <a:lumMod val="100000"/>
                <a:shade val="100000"/>
              </a:schemeClr>
            </a:gs>
            <a:gs pos="100000">
              <a:schemeClr val="accent5">
                <a:hueOff val="-6076075"/>
                <a:satOff val="-413"/>
                <a:lumOff val="9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Den har en levetid på ti år. Du forventer altså at den skal gi deg inntekter i ti år.</a:t>
          </a:r>
        </a:p>
      </dsp:txBody>
      <dsp:txXfrm>
        <a:off x="84655" y="1944535"/>
        <a:ext cx="6497523" cy="1564849"/>
      </dsp:txXfrm>
    </dsp:sp>
    <dsp:sp modelId="{E92E19C0-B49B-9E47-B9B8-C281703A8F5B}">
      <dsp:nvSpPr>
        <dsp:cNvPr id="0" name=""/>
        <dsp:cNvSpPr/>
      </dsp:nvSpPr>
      <dsp:spPr>
        <a:xfrm>
          <a:off x="0" y="3683319"/>
          <a:ext cx="6666833" cy="1734159"/>
        </a:xfrm>
        <a:prstGeom prst="round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Hvordan gjør vi det i regnskapet?</a:t>
          </a:r>
        </a:p>
      </dsp:txBody>
      <dsp:txXfrm>
        <a:off x="84655" y="3767974"/>
        <a:ext cx="6497523" cy="156484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75F87E-6474-6A40-ADA6-5480B3027438}">
      <dsp:nvSpPr>
        <dsp:cNvPr id="0" name=""/>
        <dsp:cNvSpPr/>
      </dsp:nvSpPr>
      <dsp:spPr>
        <a:xfrm>
          <a:off x="0" y="106947"/>
          <a:ext cx="6666833" cy="170059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Vi kan jo ikke føre 10 mill. som kostnad i resultatet når det skal generere inntekter i ti år!</a:t>
          </a:r>
        </a:p>
      </dsp:txBody>
      <dsp:txXfrm>
        <a:off x="83016" y="189963"/>
        <a:ext cx="6500801" cy="1534563"/>
      </dsp:txXfrm>
    </dsp:sp>
    <dsp:sp modelId="{E9F4F197-54EB-5741-B4CB-B46740CD820F}">
      <dsp:nvSpPr>
        <dsp:cNvPr id="0" name=""/>
        <dsp:cNvSpPr/>
      </dsp:nvSpPr>
      <dsp:spPr>
        <a:xfrm>
          <a:off x="0" y="1876662"/>
          <a:ext cx="6666833" cy="1700595"/>
        </a:xfrm>
        <a:prstGeom prst="roundRect">
          <a:avLst/>
        </a:prstGeom>
        <a:gradFill rotWithShape="0">
          <a:gsLst>
            <a:gs pos="0">
              <a:schemeClr val="accent2">
                <a:hueOff val="3221806"/>
                <a:satOff val="-9246"/>
                <a:lumOff val="-14805"/>
                <a:alphaOff val="0"/>
                <a:satMod val="103000"/>
                <a:lumMod val="102000"/>
                <a:tint val="94000"/>
              </a:schemeClr>
            </a:gs>
            <a:gs pos="50000">
              <a:schemeClr val="accent2">
                <a:hueOff val="3221806"/>
                <a:satOff val="-9246"/>
                <a:lumOff val="-14805"/>
                <a:alphaOff val="0"/>
                <a:satMod val="110000"/>
                <a:lumMod val="100000"/>
                <a:shade val="100000"/>
              </a:schemeClr>
            </a:gs>
            <a:gs pos="100000">
              <a:schemeClr val="accent2">
                <a:hueOff val="3221806"/>
                <a:satOff val="-9246"/>
                <a:lumOff val="-1480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Det første vi gjør er å føre det inn i balansen som et varig driftsmiddel til anskaffelseskost 10 mill. (har vi andre kostnader direkte knyttet til kjøpt kan det også føres inn).</a:t>
          </a:r>
        </a:p>
      </dsp:txBody>
      <dsp:txXfrm>
        <a:off x="83016" y="1959678"/>
        <a:ext cx="6500801" cy="1534563"/>
      </dsp:txXfrm>
    </dsp:sp>
    <dsp:sp modelId="{857BD89C-0AAD-9B41-BEDE-591CEE97111C}">
      <dsp:nvSpPr>
        <dsp:cNvPr id="0" name=""/>
        <dsp:cNvSpPr/>
      </dsp:nvSpPr>
      <dsp:spPr>
        <a:xfrm>
          <a:off x="0" y="3646377"/>
          <a:ext cx="6666833" cy="1700595"/>
        </a:xfrm>
        <a:prstGeom prst="roundRect">
          <a:avLst/>
        </a:prstGeom>
        <a:gradFill rotWithShape="0">
          <a:gsLst>
            <a:gs pos="0">
              <a:schemeClr val="accent2">
                <a:hueOff val="6443612"/>
                <a:satOff val="-18493"/>
                <a:lumOff val="-29609"/>
                <a:alphaOff val="0"/>
                <a:satMod val="103000"/>
                <a:lumMod val="102000"/>
                <a:tint val="94000"/>
              </a:schemeClr>
            </a:gs>
            <a:gs pos="50000">
              <a:schemeClr val="accent2">
                <a:hueOff val="6443612"/>
                <a:satOff val="-18493"/>
                <a:lumOff val="-29609"/>
                <a:alphaOff val="0"/>
                <a:satMod val="110000"/>
                <a:lumMod val="100000"/>
                <a:shade val="100000"/>
              </a:schemeClr>
            </a:gs>
            <a:gs pos="100000">
              <a:schemeClr val="accent2">
                <a:hueOff val="6443612"/>
                <a:satOff val="-18493"/>
                <a:lumOff val="-296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Så fører vi kostnaden tilbake inn i resultatet utover levetiden. Dette kalles avskrivninger.</a:t>
          </a:r>
        </a:p>
      </dsp:txBody>
      <dsp:txXfrm>
        <a:off x="83016" y="3729393"/>
        <a:ext cx="6500801" cy="153456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1CF075-2C93-6047-8D4B-439C247E81F4}">
      <dsp:nvSpPr>
        <dsp:cNvPr id="0" name=""/>
        <dsp:cNvSpPr/>
      </dsp:nvSpPr>
      <dsp:spPr>
        <a:xfrm>
          <a:off x="0" y="2530579"/>
          <a:ext cx="10927829" cy="1660334"/>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a:t>Men vi kunne også brukt prosentvise avskrivninger. Si med 10 prosent.</a:t>
          </a:r>
        </a:p>
      </dsp:txBody>
      <dsp:txXfrm>
        <a:off x="0" y="2530579"/>
        <a:ext cx="10927829" cy="896580"/>
      </dsp:txXfrm>
    </dsp:sp>
    <dsp:sp modelId="{44B3911D-19DC-0045-B3E9-A58DD7667495}">
      <dsp:nvSpPr>
        <dsp:cNvPr id="0" name=""/>
        <dsp:cNvSpPr/>
      </dsp:nvSpPr>
      <dsp:spPr>
        <a:xfrm>
          <a:off x="5335" y="3393953"/>
          <a:ext cx="3639052" cy="763753"/>
        </a:xfrm>
        <a:prstGeom prst="rect">
          <a:avLst/>
        </a:prstGeom>
        <a:solidFill>
          <a:schemeClr val="accent6">
            <a:alpha val="90000"/>
            <a:tint val="40000"/>
            <a:hueOff val="0"/>
            <a:satOff val="0"/>
            <a:lumOff val="0"/>
            <a:alphaOff val="0"/>
          </a:schemeClr>
        </a:solidFill>
        <a:ln w="1905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a:t>Første året: 10*0,1 = 1 million</a:t>
          </a:r>
        </a:p>
      </dsp:txBody>
      <dsp:txXfrm>
        <a:off x="5335" y="3393953"/>
        <a:ext cx="3639052" cy="763753"/>
      </dsp:txXfrm>
    </dsp:sp>
    <dsp:sp modelId="{C1F35390-DAD2-5747-BADC-51F94961149E}">
      <dsp:nvSpPr>
        <dsp:cNvPr id="0" name=""/>
        <dsp:cNvSpPr/>
      </dsp:nvSpPr>
      <dsp:spPr>
        <a:xfrm>
          <a:off x="3644388" y="3393953"/>
          <a:ext cx="3639052" cy="763753"/>
        </a:xfrm>
        <a:prstGeom prst="rect">
          <a:avLst/>
        </a:prstGeom>
        <a:solidFill>
          <a:schemeClr val="accent6">
            <a:alpha val="90000"/>
            <a:tint val="40000"/>
            <a:hueOff val="0"/>
            <a:satOff val="0"/>
            <a:lumOff val="0"/>
            <a:alphaOff val="0"/>
          </a:schemeClr>
        </a:solidFill>
        <a:ln w="1905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a:t>Andre året: 9 * 0,1 = 900 000</a:t>
          </a:r>
        </a:p>
      </dsp:txBody>
      <dsp:txXfrm>
        <a:off x="3644388" y="3393953"/>
        <a:ext cx="3639052" cy="763753"/>
      </dsp:txXfrm>
    </dsp:sp>
    <dsp:sp modelId="{4300F1B2-6532-2947-8ADE-1C0B25076B66}">
      <dsp:nvSpPr>
        <dsp:cNvPr id="0" name=""/>
        <dsp:cNvSpPr/>
      </dsp:nvSpPr>
      <dsp:spPr>
        <a:xfrm>
          <a:off x="7283440" y="3393953"/>
          <a:ext cx="3639052" cy="763753"/>
        </a:xfrm>
        <a:prstGeom prst="rect">
          <a:avLst/>
        </a:prstGeom>
        <a:solidFill>
          <a:schemeClr val="accent6">
            <a:alpha val="90000"/>
            <a:tint val="40000"/>
            <a:hueOff val="0"/>
            <a:satOff val="0"/>
            <a:lumOff val="0"/>
            <a:alphaOff val="0"/>
          </a:schemeClr>
        </a:solidFill>
        <a:ln w="1905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a:t>Helt til man avskriver alt som gjenstår i år 10</a:t>
          </a:r>
        </a:p>
      </dsp:txBody>
      <dsp:txXfrm>
        <a:off x="7283440" y="3393953"/>
        <a:ext cx="3639052" cy="763753"/>
      </dsp:txXfrm>
    </dsp:sp>
    <dsp:sp modelId="{8ABB623F-A59A-8E4B-92BE-FE5C2126F58E}">
      <dsp:nvSpPr>
        <dsp:cNvPr id="0" name=""/>
        <dsp:cNvSpPr/>
      </dsp:nvSpPr>
      <dsp:spPr>
        <a:xfrm rot="10800000">
          <a:off x="0" y="1890"/>
          <a:ext cx="10927829" cy="2553594"/>
        </a:xfrm>
        <a:prstGeom prst="upArrowCallou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a:t>10 millioner over 10 år gir 10/10 = 1 million kroner i avskrivninger hvert år. Slik gjør de fleste det – også omtalt som lineære avskrivninger.</a:t>
          </a:r>
        </a:p>
      </dsp:txBody>
      <dsp:txXfrm rot="-10800000">
        <a:off x="0" y="1890"/>
        <a:ext cx="10927829" cy="896311"/>
      </dsp:txXfrm>
    </dsp:sp>
    <dsp:sp modelId="{FB5313B0-6947-2C44-AB6D-EDDCA2E91E16}">
      <dsp:nvSpPr>
        <dsp:cNvPr id="0" name=""/>
        <dsp:cNvSpPr/>
      </dsp:nvSpPr>
      <dsp:spPr>
        <a:xfrm>
          <a:off x="0" y="898202"/>
          <a:ext cx="5463914" cy="763524"/>
        </a:xfrm>
        <a:prstGeom prst="rect">
          <a:avLst/>
        </a:prstGeom>
        <a:solidFill>
          <a:schemeClr val="accent6">
            <a:alpha val="90000"/>
            <a:tint val="40000"/>
            <a:hueOff val="0"/>
            <a:satOff val="0"/>
            <a:lumOff val="0"/>
            <a:alphaOff val="0"/>
          </a:schemeClr>
        </a:solidFill>
        <a:ln w="1905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a:t>Da blir det en kostnad i resultatet i år 1 på en million kroner.</a:t>
          </a:r>
        </a:p>
      </dsp:txBody>
      <dsp:txXfrm>
        <a:off x="0" y="898202"/>
        <a:ext cx="5463914" cy="763524"/>
      </dsp:txXfrm>
    </dsp:sp>
    <dsp:sp modelId="{2ADCEFCA-979B-5C47-8031-F9D58BBE7551}">
      <dsp:nvSpPr>
        <dsp:cNvPr id="0" name=""/>
        <dsp:cNvSpPr/>
      </dsp:nvSpPr>
      <dsp:spPr>
        <a:xfrm>
          <a:off x="5463914" y="898202"/>
          <a:ext cx="5463914" cy="763524"/>
        </a:xfrm>
        <a:prstGeom prst="rect">
          <a:avLst/>
        </a:prstGeom>
        <a:solidFill>
          <a:schemeClr val="accent6">
            <a:alpha val="90000"/>
            <a:tint val="40000"/>
            <a:hueOff val="0"/>
            <a:satOff val="0"/>
            <a:lumOff val="0"/>
            <a:alphaOff val="0"/>
          </a:schemeClr>
        </a:solidFill>
        <a:ln w="1905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a:t>Og i balansen blir da gjenværende balanseverdi = 10 - 1 = 9 millioner ved årsslutt på driftsmiddelet.</a:t>
          </a:r>
        </a:p>
      </dsp:txBody>
      <dsp:txXfrm>
        <a:off x="5463914" y="898202"/>
        <a:ext cx="5463914" cy="76352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28B989-3E3E-B847-93FD-3B757F96908F}">
      <dsp:nvSpPr>
        <dsp:cNvPr id="0" name=""/>
        <dsp:cNvSpPr/>
      </dsp:nvSpPr>
      <dsp:spPr>
        <a:xfrm>
          <a:off x="1773918" y="1561"/>
          <a:ext cx="3074996" cy="153749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Du har periodisk vedlikehold på maskinen. Si hvert fjerde år til 400 000 kroner.</a:t>
          </a:r>
        </a:p>
      </dsp:txBody>
      <dsp:txXfrm>
        <a:off x="1818950" y="46593"/>
        <a:ext cx="2984932" cy="1447434"/>
      </dsp:txXfrm>
    </dsp:sp>
    <dsp:sp modelId="{45498B37-2FCD-F843-98E1-6AD4C2D275FA}">
      <dsp:nvSpPr>
        <dsp:cNvPr id="0" name=""/>
        <dsp:cNvSpPr/>
      </dsp:nvSpPr>
      <dsp:spPr>
        <a:xfrm>
          <a:off x="1773918" y="1769684"/>
          <a:ext cx="3074996" cy="153749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err="1"/>
            <a:t>Korrekt</a:t>
          </a:r>
          <a:r>
            <a:rPr lang="en-US" sz="2000" kern="1200" dirty="0"/>
            <a:t> </a:t>
          </a:r>
          <a:r>
            <a:rPr lang="en-US" sz="2000" kern="1200" dirty="0" err="1"/>
            <a:t>regnskapsføring</a:t>
          </a:r>
          <a:r>
            <a:rPr lang="en-US" sz="2000" kern="1200" dirty="0"/>
            <a:t> </a:t>
          </a:r>
          <a:r>
            <a:rPr lang="en-US" sz="2000" kern="1200" dirty="0" err="1"/>
            <a:t>blir</a:t>
          </a:r>
          <a:r>
            <a:rPr lang="en-US" sz="2000" kern="1200" dirty="0"/>
            <a:t> da (</a:t>
          </a:r>
          <a:r>
            <a:rPr lang="en-US" sz="2000" kern="1200" dirty="0" err="1"/>
            <a:t>kan</a:t>
          </a:r>
          <a:r>
            <a:rPr lang="en-US" sz="2000" kern="1200" dirty="0"/>
            <a:t> </a:t>
          </a:r>
          <a:r>
            <a:rPr lang="en-US" sz="2000" kern="1200" dirty="0" err="1"/>
            <a:t>også</a:t>
          </a:r>
          <a:r>
            <a:rPr lang="en-US" sz="2000" kern="1200" dirty="0"/>
            <a:t> </a:t>
          </a:r>
          <a:r>
            <a:rPr lang="en-US" sz="2000" kern="1200" dirty="0" err="1"/>
            <a:t>balanseføre</a:t>
          </a:r>
          <a:r>
            <a:rPr lang="en-US" sz="2000" kern="1200" dirty="0"/>
            <a:t> </a:t>
          </a:r>
          <a:r>
            <a:rPr lang="en-US" sz="2000" kern="1200" dirty="0" err="1"/>
            <a:t>og</a:t>
          </a:r>
          <a:r>
            <a:rPr lang="en-US" sz="2000" kern="1200" dirty="0"/>
            <a:t> </a:t>
          </a:r>
          <a:r>
            <a:rPr lang="en-US" sz="2000" kern="1200" dirty="0" err="1"/>
            <a:t>avskrive</a:t>
          </a:r>
          <a:r>
            <a:rPr lang="en-US" sz="2000" kern="1200" dirty="0"/>
            <a:t>, men det tar vi </a:t>
          </a:r>
          <a:r>
            <a:rPr lang="en-US" sz="2000" kern="1200" dirty="0" err="1"/>
            <a:t>ikke</a:t>
          </a:r>
          <a:r>
            <a:rPr lang="en-US" sz="2000" kern="1200" dirty="0"/>
            <a:t> </a:t>
          </a:r>
          <a:r>
            <a:rPr lang="en-US" sz="2000" kern="1200" dirty="0" err="1"/>
            <a:t>nå</a:t>
          </a:r>
          <a:r>
            <a:rPr lang="en-US" sz="2000" kern="1200" dirty="0"/>
            <a:t>):</a:t>
          </a:r>
        </a:p>
      </dsp:txBody>
      <dsp:txXfrm>
        <a:off x="1818950" y="1814716"/>
        <a:ext cx="2984932" cy="1447434"/>
      </dsp:txXfrm>
    </dsp:sp>
    <dsp:sp modelId="{F655E73A-30C5-8E45-9F08-267405CFBB6E}">
      <dsp:nvSpPr>
        <dsp:cNvPr id="0" name=""/>
        <dsp:cNvSpPr/>
      </dsp:nvSpPr>
      <dsp:spPr>
        <a:xfrm rot="19457599">
          <a:off x="4706540" y="2063399"/>
          <a:ext cx="1514747" cy="66005"/>
        </a:xfrm>
        <a:custGeom>
          <a:avLst/>
          <a:gdLst/>
          <a:ahLst/>
          <a:cxnLst/>
          <a:rect l="0" t="0" r="0" b="0"/>
          <a:pathLst>
            <a:path>
              <a:moveTo>
                <a:pt x="0" y="33002"/>
              </a:moveTo>
              <a:lnTo>
                <a:pt x="1514747" y="33002"/>
              </a:lnTo>
            </a:path>
          </a:pathLst>
        </a:cu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26045" y="2058533"/>
        <a:ext cx="75737" cy="75737"/>
      </dsp:txXfrm>
    </dsp:sp>
    <dsp:sp modelId="{11BC4403-F925-3D46-8B78-13E9B3777EB9}">
      <dsp:nvSpPr>
        <dsp:cNvPr id="0" name=""/>
        <dsp:cNvSpPr/>
      </dsp:nvSpPr>
      <dsp:spPr>
        <a:xfrm>
          <a:off x="6078913" y="885622"/>
          <a:ext cx="3074996" cy="1537498"/>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100 000 kroner </a:t>
          </a:r>
          <a:r>
            <a:rPr lang="en-US" sz="2000" kern="1200" dirty="0" err="1"/>
            <a:t>som</a:t>
          </a:r>
          <a:r>
            <a:rPr lang="en-US" sz="2000" kern="1200" dirty="0"/>
            <a:t> </a:t>
          </a:r>
          <a:r>
            <a:rPr lang="en-US" sz="2000" kern="1200" dirty="0" err="1"/>
            <a:t>årlig</a:t>
          </a:r>
          <a:r>
            <a:rPr lang="en-US" sz="2000" kern="1200" dirty="0"/>
            <a:t> </a:t>
          </a:r>
          <a:r>
            <a:rPr lang="en-US" sz="2000" kern="1200" dirty="0" err="1"/>
            <a:t>kostnad</a:t>
          </a:r>
          <a:r>
            <a:rPr lang="en-US" sz="2000" kern="1200" dirty="0"/>
            <a:t> (</a:t>
          </a:r>
          <a:r>
            <a:rPr lang="en-US" sz="2000" kern="1200" dirty="0" err="1"/>
            <a:t>avsetning</a:t>
          </a:r>
          <a:r>
            <a:rPr lang="en-US" sz="2000" kern="1200" dirty="0"/>
            <a:t>) </a:t>
          </a:r>
          <a:r>
            <a:rPr lang="en-US" sz="2000" kern="1200" dirty="0" err="1"/>
            <a:t>frem</a:t>
          </a:r>
          <a:r>
            <a:rPr lang="en-US" sz="2000" kern="1200" dirty="0"/>
            <a:t> </a:t>
          </a:r>
          <a:r>
            <a:rPr lang="en-US" sz="2000" kern="1200" dirty="0" err="1"/>
            <a:t>til</a:t>
          </a:r>
          <a:r>
            <a:rPr lang="en-US" sz="2000" kern="1200" dirty="0"/>
            <a:t> </a:t>
          </a:r>
          <a:r>
            <a:rPr lang="en-US" sz="2000" kern="1200" dirty="0" err="1"/>
            <a:t>år</a:t>
          </a:r>
          <a:r>
            <a:rPr lang="en-US" sz="2000" kern="1200" dirty="0"/>
            <a:t> 4.</a:t>
          </a:r>
        </a:p>
      </dsp:txBody>
      <dsp:txXfrm>
        <a:off x="6123945" y="930654"/>
        <a:ext cx="2984932" cy="1447434"/>
      </dsp:txXfrm>
    </dsp:sp>
    <dsp:sp modelId="{0D548919-36BE-BB48-8F02-20E6FAD74233}">
      <dsp:nvSpPr>
        <dsp:cNvPr id="0" name=""/>
        <dsp:cNvSpPr/>
      </dsp:nvSpPr>
      <dsp:spPr>
        <a:xfrm rot="2142401">
          <a:off x="4706540" y="2947461"/>
          <a:ext cx="1514747" cy="66005"/>
        </a:xfrm>
        <a:custGeom>
          <a:avLst/>
          <a:gdLst/>
          <a:ahLst/>
          <a:cxnLst/>
          <a:rect l="0" t="0" r="0" b="0"/>
          <a:pathLst>
            <a:path>
              <a:moveTo>
                <a:pt x="0" y="33002"/>
              </a:moveTo>
              <a:lnTo>
                <a:pt x="1514747" y="33002"/>
              </a:lnTo>
            </a:path>
          </a:pathLst>
        </a:cu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26045" y="2942595"/>
        <a:ext cx="75737" cy="75737"/>
      </dsp:txXfrm>
    </dsp:sp>
    <dsp:sp modelId="{6ADF1C6C-0C55-914E-8659-8C500D8254E9}">
      <dsp:nvSpPr>
        <dsp:cNvPr id="0" name=""/>
        <dsp:cNvSpPr/>
      </dsp:nvSpPr>
      <dsp:spPr>
        <a:xfrm>
          <a:off x="6078913" y="2653745"/>
          <a:ext cx="3074996" cy="1537498"/>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Motposten er en stadig økende gjeldspost i balansen (for husk, det går ikke kontanter ut før i år 4)</a:t>
          </a:r>
        </a:p>
      </dsp:txBody>
      <dsp:txXfrm>
        <a:off x="6123945" y="2698777"/>
        <a:ext cx="2984932" cy="144743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B4A7BE-B898-4A25-9674-28FA95E5ACBD}">
      <dsp:nvSpPr>
        <dsp:cNvPr id="0" name=""/>
        <dsp:cNvSpPr/>
      </dsp:nvSpPr>
      <dsp:spPr>
        <a:xfrm>
          <a:off x="3364992" y="1912"/>
          <a:ext cx="3785616" cy="8360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a:t>Hvor lang levetid har et driftsmiddel? Det må selskapet selv vurdere. Altså et estimat.</a:t>
          </a:r>
        </a:p>
      </dsp:txBody>
      <dsp:txXfrm>
        <a:off x="3405805" y="42725"/>
        <a:ext cx="3703990" cy="754434"/>
      </dsp:txXfrm>
    </dsp:sp>
    <dsp:sp modelId="{9DBC263B-6BCB-4F98-A2C7-21D1EFFF7690}">
      <dsp:nvSpPr>
        <dsp:cNvPr id="0" name=""/>
        <dsp:cNvSpPr/>
      </dsp:nvSpPr>
      <dsp:spPr>
        <a:xfrm>
          <a:off x="3364992" y="879775"/>
          <a:ext cx="3785616" cy="8360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a:t>Hvor mye skal man avsette for vedlikehold?</a:t>
          </a:r>
        </a:p>
      </dsp:txBody>
      <dsp:txXfrm>
        <a:off x="3405805" y="920588"/>
        <a:ext cx="3703990" cy="754434"/>
      </dsp:txXfrm>
    </dsp:sp>
    <dsp:sp modelId="{A2D69754-B6AA-49E2-9699-264A61B71569}">
      <dsp:nvSpPr>
        <dsp:cNvPr id="0" name=""/>
        <dsp:cNvSpPr/>
      </dsp:nvSpPr>
      <dsp:spPr>
        <a:xfrm>
          <a:off x="3364992" y="1757638"/>
          <a:ext cx="3785616" cy="8360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a:t>Hvor mye har man vurdert som tapt på utestående kundefordringer?</a:t>
          </a:r>
        </a:p>
      </dsp:txBody>
      <dsp:txXfrm>
        <a:off x="3405805" y="1798451"/>
        <a:ext cx="3703990" cy="754434"/>
      </dsp:txXfrm>
    </dsp:sp>
    <dsp:sp modelId="{DFE108B7-E70C-41E7-8E93-69A2AA670C6C}">
      <dsp:nvSpPr>
        <dsp:cNvPr id="0" name=""/>
        <dsp:cNvSpPr/>
      </dsp:nvSpPr>
      <dsp:spPr>
        <a:xfrm>
          <a:off x="3364992" y="2635502"/>
          <a:ext cx="3785616" cy="8360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a:t>Hvor mye skal man nedskrive?</a:t>
          </a:r>
        </a:p>
      </dsp:txBody>
      <dsp:txXfrm>
        <a:off x="3405805" y="2676315"/>
        <a:ext cx="3703990" cy="754434"/>
      </dsp:txXfrm>
    </dsp:sp>
    <dsp:sp modelId="{ACE828CE-2F76-4EF1-A571-774DAC9C9A4C}">
      <dsp:nvSpPr>
        <dsp:cNvPr id="0" name=""/>
        <dsp:cNvSpPr/>
      </dsp:nvSpPr>
      <dsp:spPr>
        <a:xfrm>
          <a:off x="3364992" y="3513365"/>
          <a:ext cx="3785616" cy="8360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a:t>Hvor sannsynlig er det at man vil tape en rettssak?</a:t>
          </a:r>
        </a:p>
      </dsp:txBody>
      <dsp:txXfrm>
        <a:off x="3405805" y="3554178"/>
        <a:ext cx="3703990" cy="75443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787B1A-B4A2-440F-8FDA-B04907718094}">
      <dsp:nvSpPr>
        <dsp:cNvPr id="0" name=""/>
        <dsp:cNvSpPr/>
      </dsp:nvSpPr>
      <dsp:spPr>
        <a:xfrm>
          <a:off x="0" y="2626263"/>
          <a:ext cx="5393361" cy="172311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nb-NO" sz="1900" kern="1200"/>
            <a:t>Selskapet som deler ut utbytte avsetter for det i regnskapet som danner grunnlaget for utbytte.</a:t>
          </a:r>
          <a:endParaRPr lang="en-US" sz="1900" kern="1200"/>
        </a:p>
      </dsp:txBody>
      <dsp:txXfrm>
        <a:off x="0" y="2626263"/>
        <a:ext cx="5393361" cy="930480"/>
      </dsp:txXfrm>
    </dsp:sp>
    <dsp:sp modelId="{D73A9D48-BF17-4351-9080-2F64F640C5EC}">
      <dsp:nvSpPr>
        <dsp:cNvPr id="0" name=""/>
        <dsp:cNvSpPr/>
      </dsp:nvSpPr>
      <dsp:spPr>
        <a:xfrm>
          <a:off x="0" y="3522281"/>
          <a:ext cx="1348340" cy="792631"/>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11430" rIns="64008" bIns="11430" numCol="1" spcCol="1270" anchor="ctr" anchorCtr="0">
          <a:noAutofit/>
        </a:bodyPr>
        <a:lstStyle/>
        <a:p>
          <a:pPr marL="0" lvl="0" indent="0" algn="ctr" defTabSz="400050">
            <a:lnSpc>
              <a:spcPct val="90000"/>
            </a:lnSpc>
            <a:spcBef>
              <a:spcPct val="0"/>
            </a:spcBef>
            <a:spcAft>
              <a:spcPct val="35000"/>
            </a:spcAft>
            <a:buNone/>
          </a:pPr>
          <a:r>
            <a:rPr lang="nb-NO" sz="900" kern="1200"/>
            <a:t>Altså deles ut utbytte for 2021-resultatet avsettes det i 2021-regnskapet. Dette er styrets forslag til utbytte. </a:t>
          </a:r>
          <a:endParaRPr lang="en-US" sz="900" kern="1200"/>
        </a:p>
      </dsp:txBody>
      <dsp:txXfrm>
        <a:off x="0" y="3522281"/>
        <a:ext cx="1348340" cy="792631"/>
      </dsp:txXfrm>
    </dsp:sp>
    <dsp:sp modelId="{F83032BE-A236-4C41-B6E0-AFA72B1A7160}">
      <dsp:nvSpPr>
        <dsp:cNvPr id="0" name=""/>
        <dsp:cNvSpPr/>
      </dsp:nvSpPr>
      <dsp:spPr>
        <a:xfrm>
          <a:off x="1348340" y="3522281"/>
          <a:ext cx="1348340" cy="792631"/>
        </a:xfrm>
        <a:prstGeom prst="rect">
          <a:avLst/>
        </a:prstGeom>
        <a:solidFill>
          <a:schemeClr val="accent2">
            <a:tint val="40000"/>
            <a:alpha val="90000"/>
            <a:hueOff val="2244908"/>
            <a:satOff val="-20744"/>
            <a:lumOff val="-2338"/>
            <a:alphaOff val="0"/>
          </a:schemeClr>
        </a:solidFill>
        <a:ln w="19050" cap="flat" cmpd="sng" algn="ctr">
          <a:solidFill>
            <a:schemeClr val="accent2">
              <a:tint val="40000"/>
              <a:alpha val="90000"/>
              <a:hueOff val="2244908"/>
              <a:satOff val="-20744"/>
              <a:lumOff val="-233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11430" rIns="64008" bIns="11430" numCol="1" spcCol="1270" anchor="ctr" anchorCtr="0">
          <a:noAutofit/>
        </a:bodyPr>
        <a:lstStyle/>
        <a:p>
          <a:pPr marL="0" lvl="0" indent="0" algn="ctr" defTabSz="400050">
            <a:lnSpc>
              <a:spcPct val="90000"/>
            </a:lnSpc>
            <a:spcBef>
              <a:spcPct val="0"/>
            </a:spcBef>
            <a:spcAft>
              <a:spcPct val="35000"/>
            </a:spcAft>
            <a:buNone/>
          </a:pPr>
          <a:r>
            <a:rPr lang="nb-NO" sz="900" kern="1200"/>
            <a:t>Det er dette regnskapet som danner grunnlaget for hva som kan deles ut som utbytte i 2022!</a:t>
          </a:r>
          <a:endParaRPr lang="en-US" sz="900" kern="1200"/>
        </a:p>
      </dsp:txBody>
      <dsp:txXfrm>
        <a:off x="1348340" y="3522281"/>
        <a:ext cx="1348340" cy="792631"/>
      </dsp:txXfrm>
    </dsp:sp>
    <dsp:sp modelId="{F0ADECCB-C19F-4CAE-B165-4CE0D5B9F39B}">
      <dsp:nvSpPr>
        <dsp:cNvPr id="0" name=""/>
        <dsp:cNvSpPr/>
      </dsp:nvSpPr>
      <dsp:spPr>
        <a:xfrm>
          <a:off x="2696680" y="3522281"/>
          <a:ext cx="1348340" cy="792631"/>
        </a:xfrm>
        <a:prstGeom prst="rect">
          <a:avLst/>
        </a:prstGeom>
        <a:solidFill>
          <a:schemeClr val="accent2">
            <a:tint val="40000"/>
            <a:alpha val="90000"/>
            <a:hueOff val="4489816"/>
            <a:satOff val="-41488"/>
            <a:lumOff val="-4677"/>
            <a:alphaOff val="0"/>
          </a:schemeClr>
        </a:solidFill>
        <a:ln w="19050" cap="flat" cmpd="sng" algn="ctr">
          <a:solidFill>
            <a:schemeClr val="accent2">
              <a:tint val="40000"/>
              <a:alpha val="90000"/>
              <a:hueOff val="4489816"/>
              <a:satOff val="-41488"/>
              <a:lumOff val="-46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11430" rIns="64008" bIns="11430" numCol="1" spcCol="1270" anchor="ctr" anchorCtr="0">
          <a:noAutofit/>
        </a:bodyPr>
        <a:lstStyle/>
        <a:p>
          <a:pPr marL="0" lvl="0" indent="0" algn="ctr" defTabSz="400050">
            <a:lnSpc>
              <a:spcPct val="90000"/>
            </a:lnSpc>
            <a:spcBef>
              <a:spcPct val="0"/>
            </a:spcBef>
            <a:spcAft>
              <a:spcPct val="35000"/>
            </a:spcAft>
            <a:buNone/>
          </a:pPr>
          <a:r>
            <a:rPr lang="nb-NO" sz="900" kern="1200"/>
            <a:t>Den påfølgende våren/sommeren 2022 blir utbytte offisielt vedtatt på generalforsamlingen, og utbetalt kort tid senere. </a:t>
          </a:r>
          <a:endParaRPr lang="en-US" sz="900" kern="1200"/>
        </a:p>
      </dsp:txBody>
      <dsp:txXfrm>
        <a:off x="2696680" y="3522281"/>
        <a:ext cx="1348340" cy="792631"/>
      </dsp:txXfrm>
    </dsp:sp>
    <dsp:sp modelId="{800F3E97-9EBD-406E-8783-29CC0F1094D5}">
      <dsp:nvSpPr>
        <dsp:cNvPr id="0" name=""/>
        <dsp:cNvSpPr/>
      </dsp:nvSpPr>
      <dsp:spPr>
        <a:xfrm>
          <a:off x="4045020" y="3522281"/>
          <a:ext cx="1348340" cy="792631"/>
        </a:xfrm>
        <a:prstGeom prst="rect">
          <a:avLst/>
        </a:prstGeom>
        <a:solidFill>
          <a:schemeClr val="accent2">
            <a:tint val="40000"/>
            <a:alpha val="90000"/>
            <a:hueOff val="6734724"/>
            <a:satOff val="-62232"/>
            <a:lumOff val="-7015"/>
            <a:alphaOff val="0"/>
          </a:schemeClr>
        </a:solidFill>
        <a:ln w="19050" cap="flat" cmpd="sng" algn="ctr">
          <a:solidFill>
            <a:schemeClr val="accent2">
              <a:tint val="40000"/>
              <a:alpha val="90000"/>
              <a:hueOff val="6734724"/>
              <a:satOff val="-62232"/>
              <a:lumOff val="-70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11430" rIns="64008" bIns="11430" numCol="1" spcCol="1270" anchor="ctr" anchorCtr="0">
          <a:noAutofit/>
        </a:bodyPr>
        <a:lstStyle/>
        <a:p>
          <a:pPr marL="0" lvl="0" indent="0" algn="ctr" defTabSz="400050">
            <a:lnSpc>
              <a:spcPct val="90000"/>
            </a:lnSpc>
            <a:spcBef>
              <a:spcPct val="0"/>
            </a:spcBef>
            <a:spcAft>
              <a:spcPct val="35000"/>
            </a:spcAft>
            <a:buNone/>
          </a:pPr>
          <a:r>
            <a:rPr lang="nb-NO" sz="900" kern="1200"/>
            <a:t>Generalforsamlingen kan velge å dele ut mindre utbytte, men ikke mer. </a:t>
          </a:r>
          <a:endParaRPr lang="en-US" sz="900" kern="1200"/>
        </a:p>
      </dsp:txBody>
      <dsp:txXfrm>
        <a:off x="4045020" y="3522281"/>
        <a:ext cx="1348340" cy="792631"/>
      </dsp:txXfrm>
    </dsp:sp>
    <dsp:sp modelId="{E858392B-E4D6-4FD8-91EF-C8EB53179158}">
      <dsp:nvSpPr>
        <dsp:cNvPr id="0" name=""/>
        <dsp:cNvSpPr/>
      </dsp:nvSpPr>
      <dsp:spPr>
        <a:xfrm rot="10800000">
          <a:off x="0" y="1962"/>
          <a:ext cx="5393361" cy="2650147"/>
        </a:xfrm>
        <a:prstGeom prst="upArrowCallout">
          <a:avLst/>
        </a:prstGeom>
        <a:solidFill>
          <a:schemeClr val="accent2">
            <a:hueOff val="6443612"/>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nb-NO" sz="1900" kern="1200"/>
            <a:t>Journalister blander ofte sammen dette.</a:t>
          </a:r>
          <a:endParaRPr lang="en-US" sz="1900" kern="1200"/>
        </a:p>
      </dsp:txBody>
      <dsp:txXfrm rot="10800000">
        <a:off x="0" y="1962"/>
        <a:ext cx="5393361" cy="172198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8T15:29:00.580"/>
    </inkml:context>
    <inkml:brush xml:id="br0">
      <inkml:brushProperty name="width" value="0.05" units="cm"/>
      <inkml:brushProperty name="height" value="0.05" units="cm"/>
      <inkml:brushProperty name="color" value="#E71224"/>
    </inkml:brush>
  </inkml:definitions>
  <inkml:trace contextRef="#ctx0" brushRef="#br0">2488 294 24535,'-1'11'0,"-2"1"0,-2-1 0,-1 1 0,-3-1 0,-1 0 0,-3 0 0,-1 0 0,-2 0 0,-2 0 0,-1-1 0,-3 1 0,-1-1 0,-1 0 0,-3 0 0,-1-1 0,-1 0 0,-2 0 0,-1 0 0,-2-1 0,-1 0 0,-2 0 0,-1-1 0,-1 0 0,-1 0 0,-1-1 0,-1 0 0,-1-1 0,-1 0 0,-1 0 0,0-1 0,-1 0 0,-1-1 0,0 0 0,-1-1 0,0 0 0,0 0 0,-1-1 0,0 0 0,0-1 0,1 0 0,-1-1 0,0 0 0,1-1 0,0 0 0,0 0 0,1-1 0,0 0 0,1-1 0,0 0 0,2-1 0,0 0 0,1 0 0,1-1 0,0 0 0,2-1 0,1 0 0,2 0 0,0-1 0,2 0 0,1 0 0,2-1 0,1 0 0,1 0 0,2 0 0,2-1 0,1 0 0,2 0 0,2-1 0,1 1 0,3-1 0,1 0 0,1 0 0,3 0 0,2 0 0,1 0 0,2-1 0,3 1 0,1-1 0,2 1 0,2-1 0,2 1 0,1-1 0,3 1 0,2-1 0,1 1 0,2 0 0,3 0 0,1 0 0,1 0 0,3 1 0,1-1 0,2 1 0,2 0 0,1 1 0,2-1 0,2 1 0,1 0 0,1 1 0,2-1 0,1 1 0,2 1 0,0-1 0,2 1 0,1 1 0,2 0 0,0 0 0,1 0 0,1 1 0,0 1 0,2-1 0,0 2 0,1-1 0,0 1 0,1 1 0,0 0 0,0 0 0,1 1 0,0 1 0,-1-1 0,1 2 0,0-1 0,0 1 0,-1 1 0,0 0 0,0 0 0,-1 1 0,0 1 0,-1-1 0,-1 2 0,0-1 0,-1 1 0,-1 1 0,-1 0 0,-1 0 0,-1 0 0,-1 1 0,-1 1 0,-1-1 0,-2 1 0,-1 1 0,-2-1 0,-1 1 0,-2 0 0,-1 1 0,-1-1 0,-3 1 0,-1 0 0,-1 1 0,-3-1 0,-1 1 0,-2 0 0,-2 0 0,-1 0 0,-3 0 0,-1 1 0,-3-1 0,-1 1 0,-2-1 0,-2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8T15:29:23.130"/>
    </inkml:context>
    <inkml:brush xml:id="br0">
      <inkml:brushProperty name="width" value="0.05" units="cm"/>
      <inkml:brushProperty name="height" value="0.05" units="cm"/>
      <inkml:brushProperty name="color" value="#E71224"/>
    </inkml:brush>
  </inkml:definitions>
  <inkml:trace contextRef="#ctx0" brushRef="#br0">2013 257 24532,'-1'10'0,"-1"0"0,-2 1 0,-2-1 0,-1-1 0,-1 1 0,-2 0 0,-2 0 0,-1-1 0,-1 1 0,-2-1 0,-1 0 0,-2 0 0,-1 0 0,-1-1 0,-2 0 0,0 0 0,-2 0 0,-2 0 0,0-1 0,-2 0 0,0 0 0,-2-1 0,0 0 0,-2 0 0,0-1 0,-1 1 0,-1-2 0,0 1 0,-2-1 0,1-1 0,-2 1 0,0-1 0,0-1 0,0 0 0,-1 0 0,0 0 0,-1-1 0,1-1 0,-1 0 0,1 0 0,-1 0 0,1-1 0,0-1 0,0 0 0,0 0 0,1 0 0,0-1 0,1-1 0,0 1 0,1-1 0,0-1 0,2 1 0,0-2 0,0 1 0,2-1 0,0 0 0,2 0 0,0-1 0,2 0 0,0 0 0,2-1 0,1 0 0,1 0 0,2 0 0,0 0 0,2-1 0,2 0 0,0 0 0,3 0 0,0-1 0,2 1 0,2-1 0,1 0 0,1 0 0,2 1 0,2-1 0,1-1 0,2 1 0,1 0 0,2 0 0,1 0 0,2 0 0,1 0 0,2 0 0,2 0 0,1 1 0,1-1 0,2 0 0,2 1 0,0 0 0,3 0 0,0 0 0,2 0 0,2 1 0,0-1 0,2 1 0,1 0 0,1 1 0,2 0 0,0 0 0,2 0 0,0 1 0,2-1 0,0 2 0,2-1 0,0 1 0,0 0 0,2 1 0,0 0 0,1 0 0,0 1 0,1 0 0,0 0 0,1 1 0,0 0 0,0 1 0,0 0 0,1 1 0,-1-1 0,1 2 0,-1-1 0,1 1 0,-1 0 0,0 1 0,-1 0 0,0 1 0,0 0 0,0 0 0,-2 1 0,1 0 0,-2 0 0,0 1 0,-1 0 0,-1 1 0,0-1 0,-2 2 0,0-1 0,-2 1 0,0 0 0,-2 0 0,0 0 0,-2 1 0,-2 0 0,0 1 0,-2-1 0,-1 1 0,-1 0 0,-2 0 0,-1 0 0,-2 0 0,-1 1 0,-1 0 0,-2-1 0,-2 1 0,-1 0 0,-1 0 0,-2 0 0,-2 0 0,-1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8T17:05:08.542"/>
    </inkml:context>
    <inkml:brush xml:id="br0">
      <inkml:brushProperty name="width" value="0.05" units="cm"/>
      <inkml:brushProperty name="height" value="0.05" units="cm"/>
      <inkml:brushProperty name="color" value="#E71224"/>
    </inkml:brush>
  </inkml:definitions>
  <inkml:trace contextRef="#ctx0" brushRef="#br0">1 17 24575,'24'0'0,"-6"1"0,0-2 0,0 0 0,34-6 0,-29 3 0,0 2 0,1 0 0,0 1 0,30 3 0,5 0 0,252-2 0,-212 13-1365,-89-13-5461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8T17:05:10.185"/>
    </inkml:context>
    <inkml:brush xml:id="br0">
      <inkml:brushProperty name="width" value="0.05" units="cm"/>
      <inkml:brushProperty name="height" value="0.05" units="cm"/>
      <inkml:brushProperty name="color" value="#E71224"/>
    </inkml:brush>
  </inkml:definitions>
  <inkml:trace contextRef="#ctx0" brushRef="#br0">0 1 24575,'0'1'0,"1"-1"0,-1 1 0,0-1 0,1 1 0,-1 0 0,1-1 0,-1 1 0,0-1 0,1 1 0,0-1 0,-1 1 0,1-1 0,-1 0 0,1 1 0,-1-1 0,1 0 0,0 1 0,-1-1 0,1 0 0,0 0 0,1 1 0,20 5 0,-13-4 0,5 1 0,1 0 0,0-1 0,0 0 0,0-1 0,30-3 0,-28 1 0,0 1 0,1 0 0,-1 2 0,19 3 0,-12-2 0,0 0 0,1-1 0,-1-2 0,27-2 0,7 0 0,-34 3 0,0 1 0,31 5 0,-23-3 0,0-2 0,59-3 0,-25-1 0,21 2-1365,-77 0-5461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8T17:05:14.764"/>
    </inkml:context>
    <inkml:brush xml:id="br0">
      <inkml:brushProperty name="width" value="0.05" units="cm"/>
      <inkml:brushProperty name="height" value="0.05" units="cm"/>
      <inkml:brushProperty name="color" value="#E71224"/>
    </inkml:brush>
  </inkml:definitions>
  <inkml:trace contextRef="#ctx0" brushRef="#br0">0 0 23937,'859'49'0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8T17:05:30.088"/>
    </inkml:context>
    <inkml:brush xml:id="br0">
      <inkml:brushProperty name="width" value="0.05" units="cm"/>
      <inkml:brushProperty name="height" value="0.05" units="cm"/>
      <inkml:brushProperty name="color" value="#E71224"/>
    </inkml:brush>
  </inkml:definitions>
  <inkml:trace contextRef="#ctx0" brushRef="#br0">1 26 24575,'0'-1'0,"0"1"0,1-1 0,-1 1 0,1-1 0,-1 0 0,1 1 0,-1-1 0,1 1 0,-1-1 0,1 1 0,-1-1 0,1 1 0,-1 0 0,1-1 0,0 1 0,-1 0 0,1-1 0,0 1 0,-1 0 0,1 0 0,0 0 0,-1-1 0,1 1 0,0 0 0,0 0 0,1 0 0,23-1 0,-22 1 0,330-1 0,-163 2 0,-157-2-273,0 0 0,-1-1 0,0-1 0,17-4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8T17:05:32.932"/>
    </inkml:context>
    <inkml:brush xml:id="br0">
      <inkml:brushProperty name="width" value="0.05" units="cm"/>
      <inkml:brushProperty name="height" value="0.05" units="cm"/>
      <inkml:brushProperty name="color" value="#E71224"/>
    </inkml:brush>
  </inkml:definitions>
  <inkml:trace contextRef="#ctx0" brushRef="#br0">1 13 24575,'80'-6'0,"4"0"0,289 6-1365,-363 0-5461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8T17:05:38.967"/>
    </inkml:context>
    <inkml:brush xml:id="br0">
      <inkml:brushProperty name="width" value="0.05" units="cm"/>
      <inkml:brushProperty name="height" value="0.05" units="cm"/>
      <inkml:brushProperty name="color" value="#E71224"/>
    </inkml:brush>
  </inkml:definitions>
  <inkml:trace contextRef="#ctx0" brushRef="#br0">0 0 24575,'35'11'0,"152"1"0,-147-12 0,-10-1 0,0 1 0,57 9 0,-55-5 0,-1-2 0,1 0 0,40-4 0,-6 0 0,15 2-1365,-71 0-5461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2D3544-AD76-4257-99DA-EFE6F99AAB2E}" type="datetimeFigureOut">
              <a:rPr lang="nb-NO" smtClean="0"/>
              <a:t>19.03.2025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A4F755-F5C9-4A8F-B5B7-0F7430AB88FB}" type="slidenum">
              <a:rPr lang="nb-NO" smtClean="0"/>
              <a:t>‹#›</a:t>
            </a:fld>
            <a:endParaRPr lang="nb-NO"/>
          </a:p>
        </p:txBody>
      </p:sp>
    </p:spTree>
    <p:extLst>
      <p:ext uri="{BB962C8B-B14F-4D97-AF65-F5344CB8AC3E}">
        <p14:creationId xmlns:p14="http://schemas.microsoft.com/office/powerpoint/2010/main" val="2374276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2A4F755-F5C9-4A8F-B5B7-0F7430AB88FB}" type="slidenum">
              <a:rPr lang="nb-NO" smtClean="0"/>
              <a:t>31</a:t>
            </a:fld>
            <a:endParaRPr lang="nb-NO"/>
          </a:p>
        </p:txBody>
      </p:sp>
    </p:spTree>
    <p:extLst>
      <p:ext uri="{BB962C8B-B14F-4D97-AF65-F5344CB8AC3E}">
        <p14:creationId xmlns:p14="http://schemas.microsoft.com/office/powerpoint/2010/main" val="1872550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A4F755-F5C9-4A8F-B5B7-0F7430AB88FB}" type="slidenum">
              <a:rPr lang="nb-NO" smtClean="0"/>
              <a:t>76</a:t>
            </a:fld>
            <a:endParaRPr lang="nb-NO"/>
          </a:p>
        </p:txBody>
      </p:sp>
    </p:spTree>
    <p:extLst>
      <p:ext uri="{BB962C8B-B14F-4D97-AF65-F5344CB8AC3E}">
        <p14:creationId xmlns:p14="http://schemas.microsoft.com/office/powerpoint/2010/main" val="763795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C57A4-2564-E417-AD44-8E8F817805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A37EE8-8A0A-9114-50E4-13CF93DA0A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6AC12B-678B-EC48-5848-B3EA5E9C8D88}"/>
              </a:ext>
            </a:extLst>
          </p:cNvPr>
          <p:cNvSpPr>
            <a:spLocks noGrp="1"/>
          </p:cNvSpPr>
          <p:nvPr>
            <p:ph type="dt" sz="half" idx="10"/>
          </p:nvPr>
        </p:nvSpPr>
        <p:spPr/>
        <p:txBody>
          <a:bodyPr/>
          <a:lstStyle/>
          <a:p>
            <a:fld id="{533D0910-BEBA-0B40-A5E2-ACD480F1F401}" type="datetimeFigureOut">
              <a:rPr lang="en-US" smtClean="0"/>
              <a:t>3/19/25</a:t>
            </a:fld>
            <a:endParaRPr lang="en-US"/>
          </a:p>
        </p:txBody>
      </p:sp>
      <p:sp>
        <p:nvSpPr>
          <p:cNvPr id="5" name="Footer Placeholder 4">
            <a:extLst>
              <a:ext uri="{FF2B5EF4-FFF2-40B4-BE49-F238E27FC236}">
                <a16:creationId xmlns:a16="http://schemas.microsoft.com/office/drawing/2014/main" id="{7157A588-4226-8D59-738D-A09094A48B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F4189E-2D54-0C96-F517-E0BF337A9780}"/>
              </a:ext>
            </a:extLst>
          </p:cNvPr>
          <p:cNvSpPr>
            <a:spLocks noGrp="1"/>
          </p:cNvSpPr>
          <p:nvPr>
            <p:ph type="sldNum" sz="quarter" idx="12"/>
          </p:nvPr>
        </p:nvSpPr>
        <p:spPr/>
        <p:txBody>
          <a:bodyPr/>
          <a:lstStyle/>
          <a:p>
            <a:fld id="{8EC66209-38D6-4043-B4D3-5561C5CDCE34}" type="slidenum">
              <a:rPr lang="en-US" smtClean="0"/>
              <a:t>‹#›</a:t>
            </a:fld>
            <a:endParaRPr lang="en-US"/>
          </a:p>
        </p:txBody>
      </p:sp>
    </p:spTree>
    <p:extLst>
      <p:ext uri="{BB962C8B-B14F-4D97-AF65-F5344CB8AC3E}">
        <p14:creationId xmlns:p14="http://schemas.microsoft.com/office/powerpoint/2010/main" val="1565197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A6109-BE8E-3BFF-4805-5141029403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A30B12-0058-FF93-3376-BF30A47D74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8A19F5-A5BC-7C3F-8368-404C29A66501}"/>
              </a:ext>
            </a:extLst>
          </p:cNvPr>
          <p:cNvSpPr>
            <a:spLocks noGrp="1"/>
          </p:cNvSpPr>
          <p:nvPr>
            <p:ph type="dt" sz="half" idx="10"/>
          </p:nvPr>
        </p:nvSpPr>
        <p:spPr/>
        <p:txBody>
          <a:bodyPr/>
          <a:lstStyle/>
          <a:p>
            <a:fld id="{533D0910-BEBA-0B40-A5E2-ACD480F1F401}" type="datetimeFigureOut">
              <a:rPr lang="en-US" smtClean="0"/>
              <a:t>3/19/25</a:t>
            </a:fld>
            <a:endParaRPr lang="en-US"/>
          </a:p>
        </p:txBody>
      </p:sp>
      <p:sp>
        <p:nvSpPr>
          <p:cNvPr id="5" name="Footer Placeholder 4">
            <a:extLst>
              <a:ext uri="{FF2B5EF4-FFF2-40B4-BE49-F238E27FC236}">
                <a16:creationId xmlns:a16="http://schemas.microsoft.com/office/drawing/2014/main" id="{17DD2197-B744-939E-8322-70DCEC032C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A20FEC-8C88-592A-07AD-792EF270CE70}"/>
              </a:ext>
            </a:extLst>
          </p:cNvPr>
          <p:cNvSpPr>
            <a:spLocks noGrp="1"/>
          </p:cNvSpPr>
          <p:nvPr>
            <p:ph type="sldNum" sz="quarter" idx="12"/>
          </p:nvPr>
        </p:nvSpPr>
        <p:spPr/>
        <p:txBody>
          <a:bodyPr/>
          <a:lstStyle/>
          <a:p>
            <a:fld id="{8EC66209-38D6-4043-B4D3-5561C5CDCE34}" type="slidenum">
              <a:rPr lang="en-US" smtClean="0"/>
              <a:t>‹#›</a:t>
            </a:fld>
            <a:endParaRPr lang="en-US"/>
          </a:p>
        </p:txBody>
      </p:sp>
    </p:spTree>
    <p:extLst>
      <p:ext uri="{BB962C8B-B14F-4D97-AF65-F5344CB8AC3E}">
        <p14:creationId xmlns:p14="http://schemas.microsoft.com/office/powerpoint/2010/main" val="1411071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6D2AAB-85E4-027D-EE9E-72F0A562AB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7C3564-1B90-F0ED-4601-0EE22AA50C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E7FFF0-CFCE-D93D-9B16-CE4C71E323B8}"/>
              </a:ext>
            </a:extLst>
          </p:cNvPr>
          <p:cNvSpPr>
            <a:spLocks noGrp="1"/>
          </p:cNvSpPr>
          <p:nvPr>
            <p:ph type="dt" sz="half" idx="10"/>
          </p:nvPr>
        </p:nvSpPr>
        <p:spPr/>
        <p:txBody>
          <a:bodyPr/>
          <a:lstStyle/>
          <a:p>
            <a:fld id="{533D0910-BEBA-0B40-A5E2-ACD480F1F401}" type="datetimeFigureOut">
              <a:rPr lang="en-US" smtClean="0"/>
              <a:t>3/19/25</a:t>
            </a:fld>
            <a:endParaRPr lang="en-US"/>
          </a:p>
        </p:txBody>
      </p:sp>
      <p:sp>
        <p:nvSpPr>
          <p:cNvPr id="5" name="Footer Placeholder 4">
            <a:extLst>
              <a:ext uri="{FF2B5EF4-FFF2-40B4-BE49-F238E27FC236}">
                <a16:creationId xmlns:a16="http://schemas.microsoft.com/office/drawing/2014/main" id="{4A08D841-1CA3-6F59-42E6-1DB1E91EA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80338E-1990-58B4-A706-56A2F50D8250}"/>
              </a:ext>
            </a:extLst>
          </p:cNvPr>
          <p:cNvSpPr>
            <a:spLocks noGrp="1"/>
          </p:cNvSpPr>
          <p:nvPr>
            <p:ph type="sldNum" sz="quarter" idx="12"/>
          </p:nvPr>
        </p:nvSpPr>
        <p:spPr/>
        <p:txBody>
          <a:bodyPr/>
          <a:lstStyle/>
          <a:p>
            <a:fld id="{8EC66209-38D6-4043-B4D3-5561C5CDCE34}" type="slidenum">
              <a:rPr lang="en-US" smtClean="0"/>
              <a:t>‹#›</a:t>
            </a:fld>
            <a:endParaRPr lang="en-US"/>
          </a:p>
        </p:txBody>
      </p:sp>
    </p:spTree>
    <p:extLst>
      <p:ext uri="{BB962C8B-B14F-4D97-AF65-F5344CB8AC3E}">
        <p14:creationId xmlns:p14="http://schemas.microsoft.com/office/powerpoint/2010/main" val="259594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0787A98-0A7B-3541-8A39-027F5ABFD310}"/>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3AC6615F-7FDF-634B-9D78-5ED5E2E6FA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99BF5808-99A5-1146-9DBC-49805F2CD53C}"/>
              </a:ext>
            </a:extLst>
          </p:cNvPr>
          <p:cNvSpPr>
            <a:spLocks noGrp="1"/>
          </p:cNvSpPr>
          <p:nvPr>
            <p:ph type="dt" sz="half" idx="10"/>
          </p:nvPr>
        </p:nvSpPr>
        <p:spPr/>
        <p:txBody>
          <a:bodyPr/>
          <a:lstStyle/>
          <a:p>
            <a:fld id="{AF26DAF9-D2C5-FB41-9D25-B7A7AAE2010D}" type="datetimeFigureOut">
              <a:rPr lang="nb-NO" smtClean="0"/>
              <a:t>19.03.2025</a:t>
            </a:fld>
            <a:endParaRPr lang="nb-NO"/>
          </a:p>
        </p:txBody>
      </p:sp>
      <p:sp>
        <p:nvSpPr>
          <p:cNvPr id="5" name="Plassholder for bunntekst 4">
            <a:extLst>
              <a:ext uri="{FF2B5EF4-FFF2-40B4-BE49-F238E27FC236}">
                <a16:creationId xmlns:a16="http://schemas.microsoft.com/office/drawing/2014/main" id="{EC2F5900-77C1-9D44-B78D-29A2DC3DDCC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5A1D818-B9B4-B74C-8110-6E389562B498}"/>
              </a:ext>
            </a:extLst>
          </p:cNvPr>
          <p:cNvSpPr>
            <a:spLocks noGrp="1"/>
          </p:cNvSpPr>
          <p:nvPr>
            <p:ph type="sldNum" sz="quarter" idx="12"/>
          </p:nvPr>
        </p:nvSpPr>
        <p:spPr/>
        <p:txBody>
          <a:bodyPr/>
          <a:lstStyle/>
          <a:p>
            <a:fld id="{E9A2CFC5-9203-3B45-B4F6-586BA8461FD0}" type="slidenum">
              <a:rPr lang="nb-NO" smtClean="0"/>
              <a:t>‹#›</a:t>
            </a:fld>
            <a:endParaRPr lang="nb-NO"/>
          </a:p>
        </p:txBody>
      </p:sp>
    </p:spTree>
    <p:extLst>
      <p:ext uri="{BB962C8B-B14F-4D97-AF65-F5344CB8AC3E}">
        <p14:creationId xmlns:p14="http://schemas.microsoft.com/office/powerpoint/2010/main" val="1504642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796188B-18A1-354E-8A03-4E396AA9B910}"/>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F81058DF-5033-8545-937F-626033E3D441}"/>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6CEA791-8E54-EB44-9877-E9477D7908CC}"/>
              </a:ext>
            </a:extLst>
          </p:cNvPr>
          <p:cNvSpPr>
            <a:spLocks noGrp="1"/>
          </p:cNvSpPr>
          <p:nvPr>
            <p:ph type="dt" sz="half" idx="10"/>
          </p:nvPr>
        </p:nvSpPr>
        <p:spPr/>
        <p:txBody>
          <a:bodyPr/>
          <a:lstStyle/>
          <a:p>
            <a:fld id="{AF26DAF9-D2C5-FB41-9D25-B7A7AAE2010D}" type="datetimeFigureOut">
              <a:rPr lang="nb-NO" smtClean="0"/>
              <a:t>19.03.2025</a:t>
            </a:fld>
            <a:endParaRPr lang="nb-NO"/>
          </a:p>
        </p:txBody>
      </p:sp>
      <p:sp>
        <p:nvSpPr>
          <p:cNvPr id="5" name="Plassholder for bunntekst 4">
            <a:extLst>
              <a:ext uri="{FF2B5EF4-FFF2-40B4-BE49-F238E27FC236}">
                <a16:creationId xmlns:a16="http://schemas.microsoft.com/office/drawing/2014/main" id="{AB22C695-FC99-5046-AFC7-823CA56E4B3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32502DC-BDDD-DF47-A145-6D4B1B54A5E6}"/>
              </a:ext>
            </a:extLst>
          </p:cNvPr>
          <p:cNvSpPr>
            <a:spLocks noGrp="1"/>
          </p:cNvSpPr>
          <p:nvPr>
            <p:ph type="sldNum" sz="quarter" idx="12"/>
          </p:nvPr>
        </p:nvSpPr>
        <p:spPr/>
        <p:txBody>
          <a:bodyPr/>
          <a:lstStyle/>
          <a:p>
            <a:fld id="{E9A2CFC5-9203-3B45-B4F6-586BA8461FD0}" type="slidenum">
              <a:rPr lang="nb-NO" smtClean="0"/>
              <a:t>‹#›</a:t>
            </a:fld>
            <a:endParaRPr lang="nb-NO"/>
          </a:p>
        </p:txBody>
      </p:sp>
    </p:spTree>
    <p:extLst>
      <p:ext uri="{BB962C8B-B14F-4D97-AF65-F5344CB8AC3E}">
        <p14:creationId xmlns:p14="http://schemas.microsoft.com/office/powerpoint/2010/main" val="3808391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8B0B01-AAFC-E54B-821A-612617DAD31C}"/>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06D621AF-C94C-5F46-9193-851C7A0236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899E1FFD-3A93-2F44-BD5F-D370ABA1276A}"/>
              </a:ext>
            </a:extLst>
          </p:cNvPr>
          <p:cNvSpPr>
            <a:spLocks noGrp="1"/>
          </p:cNvSpPr>
          <p:nvPr>
            <p:ph type="dt" sz="half" idx="10"/>
          </p:nvPr>
        </p:nvSpPr>
        <p:spPr/>
        <p:txBody>
          <a:bodyPr/>
          <a:lstStyle/>
          <a:p>
            <a:fld id="{AF26DAF9-D2C5-FB41-9D25-B7A7AAE2010D}" type="datetimeFigureOut">
              <a:rPr lang="nb-NO" smtClean="0"/>
              <a:t>19.03.2025</a:t>
            </a:fld>
            <a:endParaRPr lang="nb-NO"/>
          </a:p>
        </p:txBody>
      </p:sp>
      <p:sp>
        <p:nvSpPr>
          <p:cNvPr id="5" name="Plassholder for bunntekst 4">
            <a:extLst>
              <a:ext uri="{FF2B5EF4-FFF2-40B4-BE49-F238E27FC236}">
                <a16:creationId xmlns:a16="http://schemas.microsoft.com/office/drawing/2014/main" id="{50210654-A505-8C48-B0F6-3B9FF672A16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3D72275-4141-2649-AAF0-C805FD509D2A}"/>
              </a:ext>
            </a:extLst>
          </p:cNvPr>
          <p:cNvSpPr>
            <a:spLocks noGrp="1"/>
          </p:cNvSpPr>
          <p:nvPr>
            <p:ph type="sldNum" sz="quarter" idx="12"/>
          </p:nvPr>
        </p:nvSpPr>
        <p:spPr/>
        <p:txBody>
          <a:bodyPr/>
          <a:lstStyle/>
          <a:p>
            <a:fld id="{E9A2CFC5-9203-3B45-B4F6-586BA8461FD0}" type="slidenum">
              <a:rPr lang="nb-NO" smtClean="0"/>
              <a:t>‹#›</a:t>
            </a:fld>
            <a:endParaRPr lang="nb-NO"/>
          </a:p>
        </p:txBody>
      </p:sp>
    </p:spTree>
    <p:extLst>
      <p:ext uri="{BB962C8B-B14F-4D97-AF65-F5344CB8AC3E}">
        <p14:creationId xmlns:p14="http://schemas.microsoft.com/office/powerpoint/2010/main" val="23490389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1BAAD8-0EEE-DA45-8683-FE42E3E37807}"/>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96E4E60B-F579-9545-9C42-EF5091C0597F}"/>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2BE7803D-C91E-D545-AB36-E67AD470F43B}"/>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D16CF888-E24C-C24C-B554-1A9B10F63D60}"/>
              </a:ext>
            </a:extLst>
          </p:cNvPr>
          <p:cNvSpPr>
            <a:spLocks noGrp="1"/>
          </p:cNvSpPr>
          <p:nvPr>
            <p:ph type="dt" sz="half" idx="10"/>
          </p:nvPr>
        </p:nvSpPr>
        <p:spPr/>
        <p:txBody>
          <a:bodyPr/>
          <a:lstStyle/>
          <a:p>
            <a:fld id="{AF26DAF9-D2C5-FB41-9D25-B7A7AAE2010D}" type="datetimeFigureOut">
              <a:rPr lang="nb-NO" smtClean="0"/>
              <a:t>19.03.2025</a:t>
            </a:fld>
            <a:endParaRPr lang="nb-NO"/>
          </a:p>
        </p:txBody>
      </p:sp>
      <p:sp>
        <p:nvSpPr>
          <p:cNvPr id="6" name="Plassholder for bunntekst 5">
            <a:extLst>
              <a:ext uri="{FF2B5EF4-FFF2-40B4-BE49-F238E27FC236}">
                <a16:creationId xmlns:a16="http://schemas.microsoft.com/office/drawing/2014/main" id="{B6400BB3-D27A-1B4D-A627-C7BC6D833B44}"/>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15D5AEB-C8C1-6942-8951-3BDA91B5E67E}"/>
              </a:ext>
            </a:extLst>
          </p:cNvPr>
          <p:cNvSpPr>
            <a:spLocks noGrp="1"/>
          </p:cNvSpPr>
          <p:nvPr>
            <p:ph type="sldNum" sz="quarter" idx="12"/>
          </p:nvPr>
        </p:nvSpPr>
        <p:spPr/>
        <p:txBody>
          <a:bodyPr/>
          <a:lstStyle/>
          <a:p>
            <a:fld id="{E9A2CFC5-9203-3B45-B4F6-586BA8461FD0}" type="slidenum">
              <a:rPr lang="nb-NO" smtClean="0"/>
              <a:t>‹#›</a:t>
            </a:fld>
            <a:endParaRPr lang="nb-NO"/>
          </a:p>
        </p:txBody>
      </p:sp>
    </p:spTree>
    <p:extLst>
      <p:ext uri="{BB962C8B-B14F-4D97-AF65-F5344CB8AC3E}">
        <p14:creationId xmlns:p14="http://schemas.microsoft.com/office/powerpoint/2010/main" val="1656964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359B0AC-7ADC-9240-B170-1A5CA3A66AB4}"/>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623C7634-FC97-1E4F-9D9B-4FE6E7E3EC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A7E5AA72-EA48-6A42-86B9-963BEF3D9D60}"/>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A77ED582-A248-1645-A3EB-E1AE0886F8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3213F686-B647-3747-8955-5CA3826CF23D}"/>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0F299838-4AA4-2E48-80CC-FD7ABEC7A860}"/>
              </a:ext>
            </a:extLst>
          </p:cNvPr>
          <p:cNvSpPr>
            <a:spLocks noGrp="1"/>
          </p:cNvSpPr>
          <p:nvPr>
            <p:ph type="dt" sz="half" idx="10"/>
          </p:nvPr>
        </p:nvSpPr>
        <p:spPr/>
        <p:txBody>
          <a:bodyPr/>
          <a:lstStyle/>
          <a:p>
            <a:fld id="{AF26DAF9-D2C5-FB41-9D25-B7A7AAE2010D}" type="datetimeFigureOut">
              <a:rPr lang="nb-NO" smtClean="0"/>
              <a:t>19.03.2025</a:t>
            </a:fld>
            <a:endParaRPr lang="nb-NO"/>
          </a:p>
        </p:txBody>
      </p:sp>
      <p:sp>
        <p:nvSpPr>
          <p:cNvPr id="8" name="Plassholder for bunntekst 7">
            <a:extLst>
              <a:ext uri="{FF2B5EF4-FFF2-40B4-BE49-F238E27FC236}">
                <a16:creationId xmlns:a16="http://schemas.microsoft.com/office/drawing/2014/main" id="{0B26AEFA-9A38-D242-B355-CC017EA529FA}"/>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16CE5470-AA16-9041-81A3-13304F3C8264}"/>
              </a:ext>
            </a:extLst>
          </p:cNvPr>
          <p:cNvSpPr>
            <a:spLocks noGrp="1"/>
          </p:cNvSpPr>
          <p:nvPr>
            <p:ph type="sldNum" sz="quarter" idx="12"/>
          </p:nvPr>
        </p:nvSpPr>
        <p:spPr/>
        <p:txBody>
          <a:bodyPr/>
          <a:lstStyle/>
          <a:p>
            <a:fld id="{E9A2CFC5-9203-3B45-B4F6-586BA8461FD0}" type="slidenum">
              <a:rPr lang="nb-NO" smtClean="0"/>
              <a:t>‹#›</a:t>
            </a:fld>
            <a:endParaRPr lang="nb-NO"/>
          </a:p>
        </p:txBody>
      </p:sp>
    </p:spTree>
    <p:extLst>
      <p:ext uri="{BB962C8B-B14F-4D97-AF65-F5344CB8AC3E}">
        <p14:creationId xmlns:p14="http://schemas.microsoft.com/office/powerpoint/2010/main" val="104080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1DE8431-B18E-E442-BFEB-0DBAE0235441}"/>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BE4CC6B3-2A70-6846-A199-427931CAD887}"/>
              </a:ext>
            </a:extLst>
          </p:cNvPr>
          <p:cNvSpPr>
            <a:spLocks noGrp="1"/>
          </p:cNvSpPr>
          <p:nvPr>
            <p:ph type="dt" sz="half" idx="10"/>
          </p:nvPr>
        </p:nvSpPr>
        <p:spPr/>
        <p:txBody>
          <a:bodyPr/>
          <a:lstStyle/>
          <a:p>
            <a:fld id="{AF26DAF9-D2C5-FB41-9D25-B7A7AAE2010D}" type="datetimeFigureOut">
              <a:rPr lang="nb-NO" smtClean="0"/>
              <a:t>19.03.2025</a:t>
            </a:fld>
            <a:endParaRPr lang="nb-NO"/>
          </a:p>
        </p:txBody>
      </p:sp>
      <p:sp>
        <p:nvSpPr>
          <p:cNvPr id="4" name="Plassholder for bunntekst 3">
            <a:extLst>
              <a:ext uri="{FF2B5EF4-FFF2-40B4-BE49-F238E27FC236}">
                <a16:creationId xmlns:a16="http://schemas.microsoft.com/office/drawing/2014/main" id="{14843A57-403B-004B-AED2-CF7AC4960C5B}"/>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13E4D75C-D53E-5440-A2B1-1B30FE7F6DD5}"/>
              </a:ext>
            </a:extLst>
          </p:cNvPr>
          <p:cNvSpPr>
            <a:spLocks noGrp="1"/>
          </p:cNvSpPr>
          <p:nvPr>
            <p:ph type="sldNum" sz="quarter" idx="12"/>
          </p:nvPr>
        </p:nvSpPr>
        <p:spPr/>
        <p:txBody>
          <a:bodyPr/>
          <a:lstStyle/>
          <a:p>
            <a:fld id="{E9A2CFC5-9203-3B45-B4F6-586BA8461FD0}" type="slidenum">
              <a:rPr lang="nb-NO" smtClean="0"/>
              <a:t>‹#›</a:t>
            </a:fld>
            <a:endParaRPr lang="nb-NO"/>
          </a:p>
        </p:txBody>
      </p:sp>
    </p:spTree>
    <p:extLst>
      <p:ext uri="{BB962C8B-B14F-4D97-AF65-F5344CB8AC3E}">
        <p14:creationId xmlns:p14="http://schemas.microsoft.com/office/powerpoint/2010/main" val="20572942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CB70C4B1-2E67-9F48-B935-81FC88DF603F}"/>
              </a:ext>
            </a:extLst>
          </p:cNvPr>
          <p:cNvSpPr>
            <a:spLocks noGrp="1"/>
          </p:cNvSpPr>
          <p:nvPr>
            <p:ph type="dt" sz="half" idx="10"/>
          </p:nvPr>
        </p:nvSpPr>
        <p:spPr/>
        <p:txBody>
          <a:bodyPr/>
          <a:lstStyle/>
          <a:p>
            <a:fld id="{AF26DAF9-D2C5-FB41-9D25-B7A7AAE2010D}" type="datetimeFigureOut">
              <a:rPr lang="nb-NO" smtClean="0"/>
              <a:t>19.03.2025</a:t>
            </a:fld>
            <a:endParaRPr lang="nb-NO"/>
          </a:p>
        </p:txBody>
      </p:sp>
      <p:sp>
        <p:nvSpPr>
          <p:cNvPr id="3" name="Plassholder for bunntekst 2">
            <a:extLst>
              <a:ext uri="{FF2B5EF4-FFF2-40B4-BE49-F238E27FC236}">
                <a16:creationId xmlns:a16="http://schemas.microsoft.com/office/drawing/2014/main" id="{59993ACE-3901-6945-9282-A07378E8D57E}"/>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1737DA79-5D7D-484D-9927-283131FAC1A1}"/>
              </a:ext>
            </a:extLst>
          </p:cNvPr>
          <p:cNvSpPr>
            <a:spLocks noGrp="1"/>
          </p:cNvSpPr>
          <p:nvPr>
            <p:ph type="sldNum" sz="quarter" idx="12"/>
          </p:nvPr>
        </p:nvSpPr>
        <p:spPr/>
        <p:txBody>
          <a:bodyPr/>
          <a:lstStyle/>
          <a:p>
            <a:fld id="{E9A2CFC5-9203-3B45-B4F6-586BA8461FD0}" type="slidenum">
              <a:rPr lang="nb-NO" smtClean="0"/>
              <a:t>‹#›</a:t>
            </a:fld>
            <a:endParaRPr lang="nb-NO"/>
          </a:p>
        </p:txBody>
      </p:sp>
    </p:spTree>
    <p:extLst>
      <p:ext uri="{BB962C8B-B14F-4D97-AF65-F5344CB8AC3E}">
        <p14:creationId xmlns:p14="http://schemas.microsoft.com/office/powerpoint/2010/main" val="1391638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131E8A3-412B-E240-81C3-FF25A1FD6A0F}"/>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1023FB7E-0D34-5543-A8BF-5B5D626879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B1098B8B-CC32-0743-B5C1-6FDCE46142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3042E17B-F195-124A-AFCA-D2BC587B7135}"/>
              </a:ext>
            </a:extLst>
          </p:cNvPr>
          <p:cNvSpPr>
            <a:spLocks noGrp="1"/>
          </p:cNvSpPr>
          <p:nvPr>
            <p:ph type="dt" sz="half" idx="10"/>
          </p:nvPr>
        </p:nvSpPr>
        <p:spPr/>
        <p:txBody>
          <a:bodyPr/>
          <a:lstStyle/>
          <a:p>
            <a:fld id="{AF26DAF9-D2C5-FB41-9D25-B7A7AAE2010D}" type="datetimeFigureOut">
              <a:rPr lang="nb-NO" smtClean="0"/>
              <a:t>19.03.2025</a:t>
            </a:fld>
            <a:endParaRPr lang="nb-NO"/>
          </a:p>
        </p:txBody>
      </p:sp>
      <p:sp>
        <p:nvSpPr>
          <p:cNvPr id="6" name="Plassholder for bunntekst 5">
            <a:extLst>
              <a:ext uri="{FF2B5EF4-FFF2-40B4-BE49-F238E27FC236}">
                <a16:creationId xmlns:a16="http://schemas.microsoft.com/office/drawing/2014/main" id="{120C19C0-0E01-9F4E-8F10-95586C9EA46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A5BED6F-6B7E-2848-A6A3-BB9EB2C4B659}"/>
              </a:ext>
            </a:extLst>
          </p:cNvPr>
          <p:cNvSpPr>
            <a:spLocks noGrp="1"/>
          </p:cNvSpPr>
          <p:nvPr>
            <p:ph type="sldNum" sz="quarter" idx="12"/>
          </p:nvPr>
        </p:nvSpPr>
        <p:spPr/>
        <p:txBody>
          <a:bodyPr/>
          <a:lstStyle/>
          <a:p>
            <a:fld id="{E9A2CFC5-9203-3B45-B4F6-586BA8461FD0}" type="slidenum">
              <a:rPr lang="nb-NO" smtClean="0"/>
              <a:t>‹#›</a:t>
            </a:fld>
            <a:endParaRPr lang="nb-NO"/>
          </a:p>
        </p:txBody>
      </p:sp>
    </p:spTree>
    <p:extLst>
      <p:ext uri="{BB962C8B-B14F-4D97-AF65-F5344CB8AC3E}">
        <p14:creationId xmlns:p14="http://schemas.microsoft.com/office/powerpoint/2010/main" val="134065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9D4C9-614E-8DA5-3492-4C974CF1E5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C693E1-2184-C568-EF7C-FEDBFF6BDF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A3EF60-F281-8DE8-E3A3-CD834248BF52}"/>
              </a:ext>
            </a:extLst>
          </p:cNvPr>
          <p:cNvSpPr>
            <a:spLocks noGrp="1"/>
          </p:cNvSpPr>
          <p:nvPr>
            <p:ph type="dt" sz="half" idx="10"/>
          </p:nvPr>
        </p:nvSpPr>
        <p:spPr/>
        <p:txBody>
          <a:bodyPr/>
          <a:lstStyle/>
          <a:p>
            <a:fld id="{533D0910-BEBA-0B40-A5E2-ACD480F1F401}" type="datetimeFigureOut">
              <a:rPr lang="en-US" smtClean="0"/>
              <a:t>3/19/25</a:t>
            </a:fld>
            <a:endParaRPr lang="en-US"/>
          </a:p>
        </p:txBody>
      </p:sp>
      <p:sp>
        <p:nvSpPr>
          <p:cNvPr id="5" name="Footer Placeholder 4">
            <a:extLst>
              <a:ext uri="{FF2B5EF4-FFF2-40B4-BE49-F238E27FC236}">
                <a16:creationId xmlns:a16="http://schemas.microsoft.com/office/drawing/2014/main" id="{99C37398-B35F-D7C3-D9C1-73890209A9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B9BD3E-8633-A352-DD37-1ED47E5399EF}"/>
              </a:ext>
            </a:extLst>
          </p:cNvPr>
          <p:cNvSpPr>
            <a:spLocks noGrp="1"/>
          </p:cNvSpPr>
          <p:nvPr>
            <p:ph type="sldNum" sz="quarter" idx="12"/>
          </p:nvPr>
        </p:nvSpPr>
        <p:spPr/>
        <p:txBody>
          <a:bodyPr/>
          <a:lstStyle/>
          <a:p>
            <a:fld id="{8EC66209-38D6-4043-B4D3-5561C5CDCE34}" type="slidenum">
              <a:rPr lang="en-US" smtClean="0"/>
              <a:t>‹#›</a:t>
            </a:fld>
            <a:endParaRPr lang="en-US"/>
          </a:p>
        </p:txBody>
      </p:sp>
    </p:spTree>
    <p:extLst>
      <p:ext uri="{BB962C8B-B14F-4D97-AF65-F5344CB8AC3E}">
        <p14:creationId xmlns:p14="http://schemas.microsoft.com/office/powerpoint/2010/main" val="23043075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26C8519-9430-E74B-8A75-5CFF7315851B}"/>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EDEE4006-2D54-4D45-AE74-D7210E8488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E1D4CA24-C792-DF4A-AC08-F794539F48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2CB268BA-1925-AC4D-AC3D-293F86FF21BB}"/>
              </a:ext>
            </a:extLst>
          </p:cNvPr>
          <p:cNvSpPr>
            <a:spLocks noGrp="1"/>
          </p:cNvSpPr>
          <p:nvPr>
            <p:ph type="dt" sz="half" idx="10"/>
          </p:nvPr>
        </p:nvSpPr>
        <p:spPr/>
        <p:txBody>
          <a:bodyPr/>
          <a:lstStyle/>
          <a:p>
            <a:fld id="{AF26DAF9-D2C5-FB41-9D25-B7A7AAE2010D}" type="datetimeFigureOut">
              <a:rPr lang="nb-NO" smtClean="0"/>
              <a:t>19.03.2025</a:t>
            </a:fld>
            <a:endParaRPr lang="nb-NO"/>
          </a:p>
        </p:txBody>
      </p:sp>
      <p:sp>
        <p:nvSpPr>
          <p:cNvPr id="6" name="Plassholder for bunntekst 5">
            <a:extLst>
              <a:ext uri="{FF2B5EF4-FFF2-40B4-BE49-F238E27FC236}">
                <a16:creationId xmlns:a16="http://schemas.microsoft.com/office/drawing/2014/main" id="{715AA8C3-649C-5647-9055-806B67378BA0}"/>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17ABEAF-78CC-F443-8241-6C600961B2BF}"/>
              </a:ext>
            </a:extLst>
          </p:cNvPr>
          <p:cNvSpPr>
            <a:spLocks noGrp="1"/>
          </p:cNvSpPr>
          <p:nvPr>
            <p:ph type="sldNum" sz="quarter" idx="12"/>
          </p:nvPr>
        </p:nvSpPr>
        <p:spPr/>
        <p:txBody>
          <a:bodyPr/>
          <a:lstStyle/>
          <a:p>
            <a:fld id="{E9A2CFC5-9203-3B45-B4F6-586BA8461FD0}" type="slidenum">
              <a:rPr lang="nb-NO" smtClean="0"/>
              <a:t>‹#›</a:t>
            </a:fld>
            <a:endParaRPr lang="nb-NO"/>
          </a:p>
        </p:txBody>
      </p:sp>
    </p:spTree>
    <p:extLst>
      <p:ext uri="{BB962C8B-B14F-4D97-AF65-F5344CB8AC3E}">
        <p14:creationId xmlns:p14="http://schemas.microsoft.com/office/powerpoint/2010/main" val="5156702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42F6299-B1BE-4748-8F11-CE5DDA1E38AD}"/>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963CFAF0-1CB5-1C43-8E8A-1086AE970186}"/>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39D1E7E-5E4C-DC42-93E6-7B66E7C87F5A}"/>
              </a:ext>
            </a:extLst>
          </p:cNvPr>
          <p:cNvSpPr>
            <a:spLocks noGrp="1"/>
          </p:cNvSpPr>
          <p:nvPr>
            <p:ph type="dt" sz="half" idx="10"/>
          </p:nvPr>
        </p:nvSpPr>
        <p:spPr/>
        <p:txBody>
          <a:bodyPr/>
          <a:lstStyle/>
          <a:p>
            <a:fld id="{AF26DAF9-D2C5-FB41-9D25-B7A7AAE2010D}" type="datetimeFigureOut">
              <a:rPr lang="nb-NO" smtClean="0"/>
              <a:t>19.03.2025</a:t>
            </a:fld>
            <a:endParaRPr lang="nb-NO"/>
          </a:p>
        </p:txBody>
      </p:sp>
      <p:sp>
        <p:nvSpPr>
          <p:cNvPr id="5" name="Plassholder for bunntekst 4">
            <a:extLst>
              <a:ext uri="{FF2B5EF4-FFF2-40B4-BE49-F238E27FC236}">
                <a16:creationId xmlns:a16="http://schemas.microsoft.com/office/drawing/2014/main" id="{84D4AB46-87E3-B24E-989F-29FE15BE6CB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CFCA69C-30F2-3742-B746-1179B7C3FF32}"/>
              </a:ext>
            </a:extLst>
          </p:cNvPr>
          <p:cNvSpPr>
            <a:spLocks noGrp="1"/>
          </p:cNvSpPr>
          <p:nvPr>
            <p:ph type="sldNum" sz="quarter" idx="12"/>
          </p:nvPr>
        </p:nvSpPr>
        <p:spPr/>
        <p:txBody>
          <a:bodyPr/>
          <a:lstStyle/>
          <a:p>
            <a:fld id="{E9A2CFC5-9203-3B45-B4F6-586BA8461FD0}" type="slidenum">
              <a:rPr lang="nb-NO" smtClean="0"/>
              <a:t>‹#›</a:t>
            </a:fld>
            <a:endParaRPr lang="nb-NO"/>
          </a:p>
        </p:txBody>
      </p:sp>
    </p:spTree>
    <p:extLst>
      <p:ext uri="{BB962C8B-B14F-4D97-AF65-F5344CB8AC3E}">
        <p14:creationId xmlns:p14="http://schemas.microsoft.com/office/powerpoint/2010/main" val="28144082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1EF2913C-24A7-434D-ADF8-2EA5AC809245}"/>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59ABC504-416E-BC42-8ABD-0B92403CAB0B}"/>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3DAEACE8-67EF-5B40-B2C5-6F14A40B0F6D}"/>
              </a:ext>
            </a:extLst>
          </p:cNvPr>
          <p:cNvSpPr>
            <a:spLocks noGrp="1"/>
          </p:cNvSpPr>
          <p:nvPr>
            <p:ph type="dt" sz="half" idx="10"/>
          </p:nvPr>
        </p:nvSpPr>
        <p:spPr/>
        <p:txBody>
          <a:bodyPr/>
          <a:lstStyle/>
          <a:p>
            <a:fld id="{AF26DAF9-D2C5-FB41-9D25-B7A7AAE2010D}" type="datetimeFigureOut">
              <a:rPr lang="nb-NO" smtClean="0"/>
              <a:t>19.03.2025</a:t>
            </a:fld>
            <a:endParaRPr lang="nb-NO"/>
          </a:p>
        </p:txBody>
      </p:sp>
      <p:sp>
        <p:nvSpPr>
          <p:cNvPr id="5" name="Plassholder for bunntekst 4">
            <a:extLst>
              <a:ext uri="{FF2B5EF4-FFF2-40B4-BE49-F238E27FC236}">
                <a16:creationId xmlns:a16="http://schemas.microsoft.com/office/drawing/2014/main" id="{E9F4AD5C-17FB-C446-8D34-3AB2051D78A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F95E1AA-A676-A145-B7B5-E216F2171CC5}"/>
              </a:ext>
            </a:extLst>
          </p:cNvPr>
          <p:cNvSpPr>
            <a:spLocks noGrp="1"/>
          </p:cNvSpPr>
          <p:nvPr>
            <p:ph type="sldNum" sz="quarter" idx="12"/>
          </p:nvPr>
        </p:nvSpPr>
        <p:spPr/>
        <p:txBody>
          <a:bodyPr/>
          <a:lstStyle/>
          <a:p>
            <a:fld id="{E9A2CFC5-9203-3B45-B4F6-586BA8461FD0}" type="slidenum">
              <a:rPr lang="nb-NO" smtClean="0"/>
              <a:t>‹#›</a:t>
            </a:fld>
            <a:endParaRPr lang="nb-NO"/>
          </a:p>
        </p:txBody>
      </p:sp>
    </p:spTree>
    <p:extLst>
      <p:ext uri="{BB962C8B-B14F-4D97-AF65-F5344CB8AC3E}">
        <p14:creationId xmlns:p14="http://schemas.microsoft.com/office/powerpoint/2010/main" val="4173421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25C29-983E-86DE-A589-9ED3CCA146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AD8BA6B-3651-0953-4BA4-06B5141DD70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8EA660-5F24-DC0C-FD2F-FA9A75B5AB0A}"/>
              </a:ext>
            </a:extLst>
          </p:cNvPr>
          <p:cNvSpPr>
            <a:spLocks noGrp="1"/>
          </p:cNvSpPr>
          <p:nvPr>
            <p:ph type="dt" sz="half" idx="10"/>
          </p:nvPr>
        </p:nvSpPr>
        <p:spPr/>
        <p:txBody>
          <a:bodyPr/>
          <a:lstStyle/>
          <a:p>
            <a:fld id="{533D0910-BEBA-0B40-A5E2-ACD480F1F401}" type="datetimeFigureOut">
              <a:rPr lang="en-US" smtClean="0"/>
              <a:t>3/19/25</a:t>
            </a:fld>
            <a:endParaRPr lang="en-US"/>
          </a:p>
        </p:txBody>
      </p:sp>
      <p:sp>
        <p:nvSpPr>
          <p:cNvPr id="5" name="Footer Placeholder 4">
            <a:extLst>
              <a:ext uri="{FF2B5EF4-FFF2-40B4-BE49-F238E27FC236}">
                <a16:creationId xmlns:a16="http://schemas.microsoft.com/office/drawing/2014/main" id="{B14B19A9-F677-0900-BA97-C39B43FCF2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18FD07-C74B-0EBD-36EF-13565F0F591F}"/>
              </a:ext>
            </a:extLst>
          </p:cNvPr>
          <p:cNvSpPr>
            <a:spLocks noGrp="1"/>
          </p:cNvSpPr>
          <p:nvPr>
            <p:ph type="sldNum" sz="quarter" idx="12"/>
          </p:nvPr>
        </p:nvSpPr>
        <p:spPr/>
        <p:txBody>
          <a:bodyPr/>
          <a:lstStyle/>
          <a:p>
            <a:fld id="{8EC66209-38D6-4043-B4D3-5561C5CDCE34}" type="slidenum">
              <a:rPr lang="en-US" smtClean="0"/>
              <a:t>‹#›</a:t>
            </a:fld>
            <a:endParaRPr lang="en-US"/>
          </a:p>
        </p:txBody>
      </p:sp>
    </p:spTree>
    <p:extLst>
      <p:ext uri="{BB962C8B-B14F-4D97-AF65-F5344CB8AC3E}">
        <p14:creationId xmlns:p14="http://schemas.microsoft.com/office/powerpoint/2010/main" val="4032336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4C152-0674-69DA-CB25-2A66B867CF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E6D7DA-09D9-7A1C-374C-1C03223F60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68128F-08BE-54A9-0CF1-F7C71C7C3E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1BA9E3-521B-55E1-03D7-79DDF3B30ECF}"/>
              </a:ext>
            </a:extLst>
          </p:cNvPr>
          <p:cNvSpPr>
            <a:spLocks noGrp="1"/>
          </p:cNvSpPr>
          <p:nvPr>
            <p:ph type="dt" sz="half" idx="10"/>
          </p:nvPr>
        </p:nvSpPr>
        <p:spPr/>
        <p:txBody>
          <a:bodyPr/>
          <a:lstStyle/>
          <a:p>
            <a:fld id="{533D0910-BEBA-0B40-A5E2-ACD480F1F401}" type="datetimeFigureOut">
              <a:rPr lang="en-US" smtClean="0"/>
              <a:t>3/19/25</a:t>
            </a:fld>
            <a:endParaRPr lang="en-US"/>
          </a:p>
        </p:txBody>
      </p:sp>
      <p:sp>
        <p:nvSpPr>
          <p:cNvPr id="6" name="Footer Placeholder 5">
            <a:extLst>
              <a:ext uri="{FF2B5EF4-FFF2-40B4-BE49-F238E27FC236}">
                <a16:creationId xmlns:a16="http://schemas.microsoft.com/office/drawing/2014/main" id="{29C3F1D0-35E2-BBF1-05E5-F280A3C7B8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EA5922-88E0-D8AF-ECC5-C975EB3EE4C6}"/>
              </a:ext>
            </a:extLst>
          </p:cNvPr>
          <p:cNvSpPr>
            <a:spLocks noGrp="1"/>
          </p:cNvSpPr>
          <p:nvPr>
            <p:ph type="sldNum" sz="quarter" idx="12"/>
          </p:nvPr>
        </p:nvSpPr>
        <p:spPr/>
        <p:txBody>
          <a:bodyPr/>
          <a:lstStyle/>
          <a:p>
            <a:fld id="{8EC66209-38D6-4043-B4D3-5561C5CDCE34}" type="slidenum">
              <a:rPr lang="en-US" smtClean="0"/>
              <a:t>‹#›</a:t>
            </a:fld>
            <a:endParaRPr lang="en-US"/>
          </a:p>
        </p:txBody>
      </p:sp>
    </p:spTree>
    <p:extLst>
      <p:ext uri="{BB962C8B-B14F-4D97-AF65-F5344CB8AC3E}">
        <p14:creationId xmlns:p14="http://schemas.microsoft.com/office/powerpoint/2010/main" val="2914693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4804B-D6E6-FE07-AA5A-F612B4B3BD9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253097-AA18-D90F-C793-666F685128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40CC8A-A51F-9D29-939D-DBB1919889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9FE66F-4D9F-109D-FA0A-44A295E4C7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1827E4-CF66-FEE1-13EE-0AC4DDE113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2DAD12-63CA-5462-733D-45EAE1620CF2}"/>
              </a:ext>
            </a:extLst>
          </p:cNvPr>
          <p:cNvSpPr>
            <a:spLocks noGrp="1"/>
          </p:cNvSpPr>
          <p:nvPr>
            <p:ph type="dt" sz="half" idx="10"/>
          </p:nvPr>
        </p:nvSpPr>
        <p:spPr/>
        <p:txBody>
          <a:bodyPr/>
          <a:lstStyle/>
          <a:p>
            <a:fld id="{533D0910-BEBA-0B40-A5E2-ACD480F1F401}" type="datetimeFigureOut">
              <a:rPr lang="en-US" smtClean="0"/>
              <a:t>3/19/25</a:t>
            </a:fld>
            <a:endParaRPr lang="en-US"/>
          </a:p>
        </p:txBody>
      </p:sp>
      <p:sp>
        <p:nvSpPr>
          <p:cNvPr id="8" name="Footer Placeholder 7">
            <a:extLst>
              <a:ext uri="{FF2B5EF4-FFF2-40B4-BE49-F238E27FC236}">
                <a16:creationId xmlns:a16="http://schemas.microsoft.com/office/drawing/2014/main" id="{422DFE8D-6004-ABCD-E349-D86D653A52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F319C9-0132-FD17-029C-7630039E000C}"/>
              </a:ext>
            </a:extLst>
          </p:cNvPr>
          <p:cNvSpPr>
            <a:spLocks noGrp="1"/>
          </p:cNvSpPr>
          <p:nvPr>
            <p:ph type="sldNum" sz="quarter" idx="12"/>
          </p:nvPr>
        </p:nvSpPr>
        <p:spPr/>
        <p:txBody>
          <a:bodyPr/>
          <a:lstStyle/>
          <a:p>
            <a:fld id="{8EC66209-38D6-4043-B4D3-5561C5CDCE34}" type="slidenum">
              <a:rPr lang="en-US" smtClean="0"/>
              <a:t>‹#›</a:t>
            </a:fld>
            <a:endParaRPr lang="en-US"/>
          </a:p>
        </p:txBody>
      </p:sp>
    </p:spTree>
    <p:extLst>
      <p:ext uri="{BB962C8B-B14F-4D97-AF65-F5344CB8AC3E}">
        <p14:creationId xmlns:p14="http://schemas.microsoft.com/office/powerpoint/2010/main" val="3898797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27035-3A54-2ED5-BE31-A9BF1BDFDB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8427C5-5B04-E72E-4C3C-A801C5B3B24C}"/>
              </a:ext>
            </a:extLst>
          </p:cNvPr>
          <p:cNvSpPr>
            <a:spLocks noGrp="1"/>
          </p:cNvSpPr>
          <p:nvPr>
            <p:ph type="dt" sz="half" idx="10"/>
          </p:nvPr>
        </p:nvSpPr>
        <p:spPr/>
        <p:txBody>
          <a:bodyPr/>
          <a:lstStyle/>
          <a:p>
            <a:fld id="{533D0910-BEBA-0B40-A5E2-ACD480F1F401}" type="datetimeFigureOut">
              <a:rPr lang="en-US" smtClean="0"/>
              <a:t>3/19/25</a:t>
            </a:fld>
            <a:endParaRPr lang="en-US"/>
          </a:p>
        </p:txBody>
      </p:sp>
      <p:sp>
        <p:nvSpPr>
          <p:cNvPr id="4" name="Footer Placeholder 3">
            <a:extLst>
              <a:ext uri="{FF2B5EF4-FFF2-40B4-BE49-F238E27FC236}">
                <a16:creationId xmlns:a16="http://schemas.microsoft.com/office/drawing/2014/main" id="{FB75B09A-D73C-73EC-78CA-E057E4224E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A8FED4-A184-861C-2E03-5E84289718D9}"/>
              </a:ext>
            </a:extLst>
          </p:cNvPr>
          <p:cNvSpPr>
            <a:spLocks noGrp="1"/>
          </p:cNvSpPr>
          <p:nvPr>
            <p:ph type="sldNum" sz="quarter" idx="12"/>
          </p:nvPr>
        </p:nvSpPr>
        <p:spPr/>
        <p:txBody>
          <a:bodyPr/>
          <a:lstStyle/>
          <a:p>
            <a:fld id="{8EC66209-38D6-4043-B4D3-5561C5CDCE34}" type="slidenum">
              <a:rPr lang="en-US" smtClean="0"/>
              <a:t>‹#›</a:t>
            </a:fld>
            <a:endParaRPr lang="en-US"/>
          </a:p>
        </p:txBody>
      </p:sp>
    </p:spTree>
    <p:extLst>
      <p:ext uri="{BB962C8B-B14F-4D97-AF65-F5344CB8AC3E}">
        <p14:creationId xmlns:p14="http://schemas.microsoft.com/office/powerpoint/2010/main" val="4122016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A5480F-6B8A-C7EF-1757-0B5A148B22D4}"/>
              </a:ext>
            </a:extLst>
          </p:cNvPr>
          <p:cNvSpPr>
            <a:spLocks noGrp="1"/>
          </p:cNvSpPr>
          <p:nvPr>
            <p:ph type="dt" sz="half" idx="10"/>
          </p:nvPr>
        </p:nvSpPr>
        <p:spPr/>
        <p:txBody>
          <a:bodyPr/>
          <a:lstStyle/>
          <a:p>
            <a:fld id="{533D0910-BEBA-0B40-A5E2-ACD480F1F401}" type="datetimeFigureOut">
              <a:rPr lang="en-US" smtClean="0"/>
              <a:t>3/19/25</a:t>
            </a:fld>
            <a:endParaRPr lang="en-US"/>
          </a:p>
        </p:txBody>
      </p:sp>
      <p:sp>
        <p:nvSpPr>
          <p:cNvPr id="3" name="Footer Placeholder 2">
            <a:extLst>
              <a:ext uri="{FF2B5EF4-FFF2-40B4-BE49-F238E27FC236}">
                <a16:creationId xmlns:a16="http://schemas.microsoft.com/office/drawing/2014/main" id="{215F10F7-02AB-5704-0CD3-C34EFB54F0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980332-F29D-A409-29C9-D6485D0BEEB1}"/>
              </a:ext>
            </a:extLst>
          </p:cNvPr>
          <p:cNvSpPr>
            <a:spLocks noGrp="1"/>
          </p:cNvSpPr>
          <p:nvPr>
            <p:ph type="sldNum" sz="quarter" idx="12"/>
          </p:nvPr>
        </p:nvSpPr>
        <p:spPr/>
        <p:txBody>
          <a:bodyPr/>
          <a:lstStyle/>
          <a:p>
            <a:fld id="{8EC66209-38D6-4043-B4D3-5561C5CDCE34}" type="slidenum">
              <a:rPr lang="en-US" smtClean="0"/>
              <a:t>‹#›</a:t>
            </a:fld>
            <a:endParaRPr lang="en-US"/>
          </a:p>
        </p:txBody>
      </p:sp>
    </p:spTree>
    <p:extLst>
      <p:ext uri="{BB962C8B-B14F-4D97-AF65-F5344CB8AC3E}">
        <p14:creationId xmlns:p14="http://schemas.microsoft.com/office/powerpoint/2010/main" val="542562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3F526-2825-870A-73D7-24DF67E877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03AA6C-501D-7252-7AF5-B97E608067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33D146-778D-9CD6-3F1A-BBC11BD340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223422-A3CD-A4E5-895D-2C78EB861943}"/>
              </a:ext>
            </a:extLst>
          </p:cNvPr>
          <p:cNvSpPr>
            <a:spLocks noGrp="1"/>
          </p:cNvSpPr>
          <p:nvPr>
            <p:ph type="dt" sz="half" idx="10"/>
          </p:nvPr>
        </p:nvSpPr>
        <p:spPr/>
        <p:txBody>
          <a:bodyPr/>
          <a:lstStyle/>
          <a:p>
            <a:fld id="{533D0910-BEBA-0B40-A5E2-ACD480F1F401}" type="datetimeFigureOut">
              <a:rPr lang="en-US" smtClean="0"/>
              <a:t>3/19/25</a:t>
            </a:fld>
            <a:endParaRPr lang="en-US"/>
          </a:p>
        </p:txBody>
      </p:sp>
      <p:sp>
        <p:nvSpPr>
          <p:cNvPr id="6" name="Footer Placeholder 5">
            <a:extLst>
              <a:ext uri="{FF2B5EF4-FFF2-40B4-BE49-F238E27FC236}">
                <a16:creationId xmlns:a16="http://schemas.microsoft.com/office/drawing/2014/main" id="{A5A9B044-2510-D540-E5BB-750C77CC92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FF6C74-5E45-BF8E-78CF-771BFBC886EF}"/>
              </a:ext>
            </a:extLst>
          </p:cNvPr>
          <p:cNvSpPr>
            <a:spLocks noGrp="1"/>
          </p:cNvSpPr>
          <p:nvPr>
            <p:ph type="sldNum" sz="quarter" idx="12"/>
          </p:nvPr>
        </p:nvSpPr>
        <p:spPr/>
        <p:txBody>
          <a:bodyPr/>
          <a:lstStyle/>
          <a:p>
            <a:fld id="{8EC66209-38D6-4043-B4D3-5561C5CDCE34}" type="slidenum">
              <a:rPr lang="en-US" smtClean="0"/>
              <a:t>‹#›</a:t>
            </a:fld>
            <a:endParaRPr lang="en-US"/>
          </a:p>
        </p:txBody>
      </p:sp>
    </p:spTree>
    <p:extLst>
      <p:ext uri="{BB962C8B-B14F-4D97-AF65-F5344CB8AC3E}">
        <p14:creationId xmlns:p14="http://schemas.microsoft.com/office/powerpoint/2010/main" val="2579600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DDAAE-2C1D-6434-3BE9-D63926E4F7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987390-8E9E-B3DD-6DAE-6E10C2A08D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780E6D-F50A-06BA-3971-44AEE0486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E3E005-0824-167B-4685-03BB76FE35BB}"/>
              </a:ext>
            </a:extLst>
          </p:cNvPr>
          <p:cNvSpPr>
            <a:spLocks noGrp="1"/>
          </p:cNvSpPr>
          <p:nvPr>
            <p:ph type="dt" sz="half" idx="10"/>
          </p:nvPr>
        </p:nvSpPr>
        <p:spPr/>
        <p:txBody>
          <a:bodyPr/>
          <a:lstStyle/>
          <a:p>
            <a:fld id="{533D0910-BEBA-0B40-A5E2-ACD480F1F401}" type="datetimeFigureOut">
              <a:rPr lang="en-US" smtClean="0"/>
              <a:t>3/19/25</a:t>
            </a:fld>
            <a:endParaRPr lang="en-US"/>
          </a:p>
        </p:txBody>
      </p:sp>
      <p:sp>
        <p:nvSpPr>
          <p:cNvPr id="6" name="Footer Placeholder 5">
            <a:extLst>
              <a:ext uri="{FF2B5EF4-FFF2-40B4-BE49-F238E27FC236}">
                <a16:creationId xmlns:a16="http://schemas.microsoft.com/office/drawing/2014/main" id="{122A59CC-5917-9148-74EC-AFE16C771C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8E6DB0-F186-892D-5824-20AD6D598D87}"/>
              </a:ext>
            </a:extLst>
          </p:cNvPr>
          <p:cNvSpPr>
            <a:spLocks noGrp="1"/>
          </p:cNvSpPr>
          <p:nvPr>
            <p:ph type="sldNum" sz="quarter" idx="12"/>
          </p:nvPr>
        </p:nvSpPr>
        <p:spPr/>
        <p:txBody>
          <a:bodyPr/>
          <a:lstStyle/>
          <a:p>
            <a:fld id="{8EC66209-38D6-4043-B4D3-5561C5CDCE34}" type="slidenum">
              <a:rPr lang="en-US" smtClean="0"/>
              <a:t>‹#›</a:t>
            </a:fld>
            <a:endParaRPr lang="en-US"/>
          </a:p>
        </p:txBody>
      </p:sp>
    </p:spTree>
    <p:extLst>
      <p:ext uri="{BB962C8B-B14F-4D97-AF65-F5344CB8AC3E}">
        <p14:creationId xmlns:p14="http://schemas.microsoft.com/office/powerpoint/2010/main" val="2643423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46D4B6-7C2F-18A5-B91F-C4291EE598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2F3AF9-28A7-EED4-BA2B-9F1A747B88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9A147A-8663-697A-C11F-3514CF3AA8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33D0910-BEBA-0B40-A5E2-ACD480F1F401}" type="datetimeFigureOut">
              <a:rPr lang="en-US" smtClean="0"/>
              <a:t>3/19/25</a:t>
            </a:fld>
            <a:endParaRPr lang="en-US"/>
          </a:p>
        </p:txBody>
      </p:sp>
      <p:sp>
        <p:nvSpPr>
          <p:cNvPr id="5" name="Footer Placeholder 4">
            <a:extLst>
              <a:ext uri="{FF2B5EF4-FFF2-40B4-BE49-F238E27FC236}">
                <a16:creationId xmlns:a16="http://schemas.microsoft.com/office/drawing/2014/main" id="{AF83D9EE-BC11-D848-3022-F84660790D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D701CF-E379-4A9E-7BC7-B6062898AA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EC66209-38D6-4043-B4D3-5561C5CDCE34}" type="slidenum">
              <a:rPr lang="en-US" smtClean="0"/>
              <a:t>‹#›</a:t>
            </a:fld>
            <a:endParaRPr lang="en-US"/>
          </a:p>
        </p:txBody>
      </p:sp>
    </p:spTree>
    <p:extLst>
      <p:ext uri="{BB962C8B-B14F-4D97-AF65-F5344CB8AC3E}">
        <p14:creationId xmlns:p14="http://schemas.microsoft.com/office/powerpoint/2010/main" val="1408934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EB9C6C00-FB24-664B-AC4B-C096F2AA55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5148AD44-17B1-4446-9ED5-4B48A93A5D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42EDEBAB-A63F-5E45-9258-7AF7F2D6DB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26DAF9-D2C5-FB41-9D25-B7A7AAE2010D}" type="datetimeFigureOut">
              <a:rPr lang="nb-NO" smtClean="0"/>
              <a:t>19.03.2025</a:t>
            </a:fld>
            <a:endParaRPr lang="nb-NO"/>
          </a:p>
        </p:txBody>
      </p:sp>
      <p:sp>
        <p:nvSpPr>
          <p:cNvPr id="5" name="Plassholder for bunntekst 4">
            <a:extLst>
              <a:ext uri="{FF2B5EF4-FFF2-40B4-BE49-F238E27FC236}">
                <a16:creationId xmlns:a16="http://schemas.microsoft.com/office/drawing/2014/main" id="{224089EA-D2B5-A643-B2F8-C9C1AA771E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F6E93DA1-9017-E141-BD2A-16ADEFA1AC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A2CFC5-9203-3B45-B4F6-586BA8461FD0}" type="slidenum">
              <a:rPr lang="nb-NO" smtClean="0"/>
              <a:t>‹#›</a:t>
            </a:fld>
            <a:endParaRPr lang="nb-NO"/>
          </a:p>
        </p:txBody>
      </p:sp>
    </p:spTree>
    <p:extLst>
      <p:ext uri="{BB962C8B-B14F-4D97-AF65-F5344CB8AC3E}">
        <p14:creationId xmlns:p14="http://schemas.microsoft.com/office/powerpoint/2010/main" val="7009237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muckraker.no/"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s://lovdata.no/pro/#reference/lov/1997-06-13-44/%C2%A73-3" TargetMode="External"/><Relationship Id="rId2" Type="http://schemas.openxmlformats.org/officeDocument/2006/relationships/hyperlink" Target="https://lovdata.no/pro/#reference/lov/1997-06-13-44/%C2%A73-2"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37.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390.png"/><Relationship Id="rId13" Type="http://schemas.openxmlformats.org/officeDocument/2006/relationships/customXml" Target="../ink/ink8.xml"/><Relationship Id="rId3" Type="http://schemas.openxmlformats.org/officeDocument/2006/relationships/customXml" Target="../ink/ink3.xml"/><Relationship Id="rId7" Type="http://schemas.openxmlformats.org/officeDocument/2006/relationships/customXml" Target="../ink/ink5.xml"/><Relationship Id="rId12"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80.png"/><Relationship Id="rId11" Type="http://schemas.openxmlformats.org/officeDocument/2006/relationships/customXml" Target="../ink/ink7.xml"/><Relationship Id="rId5" Type="http://schemas.openxmlformats.org/officeDocument/2006/relationships/customXml" Target="../ink/ink4.xml"/><Relationship Id="rId10" Type="http://schemas.openxmlformats.org/officeDocument/2006/relationships/image" Target="../media/image400.png"/><Relationship Id="rId4" Type="http://schemas.openxmlformats.org/officeDocument/2006/relationships/image" Target="../media/image370.png"/><Relationship Id="rId9" Type="http://schemas.openxmlformats.org/officeDocument/2006/relationships/customXml" Target="../ink/ink6.xml"/><Relationship Id="rId14" Type="http://schemas.openxmlformats.org/officeDocument/2006/relationships/image" Target="../media/image42.png"/></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6B1538-EA41-97BF-9743-83DE636E6781}"/>
              </a:ext>
            </a:extLst>
          </p:cNvPr>
          <p:cNvSpPr>
            <a:spLocks noGrp="1"/>
          </p:cNvSpPr>
          <p:nvPr>
            <p:ph type="ctrTitle"/>
          </p:nvPr>
        </p:nvSpPr>
        <p:spPr>
          <a:xfrm>
            <a:off x="1075767" y="1188637"/>
            <a:ext cx="2988234" cy="4480726"/>
          </a:xfrm>
        </p:spPr>
        <p:txBody>
          <a:bodyPr vert="horz" lIns="91440" tIns="45720" rIns="91440" bIns="45720" rtlCol="0" anchor="ctr">
            <a:normAutofit/>
          </a:bodyPr>
          <a:lstStyle/>
          <a:p>
            <a:pPr algn="r"/>
            <a:r>
              <a:rPr lang="en-US" sz="6600" kern="1200">
                <a:solidFill>
                  <a:schemeClr val="tx1"/>
                </a:solidFill>
                <a:latin typeface="+mj-lt"/>
                <a:ea typeface="+mj-ea"/>
                <a:cs typeface="+mj-cs"/>
              </a:rPr>
              <a:t>SUJO-kurs	</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04DDFD5A-5FC6-10EB-DDBD-90D40BC5B3F3}"/>
              </a:ext>
            </a:extLst>
          </p:cNvPr>
          <p:cNvSpPr>
            <a:spLocks noGrp="1"/>
          </p:cNvSpPr>
          <p:nvPr>
            <p:ph type="subTitle" idx="1"/>
          </p:nvPr>
        </p:nvSpPr>
        <p:spPr>
          <a:xfrm>
            <a:off x="5255260" y="1648870"/>
            <a:ext cx="4702848" cy="3560260"/>
          </a:xfrm>
        </p:spPr>
        <p:txBody>
          <a:bodyPr vert="horz" lIns="91440" tIns="45720" rIns="91440" bIns="45720" rtlCol="0" anchor="ctr">
            <a:normAutofit/>
          </a:bodyPr>
          <a:lstStyle/>
          <a:p>
            <a:pPr algn="l"/>
            <a:r>
              <a:rPr lang="en-US" dirty="0"/>
              <a:t>Kyrre Kjellevold – </a:t>
            </a:r>
            <a:r>
              <a:rPr lang="en-US" dirty="0" err="1"/>
              <a:t>Gravejournalist</a:t>
            </a:r>
            <a:r>
              <a:rPr lang="en-US" dirty="0"/>
              <a:t> </a:t>
            </a:r>
            <a:r>
              <a:rPr lang="en-US" dirty="0" err="1"/>
              <a:t>i</a:t>
            </a:r>
            <a:r>
              <a:rPr lang="en-US" dirty="0"/>
              <a:t> NRK/</a:t>
            </a:r>
            <a:r>
              <a:rPr lang="en-US" dirty="0" err="1"/>
              <a:t>Førsteamanuensis</a:t>
            </a:r>
            <a:r>
              <a:rPr lang="en-US" dirty="0"/>
              <a:t> USN</a:t>
            </a:r>
          </a:p>
          <a:p>
            <a:pPr algn="l"/>
            <a:r>
              <a:rPr lang="en-US" dirty="0"/>
              <a:t>(PhD, </a:t>
            </a:r>
            <a:r>
              <a:rPr lang="en-US" dirty="0" err="1"/>
              <a:t>Siv.Øk</a:t>
            </a:r>
            <a:r>
              <a:rPr lang="en-US" dirty="0"/>
              <a:t>)</a:t>
            </a:r>
          </a:p>
          <a:p>
            <a:pPr algn="l"/>
            <a:endParaRPr lang="en-US" dirty="0"/>
          </a:p>
          <a:p>
            <a:pPr algn="l"/>
            <a:r>
              <a:rPr lang="en-US" dirty="0" err="1"/>
              <a:t>Sjekk</a:t>
            </a:r>
            <a:r>
              <a:rPr lang="en-US" dirty="0"/>
              <a:t> </a:t>
            </a:r>
            <a:r>
              <a:rPr lang="en-US" dirty="0" err="1"/>
              <a:t>ut</a:t>
            </a:r>
            <a:r>
              <a:rPr lang="en-US" dirty="0"/>
              <a:t>:</a:t>
            </a:r>
          </a:p>
          <a:p>
            <a:pPr algn="l"/>
            <a:r>
              <a:rPr lang="en-US" dirty="0">
                <a:hlinkClick r:id="rId2"/>
              </a:rPr>
              <a:t>www.muckraker.no</a:t>
            </a:r>
            <a:endParaRPr lang="en-US" dirty="0"/>
          </a:p>
        </p:txBody>
      </p:sp>
    </p:spTree>
    <p:extLst>
      <p:ext uri="{BB962C8B-B14F-4D97-AF65-F5344CB8AC3E}">
        <p14:creationId xmlns:p14="http://schemas.microsoft.com/office/powerpoint/2010/main" val="1201893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13F34B-E64C-49F7-AFC4-601043324DD1}"/>
              </a:ext>
            </a:extLst>
          </p:cNvPr>
          <p:cNvPicPr>
            <a:picLocks noChangeAspect="1"/>
          </p:cNvPicPr>
          <p:nvPr/>
        </p:nvPicPr>
        <p:blipFill>
          <a:blip r:embed="rId2">
            <a:duotone>
              <a:schemeClr val="bg2">
                <a:shade val="45000"/>
                <a:satMod val="135000"/>
              </a:schemeClr>
              <a:prstClr val="white"/>
            </a:duotone>
          </a:blip>
          <a:src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1A4C4E-6ACA-E501-0254-1204767207B1}"/>
              </a:ext>
            </a:extLst>
          </p:cNvPr>
          <p:cNvSpPr>
            <a:spLocks noGrp="1"/>
          </p:cNvSpPr>
          <p:nvPr>
            <p:ph type="title"/>
          </p:nvPr>
        </p:nvSpPr>
        <p:spPr>
          <a:xfrm>
            <a:off x="838200" y="365125"/>
            <a:ext cx="10515600" cy="1325563"/>
          </a:xfrm>
        </p:spPr>
        <p:txBody>
          <a:bodyPr>
            <a:normAutofit/>
          </a:bodyPr>
          <a:lstStyle/>
          <a:p>
            <a:r>
              <a:rPr lang="en-US" dirty="0"/>
              <a:t>Men </a:t>
            </a:r>
            <a:r>
              <a:rPr lang="en-US" dirty="0" err="1"/>
              <a:t>ikke</a:t>
            </a:r>
            <a:r>
              <a:rPr lang="en-US" dirty="0"/>
              <a:t> bare det…</a:t>
            </a:r>
          </a:p>
        </p:txBody>
      </p:sp>
      <p:graphicFrame>
        <p:nvGraphicFramePr>
          <p:cNvPr id="5" name="Content Placeholder 2">
            <a:extLst>
              <a:ext uri="{FF2B5EF4-FFF2-40B4-BE49-F238E27FC236}">
                <a16:creationId xmlns:a16="http://schemas.microsoft.com/office/drawing/2014/main" id="{5D40C99C-1709-ABC7-39BA-8B1679C95282}"/>
              </a:ext>
            </a:extLst>
          </p:cNvPr>
          <p:cNvGraphicFramePr>
            <a:graphicFrameLocks noGrp="1"/>
          </p:cNvGraphicFramePr>
          <p:nvPr>
            <p:ph idx="1"/>
            <p:extLst>
              <p:ext uri="{D42A27DB-BD31-4B8C-83A1-F6EECF244321}">
                <p14:modId xmlns:p14="http://schemas.microsoft.com/office/powerpoint/2010/main" val="302172990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761640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311754-B7A0-0DC6-C4B6-8C499B114C79}"/>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Ideen bak avskrivninger</a:t>
            </a:r>
          </a:p>
        </p:txBody>
      </p:sp>
      <p:graphicFrame>
        <p:nvGraphicFramePr>
          <p:cNvPr id="5" name="Content Placeholder 2">
            <a:extLst>
              <a:ext uri="{FF2B5EF4-FFF2-40B4-BE49-F238E27FC236}">
                <a16:creationId xmlns:a16="http://schemas.microsoft.com/office/drawing/2014/main" id="{B98B3039-F089-6FC8-EFE2-5B46DA365167}"/>
              </a:ext>
            </a:extLst>
          </p:cNvPr>
          <p:cNvGraphicFramePr>
            <a:graphicFrameLocks noGrp="1"/>
          </p:cNvGraphicFramePr>
          <p:nvPr>
            <p:ph idx="1"/>
            <p:extLst>
              <p:ext uri="{D42A27DB-BD31-4B8C-83A1-F6EECF244321}">
                <p14:modId xmlns:p14="http://schemas.microsoft.com/office/powerpoint/2010/main" val="2085425748"/>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51082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0C5450-990E-0E58-F822-53A182DD9D72}"/>
              </a:ext>
            </a:extLst>
          </p:cNvPr>
          <p:cNvSpPr>
            <a:spLocks noGrp="1"/>
          </p:cNvSpPr>
          <p:nvPr>
            <p:ph type="title"/>
          </p:nvPr>
        </p:nvSpPr>
        <p:spPr>
          <a:xfrm>
            <a:off x="586478" y="1683756"/>
            <a:ext cx="3115265" cy="2396359"/>
          </a:xfrm>
        </p:spPr>
        <p:txBody>
          <a:bodyPr anchor="b">
            <a:normAutofit/>
          </a:bodyPr>
          <a:lstStyle/>
          <a:p>
            <a:pPr algn="r"/>
            <a:r>
              <a:rPr lang="en-US" sz="1900">
                <a:solidFill>
                  <a:srgbClr val="FFFFFF"/>
                </a:solidFill>
              </a:rPr>
              <a:t>Sammenstillingsprinsippet</a:t>
            </a:r>
          </a:p>
        </p:txBody>
      </p:sp>
      <p:graphicFrame>
        <p:nvGraphicFramePr>
          <p:cNvPr id="5" name="Content Placeholder 2">
            <a:extLst>
              <a:ext uri="{FF2B5EF4-FFF2-40B4-BE49-F238E27FC236}">
                <a16:creationId xmlns:a16="http://schemas.microsoft.com/office/drawing/2014/main" id="{C38268DE-9E47-994B-E9A6-78241D0FCB64}"/>
              </a:ext>
            </a:extLst>
          </p:cNvPr>
          <p:cNvGraphicFramePr>
            <a:graphicFrameLocks noGrp="1"/>
          </p:cNvGraphicFramePr>
          <p:nvPr>
            <p:ph idx="1"/>
            <p:extLst>
              <p:ext uri="{D42A27DB-BD31-4B8C-83A1-F6EECF244321}">
                <p14:modId xmlns:p14="http://schemas.microsoft.com/office/powerpoint/2010/main" val="594214613"/>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77601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597CC40-B32F-9882-8083-07C8F6DFF89F}"/>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Vårt eksempel</a:t>
            </a:r>
          </a:p>
        </p:txBody>
      </p:sp>
      <p:graphicFrame>
        <p:nvGraphicFramePr>
          <p:cNvPr id="25" name="Content Placeholder 2">
            <a:extLst>
              <a:ext uri="{FF2B5EF4-FFF2-40B4-BE49-F238E27FC236}">
                <a16:creationId xmlns:a16="http://schemas.microsoft.com/office/drawing/2014/main" id="{7EC7A838-AA47-903C-5E45-E456EC9C6256}"/>
              </a:ext>
            </a:extLst>
          </p:cNvPr>
          <p:cNvGraphicFramePr>
            <a:graphicFrameLocks noGrp="1"/>
          </p:cNvGraphicFramePr>
          <p:nvPr>
            <p:ph idx="1"/>
            <p:extLst>
              <p:ext uri="{D42A27DB-BD31-4B8C-83A1-F6EECF244321}">
                <p14:modId xmlns:p14="http://schemas.microsoft.com/office/powerpoint/2010/main" val="814097592"/>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3193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BE118EA-25E9-90C2-8FE7-746CE6571E2A}"/>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Andre eksempler på sammenstilling:</a:t>
            </a:r>
          </a:p>
        </p:txBody>
      </p:sp>
      <p:graphicFrame>
        <p:nvGraphicFramePr>
          <p:cNvPr id="5" name="Content Placeholder 2">
            <a:extLst>
              <a:ext uri="{FF2B5EF4-FFF2-40B4-BE49-F238E27FC236}">
                <a16:creationId xmlns:a16="http://schemas.microsoft.com/office/drawing/2014/main" id="{02E7A7DC-F92E-9521-043E-8A114995DE6D}"/>
              </a:ext>
            </a:extLst>
          </p:cNvPr>
          <p:cNvGraphicFramePr>
            <a:graphicFrameLocks noGrp="1"/>
          </p:cNvGraphicFramePr>
          <p:nvPr>
            <p:ph idx="1"/>
            <p:extLst>
              <p:ext uri="{D42A27DB-BD31-4B8C-83A1-F6EECF244321}">
                <p14:modId xmlns:p14="http://schemas.microsoft.com/office/powerpoint/2010/main" val="3241570772"/>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00603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D9959A76-8387-6072-2E73-A3EAE135D41C}"/>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kern="1200" dirty="0" err="1">
                <a:solidFill>
                  <a:srgbClr val="FFFFFF"/>
                </a:solidFill>
                <a:latin typeface="+mj-lt"/>
                <a:ea typeface="+mj-ea"/>
                <a:cs typeface="+mj-cs"/>
              </a:rPr>
              <a:t>Hvordan</a:t>
            </a:r>
            <a:r>
              <a:rPr lang="en-US" sz="4800" kern="1200" dirty="0">
                <a:solidFill>
                  <a:srgbClr val="FFFFFF"/>
                </a:solidFill>
                <a:latin typeface="+mj-lt"/>
                <a:ea typeface="+mj-ea"/>
                <a:cs typeface="+mj-cs"/>
              </a:rPr>
              <a:t> </a:t>
            </a:r>
            <a:r>
              <a:rPr lang="en-US" sz="4800" kern="1200" dirty="0" err="1">
                <a:solidFill>
                  <a:srgbClr val="FFFFFF"/>
                </a:solidFill>
                <a:latin typeface="+mj-lt"/>
                <a:ea typeface="+mj-ea"/>
                <a:cs typeface="+mj-cs"/>
              </a:rPr>
              <a:t>håndterer</a:t>
            </a:r>
            <a:r>
              <a:rPr lang="en-US" sz="4800" kern="1200" dirty="0">
                <a:solidFill>
                  <a:srgbClr val="FFFFFF"/>
                </a:solidFill>
                <a:latin typeface="+mj-lt"/>
                <a:ea typeface="+mj-ea"/>
                <a:cs typeface="+mj-cs"/>
              </a:rPr>
              <a:t> vi tap?</a:t>
            </a:r>
          </a:p>
        </p:txBody>
      </p:sp>
      <p:sp>
        <p:nvSpPr>
          <p:cNvPr id="4" name="Text Placeholder 3">
            <a:extLst>
              <a:ext uri="{FF2B5EF4-FFF2-40B4-BE49-F238E27FC236}">
                <a16:creationId xmlns:a16="http://schemas.microsoft.com/office/drawing/2014/main" id="{8959F103-BAAD-3114-E3F3-50352A31630E}"/>
              </a:ext>
            </a:extLst>
          </p:cNvPr>
          <p:cNvSpPr>
            <a:spLocks noGrp="1"/>
          </p:cNvSpPr>
          <p:nvPr>
            <p:ph type="body" idx="1"/>
          </p:nvPr>
        </p:nvSpPr>
        <p:spPr>
          <a:xfrm>
            <a:off x="1350682" y="4870824"/>
            <a:ext cx="10005951" cy="1458258"/>
          </a:xfrm>
        </p:spPr>
        <p:txBody>
          <a:bodyPr vert="horz" lIns="91440" tIns="45720" rIns="91440" bIns="45720" rtlCol="0" anchor="ctr">
            <a:normAutofit/>
          </a:bodyPr>
          <a:lstStyle/>
          <a:p>
            <a:endParaRPr lang="en-US" sz="2400" kern="1200" dirty="0">
              <a:solidFill>
                <a:schemeClr val="tx1"/>
              </a:solidFill>
              <a:latin typeface="+mn-lt"/>
              <a:ea typeface="+mn-ea"/>
              <a:cs typeface="+mn-cs"/>
            </a:endParaRPr>
          </a:p>
        </p:txBody>
      </p:sp>
    </p:spTree>
    <p:extLst>
      <p:ext uri="{BB962C8B-B14F-4D97-AF65-F5344CB8AC3E}">
        <p14:creationId xmlns:p14="http://schemas.microsoft.com/office/powerpoint/2010/main" val="2247489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F906F-D3AB-F7D8-0B68-A4D2572D893A}"/>
              </a:ext>
            </a:extLst>
          </p:cNvPr>
          <p:cNvSpPr>
            <a:spLocks noGrp="1"/>
          </p:cNvSpPr>
          <p:nvPr>
            <p:ph type="title"/>
          </p:nvPr>
        </p:nvSpPr>
        <p:spPr/>
        <p:txBody>
          <a:bodyPr/>
          <a:lstStyle/>
          <a:p>
            <a:r>
              <a:rPr lang="en-US" dirty="0" err="1"/>
              <a:t>Forsiktighetsprinsippet</a:t>
            </a:r>
            <a:r>
              <a:rPr lang="en-US" dirty="0"/>
              <a:t>.</a:t>
            </a:r>
          </a:p>
        </p:txBody>
      </p:sp>
      <p:sp>
        <p:nvSpPr>
          <p:cNvPr id="3" name="Content Placeholder 2">
            <a:extLst>
              <a:ext uri="{FF2B5EF4-FFF2-40B4-BE49-F238E27FC236}">
                <a16:creationId xmlns:a16="http://schemas.microsoft.com/office/drawing/2014/main" id="{E200E0AC-F806-8FE5-89ED-310450C93188}"/>
              </a:ext>
            </a:extLst>
          </p:cNvPr>
          <p:cNvSpPr>
            <a:spLocks noGrp="1"/>
          </p:cNvSpPr>
          <p:nvPr>
            <p:ph idx="1"/>
          </p:nvPr>
        </p:nvSpPr>
        <p:spPr/>
        <p:txBody>
          <a:bodyPr/>
          <a:lstStyle/>
          <a:p>
            <a:r>
              <a:rPr lang="en-US" dirty="0"/>
              <a:t>Er det over 50 % </a:t>
            </a:r>
            <a:r>
              <a:rPr lang="en-US" dirty="0" err="1"/>
              <a:t>sannsynlig</a:t>
            </a:r>
            <a:r>
              <a:rPr lang="en-US" dirty="0"/>
              <a:t> at du </a:t>
            </a:r>
            <a:r>
              <a:rPr lang="en-US" dirty="0" err="1"/>
              <a:t>vil</a:t>
            </a:r>
            <a:r>
              <a:rPr lang="en-US" dirty="0"/>
              <a:t> tape </a:t>
            </a:r>
            <a:r>
              <a:rPr lang="en-US" dirty="0" err="1"/>
              <a:t>en</a:t>
            </a:r>
            <a:r>
              <a:rPr lang="en-US" dirty="0"/>
              <a:t> </a:t>
            </a:r>
            <a:r>
              <a:rPr lang="en-US" dirty="0" err="1"/>
              <a:t>rettssak</a:t>
            </a:r>
            <a:r>
              <a:rPr lang="en-US" dirty="0"/>
              <a:t> </a:t>
            </a:r>
            <a:r>
              <a:rPr lang="en-US" dirty="0" err="1"/>
              <a:t>skal</a:t>
            </a:r>
            <a:r>
              <a:rPr lang="en-US" dirty="0"/>
              <a:t> du </a:t>
            </a:r>
            <a:r>
              <a:rPr lang="en-US" dirty="0" err="1"/>
              <a:t>avsette</a:t>
            </a:r>
            <a:r>
              <a:rPr lang="en-US" dirty="0"/>
              <a:t> for </a:t>
            </a:r>
            <a:r>
              <a:rPr lang="en-US" dirty="0" err="1"/>
              <a:t>sannsynlig</a:t>
            </a:r>
            <a:r>
              <a:rPr lang="en-US" dirty="0"/>
              <a:t> </a:t>
            </a:r>
            <a:r>
              <a:rPr lang="en-US" dirty="0" err="1"/>
              <a:t>kostnad</a:t>
            </a:r>
            <a:r>
              <a:rPr lang="en-US" dirty="0"/>
              <a:t> </a:t>
            </a:r>
            <a:r>
              <a:rPr lang="en-US" dirty="0" err="1"/>
              <a:t>i</a:t>
            </a:r>
            <a:r>
              <a:rPr lang="en-US" dirty="0"/>
              <a:t> </a:t>
            </a:r>
            <a:r>
              <a:rPr lang="en-US" dirty="0" err="1"/>
              <a:t>dag</a:t>
            </a:r>
            <a:r>
              <a:rPr lang="en-US" dirty="0"/>
              <a:t> </a:t>
            </a:r>
            <a:r>
              <a:rPr lang="en-US" dirty="0" err="1"/>
              <a:t>når</a:t>
            </a:r>
            <a:r>
              <a:rPr lang="en-US" dirty="0"/>
              <a:t> det er </a:t>
            </a:r>
            <a:r>
              <a:rPr lang="en-US" dirty="0" err="1"/>
              <a:t>klart</a:t>
            </a:r>
            <a:r>
              <a:rPr lang="en-US" dirty="0"/>
              <a:t> at det </a:t>
            </a:r>
            <a:r>
              <a:rPr lang="en-US" dirty="0" err="1"/>
              <a:t>blir</a:t>
            </a:r>
            <a:r>
              <a:rPr lang="en-US" dirty="0"/>
              <a:t> et </a:t>
            </a:r>
            <a:r>
              <a:rPr lang="en-US" dirty="0" err="1"/>
              <a:t>søksmål</a:t>
            </a:r>
            <a:r>
              <a:rPr lang="en-US" dirty="0"/>
              <a:t>.</a:t>
            </a:r>
          </a:p>
          <a:p>
            <a:endParaRPr lang="en-US" dirty="0"/>
          </a:p>
          <a:p>
            <a:r>
              <a:rPr lang="en-US" dirty="0"/>
              <a:t>Er det </a:t>
            </a:r>
            <a:r>
              <a:rPr lang="en-US" dirty="0" err="1"/>
              <a:t>mellom</a:t>
            </a:r>
            <a:r>
              <a:rPr lang="en-US" dirty="0"/>
              <a:t> 20-50% </a:t>
            </a:r>
            <a:r>
              <a:rPr lang="en-US" dirty="0" err="1"/>
              <a:t>sannsynlig</a:t>
            </a:r>
            <a:r>
              <a:rPr lang="en-US" dirty="0"/>
              <a:t> </a:t>
            </a:r>
            <a:r>
              <a:rPr lang="en-US" dirty="0" err="1"/>
              <a:t>skal</a:t>
            </a:r>
            <a:r>
              <a:rPr lang="en-US" dirty="0"/>
              <a:t> du </a:t>
            </a:r>
            <a:r>
              <a:rPr lang="en-US" dirty="0" err="1"/>
              <a:t>nevne</a:t>
            </a:r>
            <a:r>
              <a:rPr lang="en-US" dirty="0"/>
              <a:t> det </a:t>
            </a:r>
            <a:r>
              <a:rPr lang="en-US" dirty="0" err="1"/>
              <a:t>i</a:t>
            </a:r>
            <a:r>
              <a:rPr lang="en-US" dirty="0"/>
              <a:t> </a:t>
            </a:r>
            <a:r>
              <a:rPr lang="en-US" dirty="0" err="1"/>
              <a:t>en</a:t>
            </a:r>
            <a:r>
              <a:rPr lang="en-US" dirty="0"/>
              <a:t> </a:t>
            </a:r>
            <a:r>
              <a:rPr lang="en-US" dirty="0" err="1"/>
              <a:t>fotnote</a:t>
            </a:r>
            <a:r>
              <a:rPr lang="en-US" dirty="0"/>
              <a:t>. </a:t>
            </a:r>
          </a:p>
          <a:p>
            <a:endParaRPr lang="en-US" dirty="0"/>
          </a:p>
          <a:p>
            <a:r>
              <a:rPr lang="en-US" dirty="0" err="1"/>
              <a:t>Forsiktighetsprinsippet</a:t>
            </a:r>
            <a:r>
              <a:rPr lang="en-US" dirty="0"/>
              <a:t> </a:t>
            </a:r>
            <a:r>
              <a:rPr lang="en-US" dirty="0" err="1"/>
              <a:t>forteller</a:t>
            </a:r>
            <a:r>
              <a:rPr lang="en-US" dirty="0"/>
              <a:t> </a:t>
            </a:r>
            <a:r>
              <a:rPr lang="en-US" dirty="0" err="1"/>
              <a:t>oss</a:t>
            </a:r>
            <a:r>
              <a:rPr lang="en-US" dirty="0"/>
              <a:t> at vi </a:t>
            </a:r>
            <a:r>
              <a:rPr lang="en-US" dirty="0" err="1"/>
              <a:t>skal</a:t>
            </a:r>
            <a:r>
              <a:rPr lang="en-US" dirty="0"/>
              <a:t> </a:t>
            </a:r>
            <a:r>
              <a:rPr lang="en-US" dirty="0" err="1"/>
              <a:t>føre</a:t>
            </a:r>
            <a:r>
              <a:rPr lang="en-US" dirty="0"/>
              <a:t> </a:t>
            </a:r>
            <a:r>
              <a:rPr lang="en-US" dirty="0" err="1"/>
              <a:t>en</a:t>
            </a:r>
            <a:r>
              <a:rPr lang="en-US" dirty="0"/>
              <a:t> </a:t>
            </a:r>
            <a:r>
              <a:rPr lang="en-US" dirty="0" err="1"/>
              <a:t>kostnad</a:t>
            </a:r>
            <a:r>
              <a:rPr lang="en-US" dirty="0"/>
              <a:t>/tap </a:t>
            </a:r>
            <a:r>
              <a:rPr lang="en-US" dirty="0" err="1"/>
              <a:t>når</a:t>
            </a:r>
            <a:r>
              <a:rPr lang="en-US" dirty="0"/>
              <a:t> det er </a:t>
            </a:r>
            <a:r>
              <a:rPr lang="en-US" dirty="0" err="1"/>
              <a:t>sannsynlig</a:t>
            </a:r>
            <a:r>
              <a:rPr lang="en-US" dirty="0"/>
              <a:t>. </a:t>
            </a:r>
            <a:r>
              <a:rPr lang="en-US" dirty="0" err="1"/>
              <a:t>Ikke</a:t>
            </a:r>
            <a:r>
              <a:rPr lang="en-US" dirty="0"/>
              <a:t> </a:t>
            </a:r>
            <a:r>
              <a:rPr lang="en-US" dirty="0" err="1"/>
              <a:t>når</a:t>
            </a:r>
            <a:r>
              <a:rPr lang="en-US" dirty="0"/>
              <a:t> det </a:t>
            </a:r>
            <a:r>
              <a:rPr lang="en-US" dirty="0" err="1"/>
              <a:t>har</a:t>
            </a:r>
            <a:r>
              <a:rPr lang="en-US" dirty="0"/>
              <a:t> </a:t>
            </a:r>
            <a:r>
              <a:rPr lang="en-US" dirty="0" err="1"/>
              <a:t>inntruffet</a:t>
            </a:r>
            <a:r>
              <a:rPr lang="en-US" dirty="0"/>
              <a:t>.</a:t>
            </a:r>
          </a:p>
        </p:txBody>
      </p:sp>
    </p:spTree>
    <p:extLst>
      <p:ext uri="{BB962C8B-B14F-4D97-AF65-F5344CB8AC3E}">
        <p14:creationId xmlns:p14="http://schemas.microsoft.com/office/powerpoint/2010/main" val="1033948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404AB3-6269-E581-92A4-F70DC258C247}"/>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a:solidFill>
                  <a:srgbClr val="FFFFFF"/>
                </a:solidFill>
                <a:latin typeface="+mj-lt"/>
                <a:ea typeface="+mj-ea"/>
                <a:cs typeface="+mj-cs"/>
              </a:rPr>
              <a:t>Eksempel:</a:t>
            </a:r>
          </a:p>
        </p:txBody>
      </p:sp>
      <p:pic>
        <p:nvPicPr>
          <p:cNvPr id="4" name="Bilde 6" descr="Et bilde som inneholder tekst&#10;&#10;Automatisk generert beskrivelse">
            <a:extLst>
              <a:ext uri="{FF2B5EF4-FFF2-40B4-BE49-F238E27FC236}">
                <a16:creationId xmlns:a16="http://schemas.microsoft.com/office/drawing/2014/main" id="{70F69493-FD0E-BFC7-5082-2F59D77E139D}"/>
              </a:ext>
            </a:extLst>
          </p:cNvPr>
          <p:cNvPicPr>
            <a:picLocks noGrp="1" noChangeAspect="1"/>
          </p:cNvPicPr>
          <p:nvPr>
            <p:ph idx="1"/>
          </p:nvPr>
        </p:nvPicPr>
        <p:blipFill>
          <a:blip r:embed="rId2"/>
          <a:stretch>
            <a:fillRect/>
          </a:stretch>
        </p:blipFill>
        <p:spPr>
          <a:xfrm>
            <a:off x="633224" y="1966293"/>
            <a:ext cx="10925550" cy="4452160"/>
          </a:xfrm>
          <a:prstGeom prst="rect">
            <a:avLst/>
          </a:prstGeom>
        </p:spPr>
      </p:pic>
    </p:spTree>
    <p:extLst>
      <p:ext uri="{BB962C8B-B14F-4D97-AF65-F5344CB8AC3E}">
        <p14:creationId xmlns:p14="http://schemas.microsoft.com/office/powerpoint/2010/main" val="1454180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817399-7376-A911-4B16-B84C603CFF65}"/>
              </a:ext>
            </a:extLst>
          </p:cNvPr>
          <p:cNvSpPr>
            <a:spLocks noGrp="1"/>
          </p:cNvSpPr>
          <p:nvPr>
            <p:ph type="title"/>
          </p:nvPr>
        </p:nvSpPr>
        <p:spPr>
          <a:xfrm>
            <a:off x="793662" y="386930"/>
            <a:ext cx="10066122" cy="1298448"/>
          </a:xfrm>
        </p:spPr>
        <p:txBody>
          <a:bodyPr anchor="b">
            <a:normAutofit/>
          </a:bodyPr>
          <a:lstStyle/>
          <a:p>
            <a:r>
              <a:rPr lang="en-US" sz="4800"/>
              <a:t>Tap på kundefordringer</a:t>
            </a:r>
          </a:p>
        </p:txBody>
      </p:sp>
      <p:sp>
        <p:nvSpPr>
          <p:cNvPr id="12" name="Rectangle 1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DE12231-18CF-BB4F-8D54-5C1DD9109FDC}"/>
              </a:ext>
            </a:extLst>
          </p:cNvPr>
          <p:cNvSpPr>
            <a:spLocks noGrp="1"/>
          </p:cNvSpPr>
          <p:nvPr>
            <p:ph idx="1"/>
          </p:nvPr>
        </p:nvSpPr>
        <p:spPr>
          <a:xfrm>
            <a:off x="793661" y="2599509"/>
            <a:ext cx="4530898" cy="3639450"/>
          </a:xfrm>
        </p:spPr>
        <p:txBody>
          <a:bodyPr anchor="ctr">
            <a:normAutofit/>
          </a:bodyPr>
          <a:lstStyle/>
          <a:p>
            <a:r>
              <a:rPr lang="en-US" sz="1600" dirty="0"/>
              <a:t>En </a:t>
            </a:r>
            <a:r>
              <a:rPr lang="en-US" sz="1600" dirty="0" err="1"/>
              <a:t>betongentreprenør</a:t>
            </a:r>
            <a:r>
              <a:rPr lang="en-US" sz="1600" dirty="0"/>
              <a:t> </a:t>
            </a:r>
            <a:r>
              <a:rPr lang="en-US" sz="1600" dirty="0" err="1"/>
              <a:t>omsetter</a:t>
            </a:r>
            <a:r>
              <a:rPr lang="en-US" sz="1600" dirty="0"/>
              <a:t> for 100 </a:t>
            </a:r>
            <a:r>
              <a:rPr lang="en-US" sz="1600" dirty="0" err="1"/>
              <a:t>millioner</a:t>
            </a:r>
            <a:r>
              <a:rPr lang="en-US" sz="1600" dirty="0"/>
              <a:t> </a:t>
            </a:r>
            <a:r>
              <a:rPr lang="en-US" sz="1600" dirty="0" err="1"/>
              <a:t>årlig</a:t>
            </a:r>
            <a:r>
              <a:rPr lang="en-US" sz="1600" dirty="0"/>
              <a:t>. Den 31.12 </a:t>
            </a:r>
            <a:r>
              <a:rPr lang="en-US" sz="1600" dirty="0" err="1"/>
              <a:t>hvert</a:t>
            </a:r>
            <a:r>
              <a:rPr lang="en-US" sz="1600" dirty="0"/>
              <a:t> </a:t>
            </a:r>
            <a:r>
              <a:rPr lang="en-US" sz="1600" dirty="0" err="1"/>
              <a:t>år</a:t>
            </a:r>
            <a:r>
              <a:rPr lang="en-US" sz="1600" dirty="0"/>
              <a:t> er </a:t>
            </a:r>
            <a:r>
              <a:rPr lang="en-US" sz="1600" dirty="0" err="1"/>
              <a:t>rundt</a:t>
            </a:r>
            <a:r>
              <a:rPr lang="en-US" sz="1600" dirty="0"/>
              <a:t> 20 </a:t>
            </a:r>
            <a:r>
              <a:rPr lang="en-US" sz="1600" dirty="0" err="1"/>
              <a:t>prosent</a:t>
            </a:r>
            <a:r>
              <a:rPr lang="en-US" sz="1600" dirty="0"/>
              <a:t> av </a:t>
            </a:r>
            <a:r>
              <a:rPr lang="en-US" sz="1600" dirty="0" err="1"/>
              <a:t>dette</a:t>
            </a:r>
            <a:r>
              <a:rPr lang="en-US" sz="1600" dirty="0"/>
              <a:t> </a:t>
            </a:r>
            <a:r>
              <a:rPr lang="en-US" sz="1600" dirty="0" err="1"/>
              <a:t>ikke</a:t>
            </a:r>
            <a:r>
              <a:rPr lang="en-US" sz="1600" dirty="0"/>
              <a:t> </a:t>
            </a:r>
            <a:r>
              <a:rPr lang="en-US" sz="1600" dirty="0" err="1"/>
              <a:t>betalt</a:t>
            </a:r>
            <a:r>
              <a:rPr lang="en-US" sz="1600" dirty="0"/>
              <a:t> </a:t>
            </a:r>
            <a:r>
              <a:rPr lang="en-US" sz="1600" dirty="0" err="1"/>
              <a:t>ennå</a:t>
            </a:r>
            <a:r>
              <a:rPr lang="en-US" sz="1600" dirty="0"/>
              <a:t>.</a:t>
            </a:r>
          </a:p>
          <a:p>
            <a:endParaRPr lang="en-US" sz="1600" dirty="0"/>
          </a:p>
          <a:p>
            <a:r>
              <a:rPr lang="en-US" sz="1600" dirty="0"/>
              <a:t>Det </a:t>
            </a:r>
            <a:r>
              <a:rPr lang="en-US" sz="1600" dirty="0" err="1"/>
              <a:t>betyr</a:t>
            </a:r>
            <a:r>
              <a:rPr lang="en-US" sz="1600" dirty="0"/>
              <a:t> at de </a:t>
            </a:r>
            <a:r>
              <a:rPr lang="en-US" sz="1600" dirty="0" err="1"/>
              <a:t>har</a:t>
            </a:r>
            <a:r>
              <a:rPr lang="en-US" sz="1600" dirty="0"/>
              <a:t> </a:t>
            </a:r>
            <a:r>
              <a:rPr lang="en-US" sz="1600" dirty="0" err="1"/>
              <a:t>en</a:t>
            </a:r>
            <a:r>
              <a:rPr lang="en-US" sz="1600" dirty="0"/>
              <a:t> post </a:t>
            </a:r>
            <a:r>
              <a:rPr lang="en-US" sz="1600" dirty="0" err="1"/>
              <a:t>i</a:t>
            </a:r>
            <a:r>
              <a:rPr lang="en-US" sz="1600" dirty="0"/>
              <a:t> </a:t>
            </a:r>
            <a:r>
              <a:rPr lang="en-US" sz="1600" dirty="0" err="1"/>
              <a:t>balansen</a:t>
            </a:r>
            <a:r>
              <a:rPr lang="en-US" sz="1600" dirty="0"/>
              <a:t> </a:t>
            </a:r>
            <a:r>
              <a:rPr lang="en-US" sz="1600" dirty="0" err="1"/>
              <a:t>på</a:t>
            </a:r>
            <a:r>
              <a:rPr lang="en-US" sz="1600" dirty="0"/>
              <a:t> 20 </a:t>
            </a:r>
            <a:r>
              <a:rPr lang="en-US" sz="1600" dirty="0" err="1"/>
              <a:t>millioner</a:t>
            </a:r>
            <a:r>
              <a:rPr lang="en-US" sz="1600" dirty="0"/>
              <a:t> kroner den 31.12 </a:t>
            </a:r>
            <a:r>
              <a:rPr lang="en-US" sz="1600" dirty="0" err="1"/>
              <a:t>som</a:t>
            </a:r>
            <a:r>
              <a:rPr lang="en-US" sz="1600" dirty="0"/>
              <a:t> </a:t>
            </a:r>
            <a:r>
              <a:rPr lang="en-US" sz="1600" dirty="0" err="1"/>
              <a:t>heter</a:t>
            </a:r>
            <a:r>
              <a:rPr lang="en-US" sz="1600" dirty="0"/>
              <a:t> </a:t>
            </a:r>
            <a:r>
              <a:rPr lang="en-US" sz="1600" dirty="0" err="1"/>
              <a:t>kundefordringer</a:t>
            </a:r>
            <a:r>
              <a:rPr lang="en-US" sz="1600" dirty="0"/>
              <a:t>.</a:t>
            </a:r>
          </a:p>
          <a:p>
            <a:endParaRPr lang="en-US" sz="1600" dirty="0"/>
          </a:p>
          <a:p>
            <a:r>
              <a:rPr lang="en-US" sz="1600" dirty="0" err="1"/>
              <a:t>Så</a:t>
            </a:r>
            <a:r>
              <a:rPr lang="en-US" sz="1600" dirty="0"/>
              <a:t> </a:t>
            </a:r>
            <a:r>
              <a:rPr lang="en-US" sz="1600" dirty="0" err="1"/>
              <a:t>kræsjer</a:t>
            </a:r>
            <a:r>
              <a:rPr lang="en-US" sz="1600" dirty="0"/>
              <a:t> </a:t>
            </a:r>
            <a:r>
              <a:rPr lang="en-US" sz="1600" dirty="0" err="1"/>
              <a:t>markedet</a:t>
            </a:r>
            <a:r>
              <a:rPr lang="en-US" sz="1600" dirty="0"/>
              <a:t>. </a:t>
            </a:r>
            <a:r>
              <a:rPr lang="en-US" sz="1600" dirty="0" err="1"/>
              <a:t>Totalentreprenør</a:t>
            </a:r>
            <a:r>
              <a:rPr lang="en-US" sz="1600" dirty="0"/>
              <a:t> </a:t>
            </a:r>
            <a:r>
              <a:rPr lang="en-US" sz="1600" dirty="0" err="1"/>
              <a:t>som</a:t>
            </a:r>
            <a:r>
              <a:rPr lang="en-US" sz="1600" dirty="0"/>
              <a:t> </a:t>
            </a:r>
            <a:r>
              <a:rPr lang="en-US" sz="1600" dirty="0" err="1"/>
              <a:t>står</a:t>
            </a:r>
            <a:r>
              <a:rPr lang="en-US" sz="1600" dirty="0"/>
              <a:t> for 60% av </a:t>
            </a:r>
            <a:r>
              <a:rPr lang="en-US" sz="1600" dirty="0" err="1"/>
              <a:t>inntektene</a:t>
            </a:r>
            <a:r>
              <a:rPr lang="en-US" sz="1600" dirty="0"/>
              <a:t> </a:t>
            </a:r>
            <a:r>
              <a:rPr lang="en-US" sz="1600" dirty="0" err="1"/>
              <a:t>går</a:t>
            </a:r>
            <a:r>
              <a:rPr lang="en-US" sz="1600" dirty="0"/>
              <a:t> </a:t>
            </a:r>
            <a:r>
              <a:rPr lang="en-US" sz="1600" dirty="0" err="1"/>
              <a:t>konkurs</a:t>
            </a:r>
            <a:r>
              <a:rPr lang="en-US" sz="1600" dirty="0"/>
              <a:t>.</a:t>
            </a:r>
          </a:p>
          <a:p>
            <a:endParaRPr lang="en-US" sz="1600" dirty="0"/>
          </a:p>
          <a:p>
            <a:r>
              <a:rPr lang="en-US" sz="1600" dirty="0" err="1"/>
              <a:t>Hva</a:t>
            </a:r>
            <a:r>
              <a:rPr lang="en-US" sz="1600" dirty="0"/>
              <a:t> </a:t>
            </a:r>
            <a:r>
              <a:rPr lang="en-US" sz="1600" dirty="0" err="1"/>
              <a:t>gjør</a:t>
            </a:r>
            <a:r>
              <a:rPr lang="en-US" sz="1600" dirty="0"/>
              <a:t> du?</a:t>
            </a:r>
          </a:p>
        </p:txBody>
      </p:sp>
      <p:pic>
        <p:nvPicPr>
          <p:cNvPr id="5" name="Picture 4" descr="A white background with black text&#10;&#10;AI-generated content may be incorrect.">
            <a:extLst>
              <a:ext uri="{FF2B5EF4-FFF2-40B4-BE49-F238E27FC236}">
                <a16:creationId xmlns:a16="http://schemas.microsoft.com/office/drawing/2014/main" id="{7F8187EF-35D1-A6F9-32B3-D323BBA910D0}"/>
              </a:ext>
            </a:extLst>
          </p:cNvPr>
          <p:cNvPicPr>
            <a:picLocks noChangeAspect="1"/>
          </p:cNvPicPr>
          <p:nvPr/>
        </p:nvPicPr>
        <p:blipFill>
          <a:blip r:embed="rId2"/>
          <a:stretch>
            <a:fillRect/>
          </a:stretch>
        </p:blipFill>
        <p:spPr>
          <a:xfrm>
            <a:off x="5911532" y="3980858"/>
            <a:ext cx="5150277" cy="721038"/>
          </a:xfrm>
          <a:prstGeom prst="rect">
            <a:avLst/>
          </a:prstGeom>
        </p:spPr>
      </p:pic>
      <p:sp>
        <p:nvSpPr>
          <p:cNvPr id="16" name="Rectangle 15">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4522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469F1-686E-EBBF-2A2C-5BE2047601CE}"/>
              </a:ext>
            </a:extLst>
          </p:cNvPr>
          <p:cNvSpPr>
            <a:spLocks noGrp="1"/>
          </p:cNvSpPr>
          <p:nvPr>
            <p:ph type="title"/>
          </p:nvPr>
        </p:nvSpPr>
        <p:spPr/>
        <p:txBody>
          <a:bodyPr/>
          <a:lstStyle/>
          <a:p>
            <a:r>
              <a:rPr lang="en-US" dirty="0"/>
              <a:t>I </a:t>
            </a:r>
            <a:r>
              <a:rPr lang="en-US" dirty="0" err="1"/>
              <a:t>praksis</a:t>
            </a:r>
            <a:endParaRPr lang="en-US" dirty="0"/>
          </a:p>
        </p:txBody>
      </p:sp>
      <p:sp>
        <p:nvSpPr>
          <p:cNvPr id="3" name="Content Placeholder 2">
            <a:extLst>
              <a:ext uri="{FF2B5EF4-FFF2-40B4-BE49-F238E27FC236}">
                <a16:creationId xmlns:a16="http://schemas.microsoft.com/office/drawing/2014/main" id="{1E51301C-C8B4-D344-B197-2BA88B27FEAF}"/>
              </a:ext>
            </a:extLst>
          </p:cNvPr>
          <p:cNvSpPr>
            <a:spLocks noGrp="1"/>
          </p:cNvSpPr>
          <p:nvPr>
            <p:ph idx="1"/>
          </p:nvPr>
        </p:nvSpPr>
        <p:spPr/>
        <p:txBody>
          <a:bodyPr/>
          <a:lstStyle/>
          <a:p>
            <a:r>
              <a:rPr lang="en-US" dirty="0"/>
              <a:t>I </a:t>
            </a:r>
            <a:r>
              <a:rPr lang="en-US" dirty="0" err="1"/>
              <a:t>tilfelle</a:t>
            </a:r>
            <a:r>
              <a:rPr lang="en-US" dirty="0"/>
              <a:t> </a:t>
            </a:r>
            <a:r>
              <a:rPr lang="en-US" dirty="0" err="1"/>
              <a:t>konkurs</a:t>
            </a:r>
            <a:r>
              <a:rPr lang="en-US" dirty="0"/>
              <a:t> er det </a:t>
            </a:r>
            <a:r>
              <a:rPr lang="en-US" dirty="0" err="1"/>
              <a:t>vanskelig</a:t>
            </a:r>
            <a:r>
              <a:rPr lang="en-US" dirty="0"/>
              <a:t> </a:t>
            </a:r>
            <a:r>
              <a:rPr lang="en-US" dirty="0" err="1"/>
              <a:t>å</a:t>
            </a:r>
            <a:r>
              <a:rPr lang="en-US" dirty="0"/>
              <a:t> </a:t>
            </a:r>
            <a:r>
              <a:rPr lang="en-US" dirty="0" err="1"/>
              <a:t>gjøre</a:t>
            </a:r>
            <a:r>
              <a:rPr lang="en-US" dirty="0"/>
              <a:t> </a:t>
            </a:r>
            <a:r>
              <a:rPr lang="en-US" dirty="0" err="1"/>
              <a:t>annet</a:t>
            </a:r>
            <a:r>
              <a:rPr lang="en-US" dirty="0"/>
              <a:t> </a:t>
            </a:r>
            <a:r>
              <a:rPr lang="en-US" dirty="0" err="1"/>
              <a:t>enn</a:t>
            </a:r>
            <a:r>
              <a:rPr lang="en-US" dirty="0"/>
              <a:t> </a:t>
            </a:r>
            <a:r>
              <a:rPr lang="en-US" dirty="0" err="1"/>
              <a:t>å</a:t>
            </a:r>
            <a:r>
              <a:rPr lang="en-US" dirty="0"/>
              <a:t> ta hele </a:t>
            </a:r>
            <a:r>
              <a:rPr lang="en-US" dirty="0" err="1"/>
              <a:t>tapet</a:t>
            </a:r>
            <a:r>
              <a:rPr lang="en-US" dirty="0"/>
              <a:t> </a:t>
            </a:r>
            <a:r>
              <a:rPr lang="en-US" dirty="0" err="1"/>
              <a:t>hvis</a:t>
            </a:r>
            <a:r>
              <a:rPr lang="en-US" dirty="0"/>
              <a:t> det er </a:t>
            </a:r>
            <a:r>
              <a:rPr lang="en-US" dirty="0" err="1"/>
              <a:t>usannsynlig</a:t>
            </a:r>
            <a:r>
              <a:rPr lang="en-US" dirty="0"/>
              <a:t> at man </a:t>
            </a:r>
            <a:r>
              <a:rPr lang="en-US" dirty="0" err="1"/>
              <a:t>får</a:t>
            </a:r>
            <a:r>
              <a:rPr lang="en-US" dirty="0"/>
              <a:t> </a:t>
            </a:r>
            <a:r>
              <a:rPr lang="en-US" dirty="0" err="1"/>
              <a:t>igjen</a:t>
            </a:r>
            <a:r>
              <a:rPr lang="en-US" dirty="0"/>
              <a:t> </a:t>
            </a:r>
            <a:r>
              <a:rPr lang="en-US" dirty="0" err="1"/>
              <a:t>noe</a:t>
            </a:r>
            <a:r>
              <a:rPr lang="en-US" dirty="0"/>
              <a:t>.</a:t>
            </a:r>
          </a:p>
          <a:p>
            <a:endParaRPr lang="en-US" dirty="0"/>
          </a:p>
          <a:p>
            <a:r>
              <a:rPr lang="en-US" dirty="0"/>
              <a:t>Der det er </a:t>
            </a:r>
            <a:r>
              <a:rPr lang="en-US" dirty="0" err="1"/>
              <a:t>snakk</a:t>
            </a:r>
            <a:r>
              <a:rPr lang="en-US" dirty="0"/>
              <a:t> om </a:t>
            </a:r>
            <a:r>
              <a:rPr lang="en-US" dirty="0" err="1"/>
              <a:t>vurderinger</a:t>
            </a:r>
            <a:r>
              <a:rPr lang="en-US" dirty="0"/>
              <a:t> av alle </a:t>
            </a:r>
            <a:r>
              <a:rPr lang="en-US" dirty="0" err="1"/>
              <a:t>kunder</a:t>
            </a:r>
            <a:r>
              <a:rPr lang="en-US" dirty="0"/>
              <a:t> </a:t>
            </a:r>
            <a:r>
              <a:rPr lang="en-US" dirty="0" err="1"/>
              <a:t>bruker</a:t>
            </a:r>
            <a:r>
              <a:rPr lang="en-US" dirty="0"/>
              <a:t> man </a:t>
            </a:r>
            <a:r>
              <a:rPr lang="en-US" dirty="0" err="1"/>
              <a:t>historiske</a:t>
            </a:r>
            <a:r>
              <a:rPr lang="en-US" dirty="0"/>
              <a:t> </a:t>
            </a:r>
            <a:r>
              <a:rPr lang="en-US" dirty="0" err="1"/>
              <a:t>tapstall</a:t>
            </a:r>
            <a:r>
              <a:rPr lang="en-US" dirty="0"/>
              <a:t>. </a:t>
            </a:r>
            <a:r>
              <a:rPr lang="en-US" dirty="0" err="1"/>
              <a:t>Altså</a:t>
            </a:r>
            <a:r>
              <a:rPr lang="en-US" dirty="0"/>
              <a:t> </a:t>
            </a:r>
            <a:r>
              <a:rPr lang="en-US" dirty="0" err="1"/>
              <a:t>prosenten</a:t>
            </a:r>
            <a:r>
              <a:rPr lang="en-US" dirty="0"/>
              <a:t> av </a:t>
            </a:r>
            <a:r>
              <a:rPr lang="en-US" dirty="0" err="1"/>
              <a:t>kunder</a:t>
            </a:r>
            <a:r>
              <a:rPr lang="en-US" dirty="0"/>
              <a:t> </a:t>
            </a:r>
            <a:r>
              <a:rPr lang="en-US" dirty="0" err="1"/>
              <a:t>som</a:t>
            </a:r>
            <a:r>
              <a:rPr lang="en-US" dirty="0"/>
              <a:t> </a:t>
            </a:r>
            <a:r>
              <a:rPr lang="en-US" dirty="0" err="1"/>
              <a:t>ikke</a:t>
            </a:r>
            <a:r>
              <a:rPr lang="en-US" dirty="0"/>
              <a:t> </a:t>
            </a:r>
            <a:r>
              <a:rPr lang="en-US" dirty="0" err="1"/>
              <a:t>gjør</a:t>
            </a:r>
            <a:r>
              <a:rPr lang="en-US" dirty="0"/>
              <a:t> </a:t>
            </a:r>
            <a:r>
              <a:rPr lang="en-US" dirty="0" err="1"/>
              <a:t>opp</a:t>
            </a:r>
            <a:r>
              <a:rPr lang="en-US" dirty="0"/>
              <a:t> for seg.</a:t>
            </a:r>
          </a:p>
          <a:p>
            <a:endParaRPr lang="en-US" dirty="0"/>
          </a:p>
          <a:p>
            <a:r>
              <a:rPr lang="en-US" dirty="0"/>
              <a:t>Men her er det </a:t>
            </a:r>
            <a:r>
              <a:rPr lang="en-US" dirty="0" err="1"/>
              <a:t>en</a:t>
            </a:r>
            <a:r>
              <a:rPr lang="en-US" dirty="0"/>
              <a:t> </a:t>
            </a:r>
            <a:r>
              <a:rPr lang="en-US" dirty="0" err="1"/>
              <a:t>glidende</a:t>
            </a:r>
            <a:r>
              <a:rPr lang="en-US" dirty="0"/>
              <a:t> </a:t>
            </a:r>
            <a:r>
              <a:rPr lang="en-US" dirty="0" err="1"/>
              <a:t>overgang</a:t>
            </a:r>
            <a:r>
              <a:rPr lang="en-US" dirty="0"/>
              <a:t> </a:t>
            </a:r>
            <a:r>
              <a:rPr lang="en-US" dirty="0" err="1"/>
              <a:t>og</a:t>
            </a:r>
            <a:r>
              <a:rPr lang="en-US" dirty="0"/>
              <a:t> </a:t>
            </a:r>
            <a:r>
              <a:rPr lang="en-US" dirty="0" err="1"/>
              <a:t>mulighet</a:t>
            </a:r>
            <a:r>
              <a:rPr lang="en-US" dirty="0"/>
              <a:t> for </a:t>
            </a:r>
            <a:r>
              <a:rPr lang="en-US" dirty="0" err="1"/>
              <a:t>opportunisme</a:t>
            </a:r>
            <a:r>
              <a:rPr lang="en-US" dirty="0"/>
              <a:t>.</a:t>
            </a:r>
          </a:p>
        </p:txBody>
      </p:sp>
    </p:spTree>
    <p:extLst>
      <p:ext uri="{BB962C8B-B14F-4D97-AF65-F5344CB8AC3E}">
        <p14:creationId xmlns:p14="http://schemas.microsoft.com/office/powerpoint/2010/main" val="429216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EFF7B1-6CB7-47D1-AD37-B870CA2B2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FA2962B-21B6-4689-A95D-A8FF6ADE4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745280D-ED36-41FE-8EB1-CE597C99CF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117348" y="774914"/>
            <a:ext cx="304800" cy="429768"/>
            <a:chOff x="215328" y="-46937"/>
            <a:chExt cx="304800" cy="2773841"/>
          </a:xfrm>
        </p:grpSpPr>
        <p:cxnSp>
          <p:nvCxnSpPr>
            <p:cNvPr id="14" name="Straight Connector 13">
              <a:extLst>
                <a:ext uri="{FF2B5EF4-FFF2-40B4-BE49-F238E27FC236}">
                  <a16:creationId xmlns:a16="http://schemas.microsoft.com/office/drawing/2014/main" id="{3D26CEB3-5AE4-4088-AD63-396DB50F28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AA9279A-AD34-474C-834E-6BF658144A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3589559-7D9A-4ECD-90BB-A5565E2DAE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01B1A71-DCEA-4EB2-8133-98A2CD6F09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80E95A5C-1E97-41C3-9DEC-245FF6DEBF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0" name="Oval 19">
              <a:extLst>
                <a:ext uri="{FF2B5EF4-FFF2-40B4-BE49-F238E27FC236}">
                  <a16:creationId xmlns:a16="http://schemas.microsoft.com/office/drawing/2014/main" id="{8D3C3374-C720-4FCD-B6CD-AEF1D1A6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639E2EF-4D23-4EA3-B29E-D6362FF72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30820A4-6CEA-4BF7-8DE4-F5B2D2EB2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320E002-8AED-4D4F-A104-0585FFFB9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6A0BF3F3-3A09-42CE-9483-114BD01DD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233BD5C-DFC7-4EB7-B348-7C9B5B8D0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A00D2CE1-35C1-46E6-BD59-CEE668BD9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A58DCE86-9AE1-46D1-96D6-04B8B3EDF6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0" name="Straight Connector 29">
              <a:extLst>
                <a:ext uri="{FF2B5EF4-FFF2-40B4-BE49-F238E27FC236}">
                  <a16:creationId xmlns:a16="http://schemas.microsoft.com/office/drawing/2014/main" id="{89B74739-D423-4F25-A976-0A6CD86D17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018E700-FF08-42AA-9237-24E7A74AD3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6B3488A-8A55-403E-B9C9-75AFA0CF53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5089B9D-BA8D-4A64-B95F-33940D9D68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E18403B7-F2C7-4C07-8522-21C319109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23B58CC6-A99E-43AF-A467-256F19287F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8" name="Straight Connector 37">
              <a:extLst>
                <a:ext uri="{FF2B5EF4-FFF2-40B4-BE49-F238E27FC236}">
                  <a16:creationId xmlns:a16="http://schemas.microsoft.com/office/drawing/2014/main" id="{8FE97852-3A18-4317-B17E-8C45174F96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9D0BC6E-6D0B-4589-B1BF-372BAA3839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30B892E-E062-4B0A-B79E-E55D36EC9A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D1A4DF9-C28A-4C0A-B273-702F0C4880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BE429BC1-5255-1ABB-E202-F006095081F0}"/>
              </a:ext>
            </a:extLst>
          </p:cNvPr>
          <p:cNvSpPr>
            <a:spLocks noGrp="1"/>
          </p:cNvSpPr>
          <p:nvPr>
            <p:ph type="title"/>
          </p:nvPr>
        </p:nvSpPr>
        <p:spPr>
          <a:xfrm>
            <a:off x="630936" y="495992"/>
            <a:ext cx="4195140" cy="5638831"/>
          </a:xfrm>
          <a:noFill/>
        </p:spPr>
        <p:txBody>
          <a:bodyPr anchor="ctr">
            <a:normAutofit/>
          </a:bodyPr>
          <a:lstStyle/>
          <a:p>
            <a:r>
              <a:rPr lang="en-US" sz="4800"/>
              <a:t>Over fire timer skal vi:</a:t>
            </a:r>
          </a:p>
        </p:txBody>
      </p:sp>
      <p:graphicFrame>
        <p:nvGraphicFramePr>
          <p:cNvPr id="5" name="Content Placeholder 2">
            <a:extLst>
              <a:ext uri="{FF2B5EF4-FFF2-40B4-BE49-F238E27FC236}">
                <a16:creationId xmlns:a16="http://schemas.microsoft.com/office/drawing/2014/main" id="{1C03000A-5851-50DA-F081-A89A00F2ECBD}"/>
              </a:ext>
            </a:extLst>
          </p:cNvPr>
          <p:cNvGraphicFramePr>
            <a:graphicFrameLocks noGrp="1"/>
          </p:cNvGraphicFramePr>
          <p:nvPr>
            <p:ph idx="1"/>
            <p:extLst>
              <p:ext uri="{D42A27DB-BD31-4B8C-83A1-F6EECF244321}">
                <p14:modId xmlns:p14="http://schemas.microsoft.com/office/powerpoint/2010/main" val="1178885661"/>
              </p:ext>
            </p:extLst>
          </p:nvPr>
        </p:nvGraphicFramePr>
        <p:xfrm>
          <a:off x="4915947" y="866585"/>
          <a:ext cx="6253722" cy="5056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1668681"/>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033183-9E35-B91B-5ABB-03EF3B869FAB}"/>
              </a:ext>
            </a:extLst>
          </p:cNvPr>
          <p:cNvSpPr>
            <a:spLocks noGrp="1"/>
          </p:cNvSpPr>
          <p:nvPr>
            <p:ph type="title"/>
          </p:nvPr>
        </p:nvSpPr>
        <p:spPr>
          <a:xfrm>
            <a:off x="831850" y="1709739"/>
            <a:ext cx="10515600" cy="1255884"/>
          </a:xfrm>
        </p:spPr>
        <p:txBody>
          <a:bodyPr>
            <a:normAutofit fontScale="90000"/>
          </a:bodyPr>
          <a:lstStyle/>
          <a:p>
            <a:r>
              <a:rPr lang="en-US" dirty="0"/>
              <a:t>Special case: </a:t>
            </a:r>
            <a:r>
              <a:rPr lang="en-US" dirty="0" err="1"/>
              <a:t>Nedskrivingsvurderinger</a:t>
            </a:r>
            <a:endParaRPr lang="en-US" dirty="0"/>
          </a:p>
        </p:txBody>
      </p:sp>
      <p:pic>
        <p:nvPicPr>
          <p:cNvPr id="6" name="Picture 5">
            <a:extLst>
              <a:ext uri="{FF2B5EF4-FFF2-40B4-BE49-F238E27FC236}">
                <a16:creationId xmlns:a16="http://schemas.microsoft.com/office/drawing/2014/main" id="{6E7BADEE-8B26-673E-162D-EB72AEDABA9C}"/>
              </a:ext>
            </a:extLst>
          </p:cNvPr>
          <p:cNvPicPr>
            <a:picLocks noChangeAspect="1"/>
          </p:cNvPicPr>
          <p:nvPr/>
        </p:nvPicPr>
        <p:blipFill>
          <a:blip r:embed="rId2"/>
          <a:stretch>
            <a:fillRect/>
          </a:stretch>
        </p:blipFill>
        <p:spPr>
          <a:xfrm>
            <a:off x="160638" y="4637939"/>
            <a:ext cx="12277319" cy="1020644"/>
          </a:xfrm>
          <a:prstGeom prst="rect">
            <a:avLst/>
          </a:prstGeom>
        </p:spPr>
      </p:pic>
      <p:sp>
        <p:nvSpPr>
          <p:cNvPr id="5" name="Text Placeholder 4">
            <a:extLst>
              <a:ext uri="{FF2B5EF4-FFF2-40B4-BE49-F238E27FC236}">
                <a16:creationId xmlns:a16="http://schemas.microsoft.com/office/drawing/2014/main" id="{ED39E4FC-5B89-B7CC-E27F-A60288BFCFF6}"/>
              </a:ext>
            </a:extLst>
          </p:cNvPr>
          <p:cNvSpPr>
            <a:spLocks noGrp="1"/>
          </p:cNvSpPr>
          <p:nvPr>
            <p:ph type="body" idx="1"/>
          </p:nvPr>
        </p:nvSpPr>
        <p:spPr>
          <a:xfrm>
            <a:off x="160638" y="3632887"/>
            <a:ext cx="11186812" cy="2456764"/>
          </a:xfrm>
        </p:spPr>
        <p:txBody>
          <a:bodyPr/>
          <a:lstStyle/>
          <a:p>
            <a:endParaRPr lang="en-US" dirty="0"/>
          </a:p>
          <a:p>
            <a:r>
              <a:rPr lang="en-US" dirty="0"/>
              <a:t>RL §5-3, 3.ledd</a:t>
            </a:r>
          </a:p>
        </p:txBody>
      </p:sp>
    </p:spTree>
    <p:extLst>
      <p:ext uri="{BB962C8B-B14F-4D97-AF65-F5344CB8AC3E}">
        <p14:creationId xmlns:p14="http://schemas.microsoft.com/office/powerpoint/2010/main" val="16060159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Nedskrivingsvurderinger forts.</a:t>
            </a:r>
          </a:p>
        </p:txBody>
      </p:sp>
      <p:sp>
        <p:nvSpPr>
          <p:cNvPr id="3" name="Content Placeholder 2"/>
          <p:cNvSpPr>
            <a:spLocks noGrp="1"/>
          </p:cNvSpPr>
          <p:nvPr>
            <p:ph idx="1"/>
          </p:nvPr>
        </p:nvSpPr>
        <p:spPr/>
        <p:txBody>
          <a:bodyPr>
            <a:normAutofit/>
          </a:bodyPr>
          <a:lstStyle/>
          <a:p>
            <a:pPr marL="0" indent="0">
              <a:buNone/>
            </a:pPr>
            <a:endParaRPr lang="nb-NO" dirty="0"/>
          </a:p>
          <a:p>
            <a:pPr marL="0" indent="0">
              <a:buNone/>
            </a:pPr>
            <a:endParaRPr lang="nb-NO" dirty="0"/>
          </a:p>
          <a:p>
            <a:pPr marL="0" indent="0">
              <a:buNone/>
            </a:pPr>
            <a:endParaRPr lang="nb-NO" dirty="0"/>
          </a:p>
          <a:p>
            <a:pPr marL="0" indent="0">
              <a:buNone/>
            </a:pPr>
            <a:endParaRPr lang="nb-NO" dirty="0"/>
          </a:p>
          <a:p>
            <a:pPr marL="0" indent="0">
              <a:buNone/>
            </a:pPr>
            <a:endParaRPr lang="nb-NO" dirty="0"/>
          </a:p>
          <a:p>
            <a:pPr marL="0" indent="0">
              <a:buNone/>
            </a:pPr>
            <a:endParaRPr lang="nb-NO" dirty="0"/>
          </a:p>
          <a:p>
            <a:pPr marL="0" indent="0">
              <a:buNone/>
            </a:pPr>
            <a:endParaRPr lang="nb-NO" dirty="0"/>
          </a:p>
        </p:txBody>
      </p:sp>
      <p:sp>
        <p:nvSpPr>
          <p:cNvPr id="4" name="Slide Number Placeholder 3"/>
          <p:cNvSpPr>
            <a:spLocks noGrp="1"/>
          </p:cNvSpPr>
          <p:nvPr>
            <p:ph type="sldNum" sz="quarter" idx="12"/>
          </p:nvPr>
        </p:nvSpPr>
        <p:spPr/>
        <p:txBody>
          <a:bodyPr/>
          <a:lstStyle/>
          <a:p>
            <a:fld id="{3FA4DDC8-1D0B-4B83-8CF0-4F24D54506BB}" type="slidenum">
              <a:rPr lang="nb-NO" smtClean="0"/>
              <a:pPr/>
              <a:t>21</a:t>
            </a:fld>
            <a:endParaRPr lang="nb-NO"/>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7764" y="1650078"/>
            <a:ext cx="5649967" cy="4526885"/>
          </a:xfrm>
          <a:prstGeom prst="rect">
            <a:avLst/>
          </a:prstGeom>
        </p:spPr>
      </p:pic>
    </p:spTree>
    <p:extLst>
      <p:ext uri="{BB962C8B-B14F-4D97-AF65-F5344CB8AC3E}">
        <p14:creationId xmlns:p14="http://schemas.microsoft.com/office/powerpoint/2010/main" val="10505167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 y="329184"/>
            <a:ext cx="6894576" cy="1783080"/>
          </a:xfrm>
        </p:spPr>
        <p:txBody>
          <a:bodyPr anchor="b">
            <a:normAutofit/>
          </a:bodyPr>
          <a:lstStyle/>
          <a:p>
            <a:r>
              <a:rPr lang="nb-NO" sz="4600"/>
              <a:t>Norske Skog i 2015/2016 – et «kriserammet» selskap</a:t>
            </a:r>
          </a:p>
        </p:txBody>
      </p:sp>
      <p:sp>
        <p:nvSpPr>
          <p:cNvPr id="3" name="Content Placeholder 2"/>
          <p:cNvSpPr>
            <a:spLocks noGrp="1"/>
          </p:cNvSpPr>
          <p:nvPr>
            <p:ph idx="1"/>
          </p:nvPr>
        </p:nvSpPr>
        <p:spPr>
          <a:xfrm>
            <a:off x="640080" y="2706624"/>
            <a:ext cx="6894576" cy="3483864"/>
          </a:xfrm>
        </p:spPr>
        <p:txBody>
          <a:bodyPr>
            <a:normAutofit/>
          </a:bodyPr>
          <a:lstStyle/>
          <a:p>
            <a:pPr marL="0" indent="0">
              <a:buNone/>
            </a:pPr>
            <a:r>
              <a:rPr lang="nb-NO" sz="2000" dirty="0"/>
              <a:t>Norske Skog er en av verdens største produsenter av avis- og magasinpapir. Selskapet hadde da 8 fabrikker i 6 land.</a:t>
            </a:r>
          </a:p>
          <a:p>
            <a:pPr marL="0" indent="0">
              <a:buNone/>
            </a:pPr>
            <a:br>
              <a:rPr lang="nb-NO" sz="2000" b="1" dirty="0"/>
            </a:br>
            <a:r>
              <a:rPr lang="nb-NO" sz="2000" b="1" dirty="0"/>
              <a:t>Men Norske Skog har en svært prekær økonomisk situasjon!</a:t>
            </a:r>
          </a:p>
          <a:p>
            <a:pPr>
              <a:buFont typeface="Wingdings" panose="05000000000000000000" pitchFamily="2" charset="2"/>
              <a:buChar char="Ø"/>
            </a:pPr>
            <a:r>
              <a:rPr lang="nb-NO" sz="2000" dirty="0"/>
              <a:t>Markedsverdien av selskapet var da på 862 millioner kroner. På starten av 2000-tallet var selskapet verdt over 30 milliarder... </a:t>
            </a:r>
          </a:p>
          <a:p>
            <a:pPr>
              <a:buFont typeface="Wingdings" panose="05000000000000000000" pitchFamily="2" charset="2"/>
              <a:buChar char="Ø"/>
            </a:pPr>
            <a:r>
              <a:rPr lang="nb-NO" sz="2000" dirty="0"/>
              <a:t>Ble «reddet» tidlig i 2016 gjennom en restrukturering av gjelden, og har hatt en svak positiv utvikling siden da.</a:t>
            </a:r>
          </a:p>
          <a:p>
            <a:pPr>
              <a:buFont typeface="Wingdings" panose="05000000000000000000" pitchFamily="2" charset="2"/>
              <a:buChar char="Ø"/>
            </a:pPr>
            <a:endParaRPr lang="nb-NO" sz="2000" dirty="0"/>
          </a:p>
          <a:p>
            <a:pPr>
              <a:buFont typeface="Wingdings" panose="05000000000000000000" pitchFamily="2" charset="2"/>
              <a:buChar char="Ø"/>
            </a:pPr>
            <a:endParaRPr lang="nb-NO" sz="2000" dirty="0"/>
          </a:p>
          <a:p>
            <a:pPr>
              <a:buFont typeface="Wingdings" panose="05000000000000000000" pitchFamily="2" charset="2"/>
              <a:buChar char="Ø"/>
            </a:pPr>
            <a:endParaRPr lang="nb-NO" sz="2000" dirty="0"/>
          </a:p>
          <a:p>
            <a:pPr>
              <a:buFont typeface="Wingdings" panose="05000000000000000000" pitchFamily="2" charset="2"/>
              <a:buChar char="Ø"/>
            </a:pPr>
            <a:endParaRPr lang="nb-NO" sz="2000" dirty="0"/>
          </a:p>
          <a:p>
            <a:pPr>
              <a:buFont typeface="Wingdings" panose="05000000000000000000" pitchFamily="2" charset="2"/>
              <a:buChar char="Ø"/>
            </a:pPr>
            <a:endParaRPr lang="nb-NO" sz="2000" dirty="0"/>
          </a:p>
          <a:p>
            <a:pPr>
              <a:buFont typeface="Wingdings" panose="05000000000000000000" pitchFamily="2" charset="2"/>
              <a:buChar char="Ø"/>
            </a:pPr>
            <a:endParaRPr lang="nb-NO" sz="2000" dirty="0"/>
          </a:p>
          <a:p>
            <a:pPr>
              <a:buFont typeface="Wingdings" panose="05000000000000000000" pitchFamily="2" charset="2"/>
              <a:buChar char="Ø"/>
            </a:pPr>
            <a:endParaRPr lang="nb-NO" sz="2000" dirty="0"/>
          </a:p>
          <a:p>
            <a:pPr>
              <a:buFont typeface="Wingdings" panose="05000000000000000000" pitchFamily="2" charset="2"/>
              <a:buChar char="Ø"/>
            </a:pPr>
            <a:endParaRPr lang="nb-NO" sz="2000" dirty="0"/>
          </a:p>
          <a:p>
            <a:pPr>
              <a:buFont typeface="Wingdings" panose="05000000000000000000" pitchFamily="2" charset="2"/>
              <a:buChar char="Ø"/>
            </a:pPr>
            <a:endParaRPr lang="nb-NO" sz="2000" dirty="0"/>
          </a:p>
          <a:p>
            <a:pPr>
              <a:buFont typeface="Wingdings" panose="05000000000000000000" pitchFamily="2" charset="2"/>
              <a:buChar char="Ø"/>
            </a:pPr>
            <a:endParaRPr lang="nb-NO" sz="2000" dirty="0"/>
          </a:p>
          <a:p>
            <a:pPr>
              <a:buFont typeface="Wingdings" panose="05000000000000000000" pitchFamily="2" charset="2"/>
              <a:buChar char="Ø"/>
            </a:pPr>
            <a:endParaRPr lang="nb-NO" sz="2000" dirty="0"/>
          </a:p>
          <a:p>
            <a:endParaRPr lang="nb-NO" sz="2000" dirty="0"/>
          </a:p>
          <a:p>
            <a:pPr marL="0" indent="0">
              <a:buNone/>
            </a:pPr>
            <a:endParaRPr lang="nb-NO" sz="2000" dirty="0"/>
          </a:p>
          <a:p>
            <a:endParaRPr lang="nb-NO" sz="2000" dirty="0"/>
          </a:p>
          <a:p>
            <a:endParaRPr lang="nb-NO" sz="2000" dirty="0"/>
          </a:p>
          <a:p>
            <a:endParaRPr lang="nb-NO" sz="2000" dirty="0"/>
          </a:p>
          <a:p>
            <a:endParaRPr lang="nb-NO" sz="2000" dirty="0"/>
          </a:p>
          <a:p>
            <a:endParaRPr lang="nb-NO" sz="2000" dirty="0"/>
          </a:p>
          <a:p>
            <a:endParaRPr lang="nb-NO" sz="2000" dirty="0"/>
          </a:p>
          <a:p>
            <a:endParaRPr lang="nb-NO" sz="2000" dirty="0"/>
          </a:p>
          <a:p>
            <a:endParaRPr lang="nb-NO" sz="20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8282" y="433202"/>
            <a:ext cx="4529774" cy="289269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8282" y="3692001"/>
            <a:ext cx="4367384" cy="2563464"/>
          </a:xfrm>
          <a:prstGeom prst="rect">
            <a:avLst/>
          </a:prstGeom>
        </p:spPr>
      </p:pic>
      <p:sp>
        <p:nvSpPr>
          <p:cNvPr id="4" name="Slide Number Placeholder 3"/>
          <p:cNvSpPr>
            <a:spLocks noGrp="1"/>
          </p:cNvSpPr>
          <p:nvPr>
            <p:ph type="sldNum" sz="quarter" idx="12"/>
          </p:nvPr>
        </p:nvSpPr>
        <p:spPr>
          <a:xfrm>
            <a:off x="8610600" y="6356350"/>
            <a:ext cx="2743200" cy="365125"/>
          </a:xfrm>
        </p:spPr>
        <p:txBody>
          <a:bodyPr>
            <a:normAutofit/>
          </a:bodyPr>
          <a:lstStyle/>
          <a:p>
            <a:pPr>
              <a:spcAft>
                <a:spcPts val="600"/>
              </a:spcAft>
            </a:pPr>
            <a:fld id="{3FA4DDC8-1D0B-4B83-8CF0-4F24D54506BB}" type="slidenum">
              <a:rPr lang="nb-NO" smtClean="0"/>
              <a:pPr>
                <a:spcAft>
                  <a:spcPts val="600"/>
                </a:spcAft>
              </a:pPr>
              <a:t>22</a:t>
            </a:fld>
            <a:endParaRPr lang="nb-NO"/>
          </a:p>
        </p:txBody>
      </p:sp>
    </p:spTree>
    <p:extLst>
      <p:ext uri="{BB962C8B-B14F-4D97-AF65-F5344CB8AC3E}">
        <p14:creationId xmlns:p14="http://schemas.microsoft.com/office/powerpoint/2010/main" val="2904201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325369"/>
            <a:ext cx="4368602" cy="1956841"/>
          </a:xfrm>
        </p:spPr>
        <p:txBody>
          <a:bodyPr anchor="b">
            <a:normAutofit/>
          </a:bodyPr>
          <a:lstStyle/>
          <a:p>
            <a:r>
              <a:rPr lang="nb-NO" sz="3800"/>
              <a:t>Uenigheten var stor i 2015 mellom selskapet og revisor</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40080" y="2872899"/>
            <a:ext cx="4243589" cy="3320668"/>
          </a:xfrm>
        </p:spPr>
        <p:txBody>
          <a:bodyPr>
            <a:normAutofit/>
          </a:bodyPr>
          <a:lstStyle/>
          <a:p>
            <a:pPr marL="0" indent="0">
              <a:buNone/>
            </a:pPr>
            <a:r>
              <a:rPr lang="nb-NO" sz="2200" b="1"/>
              <a:t>Stridens kjerne: </a:t>
            </a:r>
            <a:r>
              <a:rPr lang="nb-NO" sz="2200"/>
              <a:t>Hvor mye var en papirfabrikk verdt ved utgangen av 2015?</a:t>
            </a:r>
          </a:p>
          <a:p>
            <a:pPr marL="0" indent="0">
              <a:buNone/>
            </a:pPr>
            <a:endParaRPr lang="nb-NO" sz="220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4875" r="28172"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p:cNvSpPr>
            <a:spLocks noGrp="1"/>
          </p:cNvSpPr>
          <p:nvPr>
            <p:ph type="sldNum" sz="quarter" idx="12"/>
          </p:nvPr>
        </p:nvSpPr>
        <p:spPr>
          <a:xfrm>
            <a:off x="10439400" y="6356350"/>
            <a:ext cx="914400" cy="365125"/>
          </a:xfrm>
        </p:spPr>
        <p:txBody>
          <a:bodyPr>
            <a:normAutofit/>
          </a:bodyPr>
          <a:lstStyle/>
          <a:p>
            <a:pPr>
              <a:spcAft>
                <a:spcPts val="600"/>
              </a:spcAft>
            </a:pPr>
            <a:fld id="{3FA4DDC8-1D0B-4B83-8CF0-4F24D54506BB}" type="slidenum">
              <a:rPr lang="nb-NO">
                <a:solidFill>
                  <a:srgbClr val="FFFFFF"/>
                </a:solidFill>
              </a:rPr>
              <a:pPr>
                <a:spcAft>
                  <a:spcPts val="600"/>
                </a:spcAft>
              </a:pPr>
              <a:t>23</a:t>
            </a:fld>
            <a:endParaRPr lang="nb-NO">
              <a:solidFill>
                <a:srgbClr val="FFFFFF"/>
              </a:solidFill>
            </a:endParaRPr>
          </a:p>
        </p:txBody>
      </p:sp>
    </p:spTree>
    <p:extLst>
      <p:ext uri="{BB962C8B-B14F-4D97-AF65-F5344CB8AC3E}">
        <p14:creationId xmlns:p14="http://schemas.microsoft.com/office/powerpoint/2010/main" val="347804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26396" y="586855"/>
            <a:ext cx="4230100" cy="3387497"/>
          </a:xfrm>
        </p:spPr>
        <p:txBody>
          <a:bodyPr anchor="b">
            <a:normAutofit/>
          </a:bodyPr>
          <a:lstStyle/>
          <a:p>
            <a:pPr algn="r"/>
            <a:r>
              <a:rPr lang="nb-NO" sz="4000">
                <a:solidFill>
                  <a:srgbClr val="FFFFFF"/>
                </a:solidFill>
              </a:rPr>
              <a:t>Verdt å ta en kikk på note 8 i årsregnskapet til Norske Skog</a:t>
            </a:r>
          </a:p>
        </p:txBody>
      </p:sp>
      <p:sp>
        <p:nvSpPr>
          <p:cNvPr id="3" name="Content Placeholder 2"/>
          <p:cNvSpPr>
            <a:spLocks noGrp="1"/>
          </p:cNvSpPr>
          <p:nvPr>
            <p:ph idx="1"/>
          </p:nvPr>
        </p:nvSpPr>
        <p:spPr>
          <a:xfrm>
            <a:off x="6503158" y="649480"/>
            <a:ext cx="4862447" cy="5546047"/>
          </a:xfrm>
        </p:spPr>
        <p:txBody>
          <a:bodyPr anchor="ctr">
            <a:normAutofit/>
          </a:bodyPr>
          <a:lstStyle/>
          <a:p>
            <a:pPr marL="0" indent="0">
              <a:buNone/>
            </a:pPr>
            <a:r>
              <a:rPr lang="en-US" sz="1400" dirty="0" err="1"/>
              <a:t>Ledelsen</a:t>
            </a:r>
            <a:r>
              <a:rPr lang="en-US" sz="1400" dirty="0"/>
              <a:t> </a:t>
            </a:r>
            <a:r>
              <a:rPr lang="en-US" sz="1400" dirty="0" err="1"/>
              <a:t>i</a:t>
            </a:r>
            <a:r>
              <a:rPr lang="en-US" sz="1400" dirty="0"/>
              <a:t> Norske Skog </a:t>
            </a:r>
            <a:r>
              <a:rPr lang="en-US" sz="1400" dirty="0" err="1"/>
              <a:t>har</a:t>
            </a:r>
            <a:r>
              <a:rPr lang="en-US" sz="1400" dirty="0"/>
              <a:t> </a:t>
            </a:r>
            <a:r>
              <a:rPr lang="en-US" sz="1400" dirty="0" err="1"/>
              <a:t>stor</a:t>
            </a:r>
            <a:r>
              <a:rPr lang="en-US" sz="1400" dirty="0"/>
              <a:t> </a:t>
            </a:r>
            <a:r>
              <a:rPr lang="en-US" sz="1400" dirty="0" err="1"/>
              <a:t>tro</a:t>
            </a:r>
            <a:r>
              <a:rPr lang="en-US" sz="1400" dirty="0"/>
              <a:t> </a:t>
            </a:r>
            <a:r>
              <a:rPr lang="en-US" sz="1400" dirty="0" err="1"/>
              <a:t>på</a:t>
            </a:r>
            <a:r>
              <a:rPr lang="en-US" sz="1400" dirty="0"/>
              <a:t> </a:t>
            </a:r>
            <a:r>
              <a:rPr lang="en-US" sz="1400" dirty="0" err="1"/>
              <a:t>fremtiden</a:t>
            </a:r>
            <a:r>
              <a:rPr lang="en-US" sz="1400" dirty="0"/>
              <a:t>, </a:t>
            </a:r>
            <a:r>
              <a:rPr lang="en-US" sz="1400" dirty="0" err="1"/>
              <a:t>og</a:t>
            </a:r>
            <a:r>
              <a:rPr lang="en-US" sz="1400" dirty="0"/>
              <a:t> det </a:t>
            </a:r>
            <a:r>
              <a:rPr lang="en-US" sz="1400" dirty="0" err="1"/>
              <a:t>gjenspeiles</a:t>
            </a:r>
            <a:r>
              <a:rPr lang="en-US" sz="1400" dirty="0"/>
              <a:t> </a:t>
            </a:r>
            <a:r>
              <a:rPr lang="en-US" sz="1400" dirty="0" err="1"/>
              <a:t>i</a:t>
            </a:r>
            <a:r>
              <a:rPr lang="en-US" sz="1400" dirty="0"/>
              <a:t> </a:t>
            </a:r>
            <a:r>
              <a:rPr lang="en-US" sz="1400" dirty="0" err="1"/>
              <a:t>hvilke</a:t>
            </a:r>
            <a:r>
              <a:rPr lang="en-US" sz="1400" dirty="0"/>
              <a:t> </a:t>
            </a:r>
            <a:r>
              <a:rPr lang="en-US" sz="1400" dirty="0" err="1"/>
              <a:t>fremtidsscenarior</a:t>
            </a:r>
            <a:r>
              <a:rPr lang="en-US" sz="1400" dirty="0"/>
              <a:t> de legger </a:t>
            </a:r>
            <a:r>
              <a:rPr lang="en-US" sz="1400" dirty="0" err="1"/>
              <a:t>til</a:t>
            </a:r>
            <a:r>
              <a:rPr lang="en-US" sz="1400" dirty="0"/>
              <a:t> </a:t>
            </a:r>
            <a:r>
              <a:rPr lang="en-US" sz="1400" dirty="0" err="1"/>
              <a:t>grunn</a:t>
            </a:r>
            <a:r>
              <a:rPr lang="en-US" sz="1400" dirty="0"/>
              <a:t> </a:t>
            </a:r>
            <a:r>
              <a:rPr lang="en-US" sz="1400" dirty="0" err="1"/>
              <a:t>i</a:t>
            </a:r>
            <a:r>
              <a:rPr lang="en-US" sz="1400" dirty="0"/>
              <a:t> </a:t>
            </a:r>
            <a:r>
              <a:rPr lang="en-US" sz="1400" dirty="0" err="1"/>
              <a:t>nedskrivingsvurderingene</a:t>
            </a:r>
            <a:r>
              <a:rPr lang="en-US" sz="1400" dirty="0"/>
              <a:t>:</a:t>
            </a:r>
          </a:p>
          <a:p>
            <a:pPr marL="0" indent="0">
              <a:buNone/>
            </a:pPr>
            <a:endParaRPr lang="en-US" sz="1400" dirty="0"/>
          </a:p>
          <a:p>
            <a:pPr marL="0" indent="0">
              <a:buNone/>
            </a:pPr>
            <a:r>
              <a:rPr lang="en-US" sz="1400" dirty="0"/>
              <a:t>“Three explicit scenarios for the group’s current asset portfolio are considered in detail “Reactive”, “Proactive” and “Consolidated”. One scenario is backward looking, assuming a return to 2015 prices levels and cash negative margins as observed in the industry in last year (</a:t>
            </a:r>
            <a:r>
              <a:rPr lang="en-US" sz="1400" b="1" dirty="0"/>
              <a:t>15% weight</a:t>
            </a:r>
            <a:r>
              <a:rPr lang="en-US" sz="1400" dirty="0"/>
              <a:t>). The middle scenario assumes a cyclical uptick with prices above cash cost (</a:t>
            </a:r>
            <a:r>
              <a:rPr lang="en-US" sz="1400" b="1" dirty="0"/>
              <a:t>50% weight</a:t>
            </a:r>
            <a:r>
              <a:rPr lang="en-US" sz="1400" dirty="0"/>
              <a:t>), while the third scenario considers the effects from a consolidation of the industry (</a:t>
            </a:r>
            <a:r>
              <a:rPr lang="en-US" sz="1400" b="1" dirty="0"/>
              <a:t>35% weight</a:t>
            </a:r>
            <a:r>
              <a:rPr lang="en-US" sz="1400" dirty="0"/>
              <a:t>)” ….. “</a:t>
            </a:r>
            <a:r>
              <a:rPr lang="nb-NO" sz="1400" dirty="0" err="1"/>
              <a:t>Proactive</a:t>
            </a:r>
            <a:r>
              <a:rPr lang="nb-NO" sz="1400" dirty="0"/>
              <a:t>” </a:t>
            </a:r>
            <a:r>
              <a:rPr lang="nb-NO" sz="1400" dirty="0" err="1"/>
              <a:t>assumes</a:t>
            </a:r>
            <a:r>
              <a:rPr lang="nb-NO" sz="1400" dirty="0"/>
              <a:t> </a:t>
            </a:r>
            <a:r>
              <a:rPr lang="en-US" sz="1400" dirty="0"/>
              <a:t>a modest continuation of the cyclical uptick experienced in 2016 with higher contract price and lower costs.”</a:t>
            </a:r>
          </a:p>
          <a:p>
            <a:pPr marL="0" indent="0">
              <a:buNone/>
            </a:pPr>
            <a:endParaRPr lang="en-US" sz="1400" dirty="0"/>
          </a:p>
          <a:p>
            <a:pPr marL="0" indent="0">
              <a:buNone/>
            </a:pPr>
            <a:r>
              <a:rPr lang="en-US" sz="1400" dirty="0"/>
              <a:t>“The impairment model is based on budget figures for 2016, which are different from reported figures for 2015. The budget for 2016 assumes better margins, compared to 2015, for the Norske Skog group reflecting contracted higher prices and lower costs in addition to </a:t>
            </a:r>
            <a:r>
              <a:rPr lang="en-US" sz="1400" dirty="0" err="1"/>
              <a:t>favourable</a:t>
            </a:r>
            <a:r>
              <a:rPr lang="en-US" sz="1400" dirty="0"/>
              <a:t> currency levels.”</a:t>
            </a:r>
          </a:p>
          <a:p>
            <a:pPr marL="0" indent="0">
              <a:buNone/>
            </a:pPr>
            <a:endParaRPr lang="en-US" sz="1400" dirty="0"/>
          </a:p>
          <a:p>
            <a:pPr marL="0" indent="0">
              <a:buNone/>
            </a:pPr>
            <a:endParaRPr lang="en-US" sz="1400" b="1" dirty="0"/>
          </a:p>
        </p:txBody>
      </p:sp>
      <p:sp>
        <p:nvSpPr>
          <p:cNvPr id="4" name="Slide Number Placeholder 3"/>
          <p:cNvSpPr>
            <a:spLocks noGrp="1"/>
          </p:cNvSpPr>
          <p:nvPr>
            <p:ph type="sldNum" sz="quarter" idx="12"/>
          </p:nvPr>
        </p:nvSpPr>
        <p:spPr>
          <a:xfrm>
            <a:off x="11704320" y="6455664"/>
            <a:ext cx="448056"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FA4DDC8-1D0B-4B83-8CF0-4F24D54506BB}" type="slidenum">
              <a:rPr kumimoji="0" lang="nb-NO"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24</a:t>
            </a:fld>
            <a:endParaRPr kumimoji="0" lang="nb-NO"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5595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292D50-FD2B-567D-4DA1-6B249C4322E8}"/>
              </a:ext>
            </a:extLst>
          </p:cNvPr>
          <p:cNvPicPr>
            <a:picLocks noChangeAspect="1"/>
          </p:cNvPicPr>
          <p:nvPr/>
        </p:nvPicPr>
        <p:blipFill>
          <a:blip r:embed="rId2">
            <a:duotone>
              <a:schemeClr val="bg2">
                <a:shade val="45000"/>
                <a:satMod val="135000"/>
              </a:schemeClr>
              <a:prstClr val="white"/>
            </a:duotone>
          </a:blip>
          <a:src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1B835F-D4FD-8BCB-8DA5-1AD7B2C15F2A}"/>
              </a:ext>
            </a:extLst>
          </p:cNvPr>
          <p:cNvSpPr>
            <a:spLocks noGrp="1"/>
          </p:cNvSpPr>
          <p:nvPr>
            <p:ph type="title"/>
          </p:nvPr>
        </p:nvSpPr>
        <p:spPr>
          <a:xfrm>
            <a:off x="838200" y="365125"/>
            <a:ext cx="10515600" cy="1325563"/>
          </a:xfrm>
        </p:spPr>
        <p:txBody>
          <a:bodyPr>
            <a:normAutofit/>
          </a:bodyPr>
          <a:lstStyle/>
          <a:p>
            <a:r>
              <a:rPr lang="en-US" dirty="0" err="1"/>
              <a:t>Basert</a:t>
            </a:r>
            <a:r>
              <a:rPr lang="en-US" dirty="0"/>
              <a:t> </a:t>
            </a:r>
            <a:r>
              <a:rPr lang="en-US" dirty="0" err="1"/>
              <a:t>på</a:t>
            </a:r>
            <a:r>
              <a:rPr lang="en-US" dirty="0"/>
              <a:t> </a:t>
            </a:r>
            <a:r>
              <a:rPr lang="en-US" dirty="0" err="1"/>
              <a:t>denne</a:t>
            </a:r>
            <a:r>
              <a:rPr lang="en-US" dirty="0"/>
              <a:t> </a:t>
            </a:r>
            <a:r>
              <a:rPr lang="en-US" dirty="0" err="1"/>
              <a:t>korte</a:t>
            </a:r>
            <a:r>
              <a:rPr lang="en-US" dirty="0"/>
              <a:t> </a:t>
            </a:r>
            <a:r>
              <a:rPr lang="en-US" dirty="0" err="1"/>
              <a:t>gjennomgangen</a:t>
            </a:r>
            <a:r>
              <a:rPr lang="en-US" dirty="0"/>
              <a:t> </a:t>
            </a:r>
            <a:r>
              <a:rPr lang="en-US" dirty="0" err="1"/>
              <a:t>bør</a:t>
            </a:r>
            <a:r>
              <a:rPr lang="en-US" dirty="0"/>
              <a:t> </a:t>
            </a:r>
            <a:r>
              <a:rPr lang="en-US" dirty="0" err="1"/>
              <a:t>dere</a:t>
            </a:r>
            <a:r>
              <a:rPr lang="en-US" dirty="0"/>
              <a:t> </a:t>
            </a:r>
            <a:r>
              <a:rPr lang="en-US" dirty="0" err="1"/>
              <a:t>notere</a:t>
            </a:r>
            <a:r>
              <a:rPr lang="en-US" dirty="0"/>
              <a:t> </a:t>
            </a:r>
            <a:r>
              <a:rPr lang="en-US" dirty="0" err="1"/>
              <a:t>følgende</a:t>
            </a:r>
            <a:endParaRPr lang="en-US" dirty="0"/>
          </a:p>
        </p:txBody>
      </p:sp>
      <p:graphicFrame>
        <p:nvGraphicFramePr>
          <p:cNvPr id="5" name="Content Placeholder 2">
            <a:extLst>
              <a:ext uri="{FF2B5EF4-FFF2-40B4-BE49-F238E27FC236}">
                <a16:creationId xmlns:a16="http://schemas.microsoft.com/office/drawing/2014/main" id="{F594C318-47CC-756A-27D7-1CA61DADB3BB}"/>
              </a:ext>
            </a:extLst>
          </p:cNvPr>
          <p:cNvGraphicFramePr>
            <a:graphicFrameLocks noGrp="1"/>
          </p:cNvGraphicFramePr>
          <p:nvPr>
            <p:ph idx="1"/>
            <p:extLst>
              <p:ext uri="{D42A27DB-BD31-4B8C-83A1-F6EECF244321}">
                <p14:modId xmlns:p14="http://schemas.microsoft.com/office/powerpoint/2010/main" val="165925231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203162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he Tax Man | Mr. Beller's Neighborhood">
            <a:extLst>
              <a:ext uri="{FF2B5EF4-FFF2-40B4-BE49-F238E27FC236}">
                <a16:creationId xmlns:a16="http://schemas.microsoft.com/office/drawing/2014/main" id="{0A313767-A037-CA59-0488-D620675A6CBE}"/>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t="4882" b="19360"/>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a:extLst>
              <a:ext uri="{FF2B5EF4-FFF2-40B4-BE49-F238E27FC236}">
                <a16:creationId xmlns:a16="http://schemas.microsoft.com/office/drawing/2014/main" id="{D957B079-C015-C126-2CAC-2C71C99273EC}"/>
              </a:ext>
            </a:extLst>
          </p:cNvPr>
          <p:cNvSpPr>
            <a:spLocks noGrp="1"/>
          </p:cNvSpPr>
          <p:nvPr>
            <p:ph type="ctrTitle"/>
          </p:nvPr>
        </p:nvSpPr>
        <p:spPr>
          <a:xfrm>
            <a:off x="1524000" y="1122362"/>
            <a:ext cx="9144000" cy="2900518"/>
          </a:xfrm>
        </p:spPr>
        <p:txBody>
          <a:bodyPr>
            <a:normAutofit/>
          </a:bodyPr>
          <a:lstStyle/>
          <a:p>
            <a:r>
              <a:rPr lang="nb-NO">
                <a:solidFill>
                  <a:srgbClr val="FFFFFF"/>
                </a:solidFill>
              </a:rPr>
              <a:t>Dette med skatt</a:t>
            </a:r>
          </a:p>
        </p:txBody>
      </p:sp>
      <p:sp>
        <p:nvSpPr>
          <p:cNvPr id="3" name="Undertittel 2">
            <a:extLst>
              <a:ext uri="{FF2B5EF4-FFF2-40B4-BE49-F238E27FC236}">
                <a16:creationId xmlns:a16="http://schemas.microsoft.com/office/drawing/2014/main" id="{318D9CAE-5B94-4663-CA69-E871B0F29659}"/>
              </a:ext>
            </a:extLst>
          </p:cNvPr>
          <p:cNvSpPr>
            <a:spLocks noGrp="1"/>
          </p:cNvSpPr>
          <p:nvPr>
            <p:ph type="subTitle" idx="1"/>
          </p:nvPr>
        </p:nvSpPr>
        <p:spPr>
          <a:xfrm>
            <a:off x="1524000" y="4159404"/>
            <a:ext cx="9144000" cy="1098395"/>
          </a:xfrm>
        </p:spPr>
        <p:txBody>
          <a:bodyPr>
            <a:normAutofit/>
          </a:bodyPr>
          <a:lstStyle/>
          <a:p>
            <a:r>
              <a:rPr lang="nb-NO">
                <a:solidFill>
                  <a:srgbClr val="FFFFFF"/>
                </a:solidFill>
              </a:rPr>
              <a:t>Forvirrer journalister hele tiden!</a:t>
            </a:r>
          </a:p>
        </p:txBody>
      </p:sp>
    </p:spTree>
    <p:extLst>
      <p:ext uri="{BB962C8B-B14F-4D97-AF65-F5344CB8AC3E}">
        <p14:creationId xmlns:p14="http://schemas.microsoft.com/office/powerpoint/2010/main" val="422305867"/>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3F831CBF-43F0-4A73-4F40-4F626D6958B3}"/>
              </a:ext>
            </a:extLst>
          </p:cNvPr>
          <p:cNvSpPr>
            <a:spLocks noGrp="1"/>
          </p:cNvSpPr>
          <p:nvPr>
            <p:ph type="title"/>
          </p:nvPr>
        </p:nvSpPr>
        <p:spPr>
          <a:xfrm>
            <a:off x="838200" y="1412488"/>
            <a:ext cx="2899189" cy="4363844"/>
          </a:xfrm>
        </p:spPr>
        <p:txBody>
          <a:bodyPr anchor="t">
            <a:normAutofit/>
          </a:bodyPr>
          <a:lstStyle/>
          <a:p>
            <a:r>
              <a:rPr lang="nb-NO" sz="4000">
                <a:solidFill>
                  <a:srgbClr val="FFFFFF"/>
                </a:solidFill>
              </a:rPr>
              <a:t>Regnskapet og skatt er adskilt!!</a:t>
            </a:r>
          </a:p>
        </p:txBody>
      </p:sp>
      <p:sp>
        <p:nvSpPr>
          <p:cNvPr id="3" name="Plassholder for innhold 2">
            <a:extLst>
              <a:ext uri="{FF2B5EF4-FFF2-40B4-BE49-F238E27FC236}">
                <a16:creationId xmlns:a16="http://schemas.microsoft.com/office/drawing/2014/main" id="{F3F154E1-467C-E089-0A0F-1B02B8891494}"/>
              </a:ext>
            </a:extLst>
          </p:cNvPr>
          <p:cNvSpPr>
            <a:spLocks noGrp="1"/>
          </p:cNvSpPr>
          <p:nvPr>
            <p:ph sz="half" idx="1"/>
          </p:nvPr>
        </p:nvSpPr>
        <p:spPr>
          <a:xfrm>
            <a:off x="4380855" y="1412489"/>
            <a:ext cx="3427283" cy="4363844"/>
          </a:xfrm>
        </p:spPr>
        <p:txBody>
          <a:bodyPr>
            <a:normAutofit lnSpcReduction="10000"/>
          </a:bodyPr>
          <a:lstStyle/>
          <a:p>
            <a:pPr marL="0" indent="0">
              <a:buNone/>
            </a:pPr>
            <a:r>
              <a:rPr lang="nb-NO" sz="1900" b="1" dirty="0"/>
              <a:t>I regnskapet:</a:t>
            </a:r>
          </a:p>
          <a:p>
            <a:r>
              <a:rPr lang="nb-NO" sz="1900" dirty="0"/>
              <a:t>Aksjegevinster og aksjetap er henholdsvis finansinntekter og finanskostnader i regnskapet.</a:t>
            </a:r>
          </a:p>
          <a:p>
            <a:endParaRPr lang="nb-NO" sz="1900" dirty="0"/>
          </a:p>
          <a:p>
            <a:r>
              <a:rPr lang="nb-NO" sz="1900" dirty="0"/>
              <a:t>Gevinster og tap på driftsmidler blir ført i regnskapet i året de blir solgt.</a:t>
            </a:r>
          </a:p>
          <a:p>
            <a:endParaRPr lang="nb-NO" sz="1900" dirty="0"/>
          </a:p>
          <a:p>
            <a:r>
              <a:rPr lang="nb-NO" sz="1900" dirty="0"/>
              <a:t>I regnskapet avskriver man typisk lineært som vist i eksempelet.</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Plassholder for innhold 3">
            <a:extLst>
              <a:ext uri="{FF2B5EF4-FFF2-40B4-BE49-F238E27FC236}">
                <a16:creationId xmlns:a16="http://schemas.microsoft.com/office/drawing/2014/main" id="{D07BDC25-481A-976D-AE6E-AF54DC25D042}"/>
              </a:ext>
            </a:extLst>
          </p:cNvPr>
          <p:cNvSpPr>
            <a:spLocks noGrp="1"/>
          </p:cNvSpPr>
          <p:nvPr>
            <p:ph sz="half" idx="2"/>
          </p:nvPr>
        </p:nvSpPr>
        <p:spPr>
          <a:xfrm>
            <a:off x="8451604" y="1412489"/>
            <a:ext cx="3197701" cy="4363844"/>
          </a:xfrm>
        </p:spPr>
        <p:txBody>
          <a:bodyPr>
            <a:normAutofit lnSpcReduction="10000"/>
          </a:bodyPr>
          <a:lstStyle/>
          <a:p>
            <a:pPr marL="0" indent="0">
              <a:buNone/>
            </a:pPr>
            <a:r>
              <a:rPr lang="nb-NO" sz="1700" b="1" dirty="0"/>
              <a:t>I selskapets skattemelding:</a:t>
            </a:r>
          </a:p>
          <a:p>
            <a:r>
              <a:rPr lang="nb-NO" sz="1700" dirty="0"/>
              <a:t>Dette er skattefritt etter skatteloven etter fritaksmetoden.</a:t>
            </a:r>
          </a:p>
          <a:p>
            <a:endParaRPr lang="nb-NO" sz="1700" dirty="0"/>
          </a:p>
          <a:p>
            <a:r>
              <a:rPr lang="nb-NO" sz="1700" dirty="0"/>
              <a:t>Etter skatteloven kan man ta hele gevinsten som skattbar inntekt i salgsåret, eller minst 20% fordelt årlig. Tap kan man ta inntil 20% i salgsåret og de fremtidige år.</a:t>
            </a:r>
          </a:p>
          <a:p>
            <a:endParaRPr lang="nb-NO" sz="1700" dirty="0"/>
          </a:p>
          <a:p>
            <a:r>
              <a:rPr lang="nb-NO" sz="1700" dirty="0"/>
              <a:t>Etter skatteloven skal man bruke saldometoden (den prosentvise metoden vist tidligere).</a:t>
            </a:r>
          </a:p>
          <a:p>
            <a:endParaRPr lang="nb-NO" sz="1700" dirty="0"/>
          </a:p>
        </p:txBody>
      </p:sp>
    </p:spTree>
    <p:extLst>
      <p:ext uri="{BB962C8B-B14F-4D97-AF65-F5344CB8AC3E}">
        <p14:creationId xmlns:p14="http://schemas.microsoft.com/office/powerpoint/2010/main" val="6506789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A737ABA1-66AF-800C-BF22-71C3A8F447E0}"/>
              </a:ext>
            </a:extLst>
          </p:cNvPr>
          <p:cNvSpPr>
            <a:spLocks noGrp="1"/>
          </p:cNvSpPr>
          <p:nvPr>
            <p:ph type="title"/>
          </p:nvPr>
        </p:nvSpPr>
        <p:spPr>
          <a:xfrm>
            <a:off x="838200" y="1412488"/>
            <a:ext cx="2899189" cy="4363844"/>
          </a:xfrm>
        </p:spPr>
        <p:txBody>
          <a:bodyPr anchor="t">
            <a:normAutofit/>
          </a:bodyPr>
          <a:lstStyle/>
          <a:p>
            <a:r>
              <a:rPr lang="nb-NO" sz="4000">
                <a:solidFill>
                  <a:srgbClr val="FFFFFF"/>
                </a:solidFill>
              </a:rPr>
              <a:t>Konsekvens</a:t>
            </a:r>
          </a:p>
        </p:txBody>
      </p:sp>
      <p:sp>
        <p:nvSpPr>
          <p:cNvPr id="3" name="Plassholder for innhold 2">
            <a:extLst>
              <a:ext uri="{FF2B5EF4-FFF2-40B4-BE49-F238E27FC236}">
                <a16:creationId xmlns:a16="http://schemas.microsoft.com/office/drawing/2014/main" id="{4691F54F-9A42-F60C-90BE-DB9FF41F2EA7}"/>
              </a:ext>
            </a:extLst>
          </p:cNvPr>
          <p:cNvSpPr>
            <a:spLocks noGrp="1"/>
          </p:cNvSpPr>
          <p:nvPr>
            <p:ph sz="half" idx="1"/>
          </p:nvPr>
        </p:nvSpPr>
        <p:spPr>
          <a:xfrm>
            <a:off x="4380855" y="1412489"/>
            <a:ext cx="3427283" cy="4363844"/>
          </a:xfrm>
        </p:spPr>
        <p:txBody>
          <a:bodyPr>
            <a:normAutofit/>
          </a:bodyPr>
          <a:lstStyle/>
          <a:p>
            <a:r>
              <a:rPr lang="nb-NO" sz="2000"/>
              <a:t>Regnskapsmessige resultatet kan være større eller mindre enn det som selskapet leverer i skattemeldingen.</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Plassholder for innhold 3">
            <a:extLst>
              <a:ext uri="{FF2B5EF4-FFF2-40B4-BE49-F238E27FC236}">
                <a16:creationId xmlns:a16="http://schemas.microsoft.com/office/drawing/2014/main" id="{EDA03AEF-7FCA-CE78-9B11-7BF1DFBCAC21}"/>
              </a:ext>
            </a:extLst>
          </p:cNvPr>
          <p:cNvSpPr>
            <a:spLocks noGrp="1"/>
          </p:cNvSpPr>
          <p:nvPr>
            <p:ph sz="half" idx="2"/>
          </p:nvPr>
        </p:nvSpPr>
        <p:spPr>
          <a:xfrm>
            <a:off x="8451604" y="1412489"/>
            <a:ext cx="3197701" cy="4363844"/>
          </a:xfrm>
        </p:spPr>
        <p:txBody>
          <a:bodyPr>
            <a:normAutofit/>
          </a:bodyPr>
          <a:lstStyle/>
          <a:p>
            <a:r>
              <a:rPr lang="nb-NO" sz="1300"/>
              <a:t>Hvorfor?</a:t>
            </a:r>
          </a:p>
          <a:p>
            <a:pPr lvl="1"/>
            <a:r>
              <a:rPr lang="nb-NO" sz="1300"/>
              <a:t>Fordi grunnlaget er forskjellig som vist i forrige slide.</a:t>
            </a:r>
          </a:p>
          <a:p>
            <a:pPr lvl="1"/>
            <a:endParaRPr lang="nb-NO" sz="1300"/>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lang="nb-NO" sz="1300">
                <a:latin typeface="Aptos" panose="02110004020202020204"/>
              </a:rPr>
              <a:t>Konsekvens:</a:t>
            </a:r>
          </a:p>
          <a:p>
            <a:pPr lvl="1">
              <a:spcBef>
                <a:spcPts val="1000"/>
              </a:spcBef>
              <a:defRPr/>
            </a:pPr>
            <a:r>
              <a:rPr kumimoji="0" lang="nb-NO" sz="1300" b="0" i="0" u="none" strike="noStrike" kern="1200" cap="none" spc="0" normalizeH="0" baseline="0" noProof="0">
                <a:ln>
                  <a:noFill/>
                </a:ln>
                <a:effectLst/>
                <a:uLnTx/>
                <a:uFillTx/>
                <a:latin typeface="Aptos" panose="02110004020202020204"/>
                <a:ea typeface="+mn-ea"/>
                <a:cs typeface="+mn-cs"/>
              </a:rPr>
              <a:t>Noen av forskjellene er midlertidige. </a:t>
            </a:r>
            <a:r>
              <a:rPr lang="nb-NO" sz="1300">
                <a:latin typeface="Aptos" panose="02110004020202020204"/>
              </a:rPr>
              <a:t>Et driftsmiddel blir jo avskrevet helt begge steder.</a:t>
            </a:r>
          </a:p>
          <a:p>
            <a:pPr lvl="1">
              <a:spcBef>
                <a:spcPts val="1000"/>
              </a:spcBef>
              <a:defRPr/>
            </a:pPr>
            <a:r>
              <a:rPr kumimoji="0" lang="nb-NO" sz="1300" b="0" i="0" u="none" strike="noStrike" kern="1200" cap="none" spc="0" normalizeH="0" baseline="0" noProof="0">
                <a:ln>
                  <a:noFill/>
                </a:ln>
                <a:effectLst/>
                <a:uLnTx/>
                <a:uFillTx/>
                <a:latin typeface="Aptos" panose="02110004020202020204"/>
                <a:ea typeface="+mn-ea"/>
                <a:cs typeface="+mn-cs"/>
              </a:rPr>
              <a:t>En gevinst eller tap kommer til beskatning til slutt.</a:t>
            </a:r>
          </a:p>
          <a:p>
            <a:pPr lvl="1">
              <a:spcBef>
                <a:spcPts val="1000"/>
              </a:spcBef>
              <a:defRPr/>
            </a:pPr>
            <a:r>
              <a:rPr lang="nb-NO" sz="1300">
                <a:latin typeface="Aptos" panose="02110004020202020204"/>
              </a:rPr>
              <a:t>Men noen forskjeller er permanente, som aksjegevinster. </a:t>
            </a:r>
          </a:p>
          <a:p>
            <a:pPr lvl="1">
              <a:spcBef>
                <a:spcPts val="1000"/>
              </a:spcBef>
              <a:defRPr/>
            </a:pPr>
            <a:r>
              <a:rPr kumimoji="0" lang="nb-NO" sz="1300" b="0" i="0" u="none" strike="noStrike" kern="1200" cap="none" spc="0" normalizeH="0" baseline="0" noProof="0">
                <a:ln>
                  <a:noFill/>
                </a:ln>
                <a:effectLst/>
                <a:uLnTx/>
                <a:uFillTx/>
                <a:latin typeface="Aptos" panose="02110004020202020204"/>
                <a:ea typeface="+mn-ea"/>
                <a:cs typeface="+mn-cs"/>
              </a:rPr>
              <a:t>Andre permanente? Ansattefester og slikt er ikke nødvendigvis kostnader som gir fradrag i skatt. </a:t>
            </a:r>
            <a:r>
              <a:rPr lang="nb-NO" sz="1300">
                <a:latin typeface="Aptos" panose="02110004020202020204"/>
              </a:rPr>
              <a:t>Men det er kostnad i resultatet. </a:t>
            </a:r>
            <a:endParaRPr kumimoji="0" lang="nb-NO" sz="1300" b="0" i="0" u="none" strike="noStrike" kern="1200" cap="none" spc="0" normalizeH="0" baseline="0" noProof="0">
              <a:ln>
                <a:noFill/>
              </a:ln>
              <a:effectLst/>
              <a:uLnTx/>
              <a:uFillTx/>
              <a:latin typeface="Aptos" panose="02110004020202020204"/>
              <a:ea typeface="+mn-ea"/>
              <a:cs typeface="+mn-cs"/>
            </a:endParaRPr>
          </a:p>
          <a:p>
            <a:pPr lvl="1"/>
            <a:endParaRPr lang="nb-NO" sz="1300"/>
          </a:p>
        </p:txBody>
      </p:sp>
    </p:spTree>
    <p:extLst>
      <p:ext uri="{BB962C8B-B14F-4D97-AF65-F5344CB8AC3E}">
        <p14:creationId xmlns:p14="http://schemas.microsoft.com/office/powerpoint/2010/main" val="40154639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70195430-EE35-7FC1-10C8-29689FF712BF}"/>
              </a:ext>
            </a:extLst>
          </p:cNvPr>
          <p:cNvSpPr>
            <a:spLocks noGrp="1"/>
          </p:cNvSpPr>
          <p:nvPr>
            <p:ph type="title"/>
          </p:nvPr>
        </p:nvSpPr>
        <p:spPr>
          <a:xfrm>
            <a:off x="838200" y="1412488"/>
            <a:ext cx="2899189" cy="4363844"/>
          </a:xfrm>
        </p:spPr>
        <p:txBody>
          <a:bodyPr anchor="t">
            <a:normAutofit/>
          </a:bodyPr>
          <a:lstStyle/>
          <a:p>
            <a:r>
              <a:rPr lang="nb-NO" sz="4000">
                <a:solidFill>
                  <a:srgbClr val="FFFFFF"/>
                </a:solidFill>
              </a:rPr>
              <a:t>Hvor blir forskjellene størst og minst?</a:t>
            </a:r>
          </a:p>
        </p:txBody>
      </p:sp>
      <p:sp>
        <p:nvSpPr>
          <p:cNvPr id="3" name="Plassholder for innhold 2">
            <a:extLst>
              <a:ext uri="{FF2B5EF4-FFF2-40B4-BE49-F238E27FC236}">
                <a16:creationId xmlns:a16="http://schemas.microsoft.com/office/drawing/2014/main" id="{883C3F23-DF6B-1384-56E1-EAF1BACB016B}"/>
              </a:ext>
            </a:extLst>
          </p:cNvPr>
          <p:cNvSpPr>
            <a:spLocks noGrp="1"/>
          </p:cNvSpPr>
          <p:nvPr>
            <p:ph sz="half" idx="1"/>
          </p:nvPr>
        </p:nvSpPr>
        <p:spPr>
          <a:xfrm>
            <a:off x="4380855" y="1412489"/>
            <a:ext cx="3427283" cy="4363844"/>
          </a:xfrm>
        </p:spPr>
        <p:txBody>
          <a:bodyPr>
            <a:normAutofit/>
          </a:bodyPr>
          <a:lstStyle/>
          <a:p>
            <a:pPr marL="0" indent="0">
              <a:buNone/>
            </a:pPr>
            <a:r>
              <a:rPr lang="nb-NO" sz="2000" b="1"/>
              <a:t>Størst</a:t>
            </a:r>
          </a:p>
          <a:p>
            <a:r>
              <a:rPr lang="nb-NO" sz="2000"/>
              <a:t>Investeringsselskaper.</a:t>
            </a:r>
          </a:p>
          <a:p>
            <a:endParaRPr lang="nb-NO" sz="2000"/>
          </a:p>
          <a:p>
            <a:r>
              <a:rPr lang="nb-NO" sz="2000"/>
              <a:t>Selskaper med store investeringer i anleggsmiddel.</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Plassholder for innhold 3">
            <a:extLst>
              <a:ext uri="{FF2B5EF4-FFF2-40B4-BE49-F238E27FC236}">
                <a16:creationId xmlns:a16="http://schemas.microsoft.com/office/drawing/2014/main" id="{6C07EA9F-44EB-3607-7022-4E3340E8DB0C}"/>
              </a:ext>
            </a:extLst>
          </p:cNvPr>
          <p:cNvSpPr>
            <a:spLocks noGrp="1"/>
          </p:cNvSpPr>
          <p:nvPr>
            <p:ph sz="half" idx="2"/>
          </p:nvPr>
        </p:nvSpPr>
        <p:spPr>
          <a:xfrm>
            <a:off x="8451604" y="1412489"/>
            <a:ext cx="3197701" cy="4363844"/>
          </a:xfrm>
        </p:spPr>
        <p:txBody>
          <a:bodyPr>
            <a:normAutofit/>
          </a:bodyPr>
          <a:lstStyle/>
          <a:p>
            <a:pPr marL="0" indent="0">
              <a:buNone/>
            </a:pPr>
            <a:r>
              <a:rPr lang="nb-NO" sz="2000" b="1"/>
              <a:t>Minst</a:t>
            </a:r>
          </a:p>
          <a:p>
            <a:r>
              <a:rPr lang="nb-NO" sz="2000"/>
              <a:t>Konsulentselskaper, salgsselskaper etc.</a:t>
            </a:r>
          </a:p>
          <a:p>
            <a:endParaRPr lang="nb-NO" sz="2000"/>
          </a:p>
          <a:p>
            <a:r>
              <a:rPr lang="nb-NO" sz="2000"/>
              <a:t>Andre selskaper som primært har løpende utgifter som lønn, husleie og den slags.</a:t>
            </a:r>
          </a:p>
        </p:txBody>
      </p:sp>
    </p:spTree>
    <p:extLst>
      <p:ext uri="{BB962C8B-B14F-4D97-AF65-F5344CB8AC3E}">
        <p14:creationId xmlns:p14="http://schemas.microsoft.com/office/powerpoint/2010/main" val="567359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776EEC0-2156-397A-86EA-F06EAEA4204D}"/>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Husk – det dere gjør er svært viktig!</a:t>
            </a:r>
          </a:p>
        </p:txBody>
      </p:sp>
      <p:pic>
        <p:nvPicPr>
          <p:cNvPr id="4" name="Plassholder for innhold 4" descr="Et bilde som inneholder tekst&#10;&#10;Automatisk generert beskrivelse">
            <a:extLst>
              <a:ext uri="{FF2B5EF4-FFF2-40B4-BE49-F238E27FC236}">
                <a16:creationId xmlns:a16="http://schemas.microsoft.com/office/drawing/2014/main" id="{DD45E461-DA00-DAD7-4864-D7BF41138417}"/>
              </a:ext>
            </a:extLst>
          </p:cNvPr>
          <p:cNvPicPr>
            <a:picLocks noGrp="1" noChangeAspect="1"/>
          </p:cNvPicPr>
          <p:nvPr>
            <p:ph idx="1"/>
          </p:nvPr>
        </p:nvPicPr>
        <p:blipFill>
          <a:blip r:embed="rId2"/>
          <a:stretch>
            <a:fillRect/>
          </a:stretch>
        </p:blipFill>
        <p:spPr>
          <a:xfrm>
            <a:off x="1950528" y="1675227"/>
            <a:ext cx="8290944" cy="4394199"/>
          </a:xfrm>
          <a:prstGeom prst="rect">
            <a:avLst/>
          </a:prstGeom>
        </p:spPr>
      </p:pic>
    </p:spTree>
    <p:extLst>
      <p:ext uri="{BB962C8B-B14F-4D97-AF65-F5344CB8AC3E}">
        <p14:creationId xmlns:p14="http://schemas.microsoft.com/office/powerpoint/2010/main" val="10643961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tel 4">
            <a:extLst>
              <a:ext uri="{FF2B5EF4-FFF2-40B4-BE49-F238E27FC236}">
                <a16:creationId xmlns:a16="http://schemas.microsoft.com/office/drawing/2014/main" id="{0A8F7DE6-4C2B-2ADB-8C69-7396889AE934}"/>
              </a:ext>
            </a:extLst>
          </p:cNvPr>
          <p:cNvSpPr>
            <a:spLocks noGrp="1"/>
          </p:cNvSpPr>
          <p:nvPr>
            <p:ph type="title"/>
          </p:nvPr>
        </p:nvSpPr>
        <p:spPr>
          <a:xfrm>
            <a:off x="793662" y="386930"/>
            <a:ext cx="10066122" cy="1298448"/>
          </a:xfrm>
        </p:spPr>
        <p:txBody>
          <a:bodyPr anchor="b">
            <a:normAutofit/>
          </a:bodyPr>
          <a:lstStyle/>
          <a:p>
            <a:r>
              <a:rPr lang="nb-NO" sz="4800"/>
              <a:t>Hvordan tolke skatt og regnskap da?</a:t>
            </a:r>
          </a:p>
        </p:txBody>
      </p:sp>
      <p:sp>
        <p:nvSpPr>
          <p:cNvPr id="15" name="Rectangle 14">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lassholder for innhold 5">
            <a:extLst>
              <a:ext uri="{FF2B5EF4-FFF2-40B4-BE49-F238E27FC236}">
                <a16:creationId xmlns:a16="http://schemas.microsoft.com/office/drawing/2014/main" id="{48889B62-3EEC-799B-8D98-5837E4B4C16D}"/>
              </a:ext>
            </a:extLst>
          </p:cNvPr>
          <p:cNvSpPr>
            <a:spLocks noGrp="1"/>
          </p:cNvSpPr>
          <p:nvPr>
            <p:ph idx="1"/>
          </p:nvPr>
        </p:nvSpPr>
        <p:spPr>
          <a:xfrm>
            <a:off x="793661" y="2599509"/>
            <a:ext cx="4530898" cy="3639450"/>
          </a:xfrm>
        </p:spPr>
        <p:txBody>
          <a:bodyPr anchor="ctr">
            <a:normAutofit/>
          </a:bodyPr>
          <a:lstStyle/>
          <a:p>
            <a:r>
              <a:rPr lang="nb-NO" sz="2000" dirty="0"/>
              <a:t>Skatten i resultatet er 22% av det regnskapsmessige resultatet når vi hensyntar permanente forskjeller. Det er altså en sammenstilling av årets resultat med skatten på resultatet (sammenstillingsprinsippet)</a:t>
            </a:r>
          </a:p>
          <a:p>
            <a:endParaRPr lang="nb-NO" sz="2000" dirty="0"/>
          </a:p>
          <a:p>
            <a:r>
              <a:rPr lang="nb-NO" sz="2000" dirty="0"/>
              <a:t>Den betalbare skatten finner du i skattenoten hvis det er et større selskap, eller bare spørre skatteetaten hvis ikke. </a:t>
            </a:r>
          </a:p>
        </p:txBody>
      </p:sp>
      <p:pic>
        <p:nvPicPr>
          <p:cNvPr id="8" name="Bilde 7">
            <a:extLst>
              <a:ext uri="{FF2B5EF4-FFF2-40B4-BE49-F238E27FC236}">
                <a16:creationId xmlns:a16="http://schemas.microsoft.com/office/drawing/2014/main" id="{4A0A339E-0B0B-288B-71B6-2F543ECBA80C}"/>
              </a:ext>
            </a:extLst>
          </p:cNvPr>
          <p:cNvPicPr>
            <a:picLocks noChangeAspect="1"/>
          </p:cNvPicPr>
          <p:nvPr/>
        </p:nvPicPr>
        <p:blipFill>
          <a:blip r:embed="rId2"/>
          <a:stretch>
            <a:fillRect/>
          </a:stretch>
        </p:blipFill>
        <p:spPr>
          <a:xfrm>
            <a:off x="5911532" y="2545218"/>
            <a:ext cx="5150277" cy="3592317"/>
          </a:xfrm>
          <a:prstGeom prst="rect">
            <a:avLst/>
          </a:prstGeom>
        </p:spPr>
      </p:pic>
      <p:sp>
        <p:nvSpPr>
          <p:cNvPr id="19" name="Rectangle 18">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73774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6"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B65ABE1-3EC5-8B3B-7BC9-63372AD7241D}"/>
              </a:ext>
            </a:extLst>
          </p:cNvPr>
          <p:cNvSpPr>
            <a:spLocks noGrp="1"/>
          </p:cNvSpPr>
          <p:nvPr>
            <p:ph type="title"/>
          </p:nvPr>
        </p:nvSpPr>
        <p:spPr>
          <a:xfrm>
            <a:off x="1043631" y="809898"/>
            <a:ext cx="9942716" cy="1554480"/>
          </a:xfrm>
        </p:spPr>
        <p:txBody>
          <a:bodyPr anchor="ctr">
            <a:normAutofit/>
          </a:bodyPr>
          <a:lstStyle/>
          <a:p>
            <a:r>
              <a:rPr lang="nb-NO" sz="4800"/>
              <a:t>Dette med fremførbare underskudd</a:t>
            </a:r>
          </a:p>
        </p:txBody>
      </p:sp>
      <p:sp>
        <p:nvSpPr>
          <p:cNvPr id="19" name="Plassholder for innhold 2">
            <a:extLst>
              <a:ext uri="{FF2B5EF4-FFF2-40B4-BE49-F238E27FC236}">
                <a16:creationId xmlns:a16="http://schemas.microsoft.com/office/drawing/2014/main" id="{8E572A6C-FBDD-D8D7-7D78-03E817AAF2A9}"/>
              </a:ext>
            </a:extLst>
          </p:cNvPr>
          <p:cNvSpPr>
            <a:spLocks noGrp="1"/>
          </p:cNvSpPr>
          <p:nvPr>
            <p:ph idx="1"/>
          </p:nvPr>
        </p:nvSpPr>
        <p:spPr>
          <a:xfrm>
            <a:off x="1045028" y="3017522"/>
            <a:ext cx="9941319" cy="3124658"/>
          </a:xfrm>
        </p:spPr>
        <p:txBody>
          <a:bodyPr anchor="ctr">
            <a:normAutofit/>
          </a:bodyPr>
          <a:lstStyle/>
          <a:p>
            <a:r>
              <a:rPr lang="nb-NO" sz="2000"/>
              <a:t>Husk at skattesystemet er ment å være symmetrisk, og forsøker å være nøytralt på inntektsgrunnlag.</a:t>
            </a:r>
          </a:p>
          <a:p>
            <a:endParaRPr lang="nb-NO" sz="2000"/>
          </a:p>
          <a:p>
            <a:r>
              <a:rPr lang="nb-NO" sz="2000"/>
              <a:t>Med symmetri menes at akkurat som overskudd er skattbart, vil underskudd gi fradrag på skatt.</a:t>
            </a:r>
          </a:p>
          <a:p>
            <a:endParaRPr lang="nb-NO" sz="2000"/>
          </a:p>
          <a:p>
            <a:r>
              <a:rPr lang="nb-NO" sz="2000"/>
              <a:t>Nøytralitet betyr at skatt på inntekt og formue bør være uavhengig av grunnlag. Det stemmer åpenbart ikke, fordi e.g. primærbolig inngår med 25% i grunnlaget for formuesskatt. </a:t>
            </a: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37663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FA2E886-8DF7-FB15-DCCA-D5A6E1C7577B}"/>
              </a:ext>
            </a:extLst>
          </p:cNvPr>
          <p:cNvSpPr>
            <a:spLocks noGrp="1"/>
          </p:cNvSpPr>
          <p:nvPr>
            <p:ph type="title"/>
          </p:nvPr>
        </p:nvSpPr>
        <p:spPr>
          <a:xfrm>
            <a:off x="1285240" y="1050595"/>
            <a:ext cx="8074815" cy="1618489"/>
          </a:xfrm>
        </p:spPr>
        <p:txBody>
          <a:bodyPr anchor="ctr">
            <a:normAutofit/>
          </a:bodyPr>
          <a:lstStyle/>
          <a:p>
            <a:r>
              <a:rPr lang="nb-NO" sz="5000"/>
              <a:t>Husk at skatt motiverer adferd</a:t>
            </a:r>
          </a:p>
        </p:txBody>
      </p:sp>
      <p:sp>
        <p:nvSpPr>
          <p:cNvPr id="18" name="Plassholder for innhold 2">
            <a:extLst>
              <a:ext uri="{FF2B5EF4-FFF2-40B4-BE49-F238E27FC236}">
                <a16:creationId xmlns:a16="http://schemas.microsoft.com/office/drawing/2014/main" id="{5A3B791A-2EF7-1EEB-7A52-1FE0879D8EB2}"/>
              </a:ext>
            </a:extLst>
          </p:cNvPr>
          <p:cNvSpPr>
            <a:spLocks noGrp="1"/>
          </p:cNvSpPr>
          <p:nvPr>
            <p:ph idx="1"/>
          </p:nvPr>
        </p:nvSpPr>
        <p:spPr>
          <a:xfrm>
            <a:off x="1285240" y="2969469"/>
            <a:ext cx="8074815" cy="2800395"/>
          </a:xfrm>
        </p:spPr>
        <p:txBody>
          <a:bodyPr anchor="t">
            <a:normAutofit/>
          </a:bodyPr>
          <a:lstStyle/>
          <a:p>
            <a:r>
              <a:rPr lang="nb-NO" sz="2400" dirty="0"/>
              <a:t>Skal et selskap selge et driftsmiddel/eiendom er det bedre å plassere det i et single purpose selskap og selge aksjene skattefritt (Fritaksmetoden).</a:t>
            </a:r>
          </a:p>
          <a:p>
            <a:endParaRPr lang="nb-NO" sz="2400" dirty="0"/>
          </a:p>
          <a:p>
            <a:r>
              <a:rPr lang="nb-NO" sz="2400" dirty="0"/>
              <a:t>Derfor finner man så mange selskaper som heter:</a:t>
            </a:r>
          </a:p>
          <a:p>
            <a:pPr lvl="1"/>
            <a:r>
              <a:rPr lang="nb-NO" dirty="0"/>
              <a:t>Almegården 89A AS</a:t>
            </a:r>
          </a:p>
          <a:p>
            <a:pPr lvl="1"/>
            <a:r>
              <a:rPr lang="nb-NO" dirty="0"/>
              <a:t>Kongensgate 34 AS</a:t>
            </a:r>
          </a:p>
          <a:p>
            <a:pPr lvl="1"/>
            <a:endParaRPr lang="nb-NO" dirty="0"/>
          </a:p>
          <a:p>
            <a:pPr lvl="1"/>
            <a:endParaRPr lang="nb-NO" dirty="0"/>
          </a:p>
        </p:txBody>
      </p:sp>
    </p:spTree>
    <p:extLst>
      <p:ext uri="{BB962C8B-B14F-4D97-AF65-F5344CB8AC3E}">
        <p14:creationId xmlns:p14="http://schemas.microsoft.com/office/powerpoint/2010/main" val="34624141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9F04634-62C9-C12B-3EC7-A28DFC6CA68F}"/>
              </a:ext>
            </a:extLst>
          </p:cNvPr>
          <p:cNvPicPr>
            <a:picLocks noChangeAspect="1"/>
          </p:cNvPicPr>
          <p:nvPr/>
        </p:nvPicPr>
        <p:blipFill>
          <a:blip r:embed="rId2"/>
          <a:srcRect/>
          <a:stretch/>
        </p:blipFill>
        <p:spPr>
          <a:xfrm>
            <a:off x="-3047" y="10"/>
            <a:ext cx="12191999" cy="685799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tel 3">
            <a:extLst>
              <a:ext uri="{FF2B5EF4-FFF2-40B4-BE49-F238E27FC236}">
                <a16:creationId xmlns:a16="http://schemas.microsoft.com/office/drawing/2014/main" id="{627F8E1A-1C62-E023-96BF-8A5607E3BEFD}"/>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nb-NO" sz="5200">
                <a:solidFill>
                  <a:srgbClr val="FFFFFF"/>
                </a:solidFill>
              </a:rPr>
              <a:t>Dette med utbytte og lån</a:t>
            </a:r>
          </a:p>
        </p:txBody>
      </p:sp>
      <p:sp>
        <p:nvSpPr>
          <p:cNvPr id="5" name="Undertittel 4">
            <a:extLst>
              <a:ext uri="{FF2B5EF4-FFF2-40B4-BE49-F238E27FC236}">
                <a16:creationId xmlns:a16="http://schemas.microsoft.com/office/drawing/2014/main" id="{7F22C531-EB39-1672-1C38-EECF54860674}"/>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endParaRPr lang="nb-NO">
              <a:solidFill>
                <a:srgbClr val="FFFFFF"/>
              </a:solidFill>
            </a:endParaRPr>
          </a:p>
        </p:txBody>
      </p:sp>
    </p:spTree>
    <p:extLst>
      <p:ext uri="{BB962C8B-B14F-4D97-AF65-F5344CB8AC3E}">
        <p14:creationId xmlns:p14="http://schemas.microsoft.com/office/powerpoint/2010/main" val="35689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A91BB9C-E325-C571-2F39-876195F98E02}"/>
              </a:ext>
            </a:extLst>
          </p:cNvPr>
          <p:cNvSpPr>
            <a:spLocks noGrp="1"/>
          </p:cNvSpPr>
          <p:nvPr>
            <p:ph type="title"/>
          </p:nvPr>
        </p:nvSpPr>
        <p:spPr/>
        <p:txBody>
          <a:bodyPr/>
          <a:lstStyle/>
          <a:p>
            <a:r>
              <a:rPr lang="nb-NO" dirty="0"/>
              <a:t>Utbytte </a:t>
            </a:r>
          </a:p>
        </p:txBody>
      </p:sp>
      <p:sp>
        <p:nvSpPr>
          <p:cNvPr id="3" name="Plassholder for innhold 2">
            <a:extLst>
              <a:ext uri="{FF2B5EF4-FFF2-40B4-BE49-F238E27FC236}">
                <a16:creationId xmlns:a16="http://schemas.microsoft.com/office/drawing/2014/main" id="{4779D042-0489-9BA6-D861-960DD46D18E4}"/>
              </a:ext>
            </a:extLst>
          </p:cNvPr>
          <p:cNvSpPr>
            <a:spLocks noGrp="1"/>
          </p:cNvSpPr>
          <p:nvPr>
            <p:ph idx="1"/>
          </p:nvPr>
        </p:nvSpPr>
        <p:spPr/>
        <p:txBody>
          <a:bodyPr>
            <a:normAutofit fontScale="92500" lnSpcReduction="20000"/>
          </a:bodyPr>
          <a:lstStyle/>
          <a:p>
            <a:r>
              <a:rPr lang="nb-NO" dirty="0"/>
              <a:t>Hva som kan deles ut som utbytte er fastsatt i aksjeloven. Se </a:t>
            </a:r>
            <a:r>
              <a:rPr lang="nb-NO" dirty="0" err="1"/>
              <a:t>asl</a:t>
            </a:r>
            <a:r>
              <a:rPr lang="nb-NO" dirty="0"/>
              <a:t>. §8-1, 1.ledd:</a:t>
            </a:r>
          </a:p>
          <a:p>
            <a:pPr marL="0" indent="0">
              <a:buNone/>
            </a:pPr>
            <a:endParaRPr lang="nb-NO" dirty="0"/>
          </a:p>
          <a:p>
            <a:pPr lvl="1"/>
            <a:r>
              <a:rPr lang="nb-NO" dirty="0">
                <a:solidFill>
                  <a:srgbClr val="333333"/>
                </a:solidFill>
                <a:latin typeface="Helvetica Neue"/>
              </a:rPr>
              <a:t>«</a:t>
            </a:r>
            <a:r>
              <a:rPr lang="nb-NO" b="0" i="0" dirty="0">
                <a:solidFill>
                  <a:srgbClr val="333333"/>
                </a:solidFill>
                <a:effectLst/>
                <a:latin typeface="Helvetica Neue"/>
              </a:rPr>
              <a:t>Selskapet kan bare dele ut utbytte så langt det etter utdelingen har tilbake netto eiendeler som gir dekning for selskapets aksjekapital og øvrig bundet egenkapital etter </a:t>
            </a:r>
            <a:r>
              <a:rPr lang="nb-NO" b="0" i="0" u="none" strike="noStrike" dirty="0">
                <a:solidFill>
                  <a:srgbClr val="DB142C"/>
                </a:solidFill>
                <a:effectLst/>
                <a:latin typeface="Helvetica Neue"/>
                <a:hlinkClick r:id="rId2"/>
              </a:rPr>
              <a:t>§§ 3-2</a:t>
            </a:r>
            <a:r>
              <a:rPr lang="nb-NO" b="0" i="0" dirty="0">
                <a:solidFill>
                  <a:srgbClr val="333333"/>
                </a:solidFill>
                <a:effectLst/>
                <a:latin typeface="Helvetica Neue"/>
              </a:rPr>
              <a:t> og </a:t>
            </a:r>
            <a:r>
              <a:rPr lang="nb-NO" b="0" i="0" u="none" strike="noStrike" dirty="0">
                <a:solidFill>
                  <a:srgbClr val="DB142C"/>
                </a:solidFill>
                <a:effectLst/>
                <a:latin typeface="Helvetica Neue"/>
                <a:hlinkClick r:id="rId3"/>
              </a:rPr>
              <a:t>3-3</a:t>
            </a:r>
            <a:r>
              <a:rPr lang="nb-NO" b="0" i="0" u="none" strike="noStrike" dirty="0">
                <a:solidFill>
                  <a:srgbClr val="DB142C"/>
                </a:solidFill>
                <a:effectLst/>
                <a:latin typeface="Helvetica Neue"/>
              </a:rPr>
              <a:t>»</a:t>
            </a:r>
          </a:p>
          <a:p>
            <a:pPr lvl="1"/>
            <a:endParaRPr lang="nb-NO" dirty="0">
              <a:solidFill>
                <a:srgbClr val="DB142C"/>
              </a:solidFill>
              <a:latin typeface="Helvetica Neue"/>
            </a:endParaRPr>
          </a:p>
          <a:p>
            <a:pPr lvl="1"/>
            <a:r>
              <a:rPr lang="nb-NO" dirty="0">
                <a:solidFill>
                  <a:srgbClr val="DB142C"/>
                </a:solidFill>
                <a:latin typeface="Helvetica Neue"/>
              </a:rPr>
              <a:t>Kort sagt: Selskapet kan dele ut egenkapitalen som er opptjent i selskapet, eller det som er innskutt av eierne utover aksjekapitalen (overkurs).</a:t>
            </a:r>
          </a:p>
          <a:p>
            <a:pPr lvl="1"/>
            <a:endParaRPr lang="nb-NO" dirty="0">
              <a:solidFill>
                <a:srgbClr val="DB142C"/>
              </a:solidFill>
              <a:latin typeface="Helvetica Neue"/>
            </a:endParaRPr>
          </a:p>
          <a:p>
            <a:pPr lvl="1"/>
            <a:r>
              <a:rPr lang="nb-NO" dirty="0">
                <a:solidFill>
                  <a:srgbClr val="DB142C"/>
                </a:solidFill>
                <a:latin typeface="Helvetica Neue"/>
              </a:rPr>
              <a:t>Eksempel på overkurs: Utsteder 1000 aksjer til kr. 100 i pålydende. Aksjene selges til kr 1000. </a:t>
            </a:r>
          </a:p>
          <a:p>
            <a:pPr lvl="2"/>
            <a:r>
              <a:rPr lang="nb-NO" dirty="0">
                <a:solidFill>
                  <a:srgbClr val="DB142C"/>
                </a:solidFill>
                <a:latin typeface="Helvetica Neue"/>
              </a:rPr>
              <a:t>Da blir aksjekapitalen 1000 x 100 = 100 000 kroner.</a:t>
            </a:r>
          </a:p>
          <a:p>
            <a:pPr lvl="2"/>
            <a:r>
              <a:rPr lang="nb-NO" dirty="0">
                <a:solidFill>
                  <a:srgbClr val="DB142C"/>
                </a:solidFill>
                <a:latin typeface="Helvetica Neue"/>
              </a:rPr>
              <a:t>Overkursen blir det resterende: 1000 * (1000-100) = 900 000 kroner i overkurs.</a:t>
            </a:r>
          </a:p>
          <a:p>
            <a:pPr lvl="2"/>
            <a:endParaRPr lang="nb-NO" dirty="0"/>
          </a:p>
        </p:txBody>
      </p:sp>
    </p:spTree>
    <p:extLst>
      <p:ext uri="{BB962C8B-B14F-4D97-AF65-F5344CB8AC3E}">
        <p14:creationId xmlns:p14="http://schemas.microsoft.com/office/powerpoint/2010/main" val="12838379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tel 1">
            <a:extLst>
              <a:ext uri="{FF2B5EF4-FFF2-40B4-BE49-F238E27FC236}">
                <a16:creationId xmlns:a16="http://schemas.microsoft.com/office/drawing/2014/main" id="{D7BAEE46-A45A-0889-CE52-70EC448F6580}"/>
              </a:ext>
            </a:extLst>
          </p:cNvPr>
          <p:cNvSpPr>
            <a:spLocks noGrp="1"/>
          </p:cNvSpPr>
          <p:nvPr>
            <p:ph type="title"/>
          </p:nvPr>
        </p:nvSpPr>
        <p:spPr>
          <a:xfrm>
            <a:off x="838200" y="365125"/>
            <a:ext cx="5393361" cy="1325563"/>
          </a:xfrm>
        </p:spPr>
        <p:txBody>
          <a:bodyPr>
            <a:normAutofit/>
          </a:bodyPr>
          <a:lstStyle/>
          <a:p>
            <a:r>
              <a:rPr lang="nb-NO"/>
              <a:t>Regnskapsføring av utbytte</a:t>
            </a:r>
            <a:endParaRPr lang="nb-NO" dirty="0"/>
          </a:p>
        </p:txBody>
      </p:sp>
      <p:pic>
        <p:nvPicPr>
          <p:cNvPr id="6" name="Picture 5">
            <a:extLst>
              <a:ext uri="{FF2B5EF4-FFF2-40B4-BE49-F238E27FC236}">
                <a16:creationId xmlns:a16="http://schemas.microsoft.com/office/drawing/2014/main" id="{4E059D5D-5546-8C15-A06D-E083FC5BFC99}"/>
              </a:ext>
            </a:extLst>
          </p:cNvPr>
          <p:cNvPicPr>
            <a:picLocks noChangeAspect="1"/>
          </p:cNvPicPr>
          <p:nvPr/>
        </p:nvPicPr>
        <p:blipFill>
          <a:blip r:embed="rId2"/>
          <a:srcRect l="12879" r="21622"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2"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11" name="Plassholder for innhold 2">
            <a:extLst>
              <a:ext uri="{FF2B5EF4-FFF2-40B4-BE49-F238E27FC236}">
                <a16:creationId xmlns:a16="http://schemas.microsoft.com/office/drawing/2014/main" id="{1C4EEF32-873B-88FD-F038-DECBD3E5A249}"/>
              </a:ext>
            </a:extLst>
          </p:cNvPr>
          <p:cNvGraphicFramePr>
            <a:graphicFrameLocks noGrp="1"/>
          </p:cNvGraphicFramePr>
          <p:nvPr>
            <p:ph idx="1"/>
            <p:extLst>
              <p:ext uri="{D42A27DB-BD31-4B8C-83A1-F6EECF244321}">
                <p14:modId xmlns:p14="http://schemas.microsoft.com/office/powerpoint/2010/main" val="1697426932"/>
              </p:ext>
            </p:extLst>
          </p:nvPr>
        </p:nvGraphicFramePr>
        <p:xfrm>
          <a:off x="838200" y="1825625"/>
          <a:ext cx="539336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52514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0215080-6449-3654-B4E4-7EFC5458E3DF}"/>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kern="1200">
                <a:solidFill>
                  <a:srgbClr val="FFFFFF"/>
                </a:solidFill>
                <a:latin typeface="+mj-lt"/>
                <a:ea typeface="+mj-ea"/>
                <a:cs typeface="+mj-cs"/>
              </a:rPr>
              <a:t>Eksempel:</a:t>
            </a:r>
          </a:p>
        </p:txBody>
      </p:sp>
      <p:pic>
        <p:nvPicPr>
          <p:cNvPr id="5" name="Plassholder for innhold 4">
            <a:extLst>
              <a:ext uri="{FF2B5EF4-FFF2-40B4-BE49-F238E27FC236}">
                <a16:creationId xmlns:a16="http://schemas.microsoft.com/office/drawing/2014/main" id="{3F90691B-1E1C-AC78-435F-0D441209C37A}"/>
              </a:ext>
            </a:extLst>
          </p:cNvPr>
          <p:cNvPicPr>
            <a:picLocks noGrp="1" noChangeAspect="1"/>
          </p:cNvPicPr>
          <p:nvPr>
            <p:ph idx="1"/>
          </p:nvPr>
        </p:nvPicPr>
        <p:blipFill>
          <a:blip r:embed="rId2"/>
          <a:stretch>
            <a:fillRect/>
          </a:stretch>
        </p:blipFill>
        <p:spPr>
          <a:xfrm>
            <a:off x="5798939" y="492573"/>
            <a:ext cx="5263311" cy="5880796"/>
          </a:xfrm>
          <a:prstGeom prst="rect">
            <a:avLst/>
          </a:prstGeom>
        </p:spPr>
      </p:pic>
      <mc:AlternateContent xmlns:mc="http://schemas.openxmlformats.org/markup-compatibility/2006" xmlns:p14="http://schemas.microsoft.com/office/powerpoint/2010/main">
        <mc:Choice Requires="p14">
          <p:contentPart p14:bwMode="auto" r:id="rId3">
            <p14:nvContentPartPr>
              <p14:cNvPr id="11" name="Håndskrift 10">
                <a:extLst>
                  <a:ext uri="{FF2B5EF4-FFF2-40B4-BE49-F238E27FC236}">
                    <a16:creationId xmlns:a16="http://schemas.microsoft.com/office/drawing/2014/main" id="{B3A61025-2ED1-54F3-368B-6A5FE0AEB855}"/>
                  </a:ext>
                </a:extLst>
              </p14:cNvPr>
              <p14:cNvContentPartPr/>
              <p14:nvPr/>
            </p14:nvContentPartPr>
            <p14:xfrm>
              <a:off x="10179296" y="5326334"/>
              <a:ext cx="895680" cy="211680"/>
            </p14:xfrm>
          </p:contentPart>
        </mc:Choice>
        <mc:Fallback xmlns="">
          <p:pic>
            <p:nvPicPr>
              <p:cNvPr id="11" name="Håndskrift 10">
                <a:extLst>
                  <a:ext uri="{FF2B5EF4-FFF2-40B4-BE49-F238E27FC236}">
                    <a16:creationId xmlns:a16="http://schemas.microsoft.com/office/drawing/2014/main" id="{B3A61025-2ED1-54F3-368B-6A5FE0AEB855}"/>
                  </a:ext>
                </a:extLst>
              </p:cNvPr>
              <p:cNvPicPr/>
              <p:nvPr/>
            </p:nvPicPr>
            <p:blipFill>
              <a:blip r:embed="rId4"/>
              <a:stretch>
                <a:fillRect/>
              </a:stretch>
            </p:blipFill>
            <p:spPr>
              <a:xfrm>
                <a:off x="10170656" y="5317334"/>
                <a:ext cx="913320" cy="229320"/>
              </a:xfrm>
              <a:prstGeom prst="rect">
                <a:avLst/>
              </a:prstGeom>
            </p:spPr>
          </p:pic>
        </mc:Fallback>
      </mc:AlternateContent>
    </p:spTree>
    <p:extLst>
      <p:ext uri="{BB962C8B-B14F-4D97-AF65-F5344CB8AC3E}">
        <p14:creationId xmlns:p14="http://schemas.microsoft.com/office/powerpoint/2010/main" val="29597938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AF6CB648-9554-488A-B457-99CAAD1DA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E3ADCBE7-9330-1CDA-00EB-CDD12DB722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0A52D6CC-7DBE-1F48-030E-5C4626E136FD}"/>
              </a:ext>
            </a:extLst>
          </p:cNvPr>
          <p:cNvSpPr>
            <a:spLocks noGrp="1"/>
          </p:cNvSpPr>
          <p:nvPr>
            <p:ph type="title"/>
          </p:nvPr>
        </p:nvSpPr>
        <p:spPr>
          <a:xfrm>
            <a:off x="761802" y="240241"/>
            <a:ext cx="10760054" cy="1228299"/>
          </a:xfrm>
        </p:spPr>
        <p:txBody>
          <a:bodyPr>
            <a:normAutofit/>
          </a:bodyPr>
          <a:lstStyle/>
          <a:p>
            <a:r>
              <a:rPr lang="nb-NO" sz="4000"/>
              <a:t>Men….</a:t>
            </a:r>
          </a:p>
        </p:txBody>
      </p:sp>
      <p:sp>
        <p:nvSpPr>
          <p:cNvPr id="3" name="Plassholder for innhold 2">
            <a:extLst>
              <a:ext uri="{FF2B5EF4-FFF2-40B4-BE49-F238E27FC236}">
                <a16:creationId xmlns:a16="http://schemas.microsoft.com/office/drawing/2014/main" id="{D92310FB-C427-33D7-4531-4EBF78C68100}"/>
              </a:ext>
            </a:extLst>
          </p:cNvPr>
          <p:cNvSpPr>
            <a:spLocks noGrp="1"/>
          </p:cNvSpPr>
          <p:nvPr>
            <p:ph idx="1"/>
          </p:nvPr>
        </p:nvSpPr>
        <p:spPr>
          <a:xfrm>
            <a:off x="761802" y="2321476"/>
            <a:ext cx="4864875" cy="3850724"/>
          </a:xfrm>
        </p:spPr>
        <p:txBody>
          <a:bodyPr anchor="ctr">
            <a:normAutofit/>
          </a:bodyPr>
          <a:lstStyle/>
          <a:p>
            <a:r>
              <a:rPr lang="nb-NO" sz="2000" dirty="0"/>
              <a:t>I selskapet som mottar utbytte blir det regnskap i året det blir vedtatt på generalforsamling. </a:t>
            </a:r>
          </a:p>
          <a:p>
            <a:r>
              <a:rPr lang="nb-NO" sz="2000" dirty="0"/>
              <a:t>Unntaket er i konsern. </a:t>
            </a:r>
          </a:p>
          <a:p>
            <a:r>
              <a:rPr lang="nb-NO" sz="2000" dirty="0"/>
              <a:t>Dette er altså investeringsselskapets andel av 2020-utbytte (55%), som vi finner i 2021-regnskapet til dette selskapet. </a:t>
            </a:r>
          </a:p>
          <a:p>
            <a:endParaRPr lang="nb-NO" sz="2000" dirty="0"/>
          </a:p>
        </p:txBody>
      </p:sp>
      <p:pic>
        <p:nvPicPr>
          <p:cNvPr id="5" name="Bilde 4">
            <a:extLst>
              <a:ext uri="{FF2B5EF4-FFF2-40B4-BE49-F238E27FC236}">
                <a16:creationId xmlns:a16="http://schemas.microsoft.com/office/drawing/2014/main" id="{285ACEA4-26C1-C02E-0F61-D1A750FACC7F}"/>
              </a:ext>
            </a:extLst>
          </p:cNvPr>
          <p:cNvPicPr>
            <a:picLocks noChangeAspect="1"/>
          </p:cNvPicPr>
          <p:nvPr/>
        </p:nvPicPr>
        <p:blipFill>
          <a:blip r:embed="rId2"/>
          <a:stretch>
            <a:fillRect/>
          </a:stretch>
        </p:blipFill>
        <p:spPr>
          <a:xfrm>
            <a:off x="6343650" y="2516374"/>
            <a:ext cx="5178206" cy="3417615"/>
          </a:xfrm>
          <a:prstGeom prst="rect">
            <a:avLst/>
          </a:prstGeom>
        </p:spPr>
      </p:pic>
      <mc:AlternateContent xmlns:mc="http://schemas.openxmlformats.org/markup-compatibility/2006" xmlns:p14="http://schemas.microsoft.com/office/powerpoint/2010/main">
        <mc:Choice Requires="p14">
          <p:contentPart p14:bwMode="auto" r:id="rId3">
            <p14:nvContentPartPr>
              <p14:cNvPr id="13" name="Håndskrift 12">
                <a:extLst>
                  <a:ext uri="{FF2B5EF4-FFF2-40B4-BE49-F238E27FC236}">
                    <a16:creationId xmlns:a16="http://schemas.microsoft.com/office/drawing/2014/main" id="{06199E14-2BE5-31AF-DB5F-1655BBCF7DBD}"/>
                  </a:ext>
                </a:extLst>
              </p14:cNvPr>
              <p14:cNvContentPartPr/>
              <p14:nvPr/>
            </p14:nvContentPartPr>
            <p14:xfrm>
              <a:off x="9812391" y="5218993"/>
              <a:ext cx="725040" cy="185400"/>
            </p14:xfrm>
          </p:contentPart>
        </mc:Choice>
        <mc:Fallback xmlns="">
          <p:pic>
            <p:nvPicPr>
              <p:cNvPr id="13" name="Håndskrift 12">
                <a:extLst>
                  <a:ext uri="{FF2B5EF4-FFF2-40B4-BE49-F238E27FC236}">
                    <a16:creationId xmlns:a16="http://schemas.microsoft.com/office/drawing/2014/main" id="{06199E14-2BE5-31AF-DB5F-1655BBCF7DBD}"/>
                  </a:ext>
                </a:extLst>
              </p:cNvPr>
              <p:cNvPicPr/>
              <p:nvPr/>
            </p:nvPicPr>
            <p:blipFill>
              <a:blip r:embed="rId4"/>
              <a:stretch>
                <a:fillRect/>
              </a:stretch>
            </p:blipFill>
            <p:spPr>
              <a:xfrm>
                <a:off x="9803391" y="5209993"/>
                <a:ext cx="742680" cy="203040"/>
              </a:xfrm>
              <a:prstGeom prst="rect">
                <a:avLst/>
              </a:prstGeom>
            </p:spPr>
          </p:pic>
        </mc:Fallback>
      </mc:AlternateContent>
    </p:spTree>
    <p:extLst>
      <p:ext uri="{BB962C8B-B14F-4D97-AF65-F5344CB8AC3E}">
        <p14:creationId xmlns:p14="http://schemas.microsoft.com/office/powerpoint/2010/main" val="25584039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93D55DF-3ACD-655C-DE2C-7B499BACFB8B}"/>
              </a:ext>
            </a:extLst>
          </p:cNvPr>
          <p:cNvSpPr>
            <a:spLocks noGrp="1"/>
          </p:cNvSpPr>
          <p:nvPr>
            <p:ph type="title"/>
          </p:nvPr>
        </p:nvSpPr>
        <p:spPr>
          <a:xfrm>
            <a:off x="841248" y="256032"/>
            <a:ext cx="10506456" cy="1014984"/>
          </a:xfrm>
        </p:spPr>
        <p:txBody>
          <a:bodyPr anchor="b">
            <a:normAutofit/>
          </a:bodyPr>
          <a:lstStyle/>
          <a:p>
            <a:r>
              <a:rPr lang="nb-NO" dirty="0"/>
              <a:t>Hva med aksjonærlån?		</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Plassholder for innhold 2">
            <a:extLst>
              <a:ext uri="{FF2B5EF4-FFF2-40B4-BE49-F238E27FC236}">
                <a16:creationId xmlns:a16="http://schemas.microsoft.com/office/drawing/2014/main" id="{13D290B6-8AAF-CAFF-44A3-B225C1F39310}"/>
              </a:ext>
            </a:extLst>
          </p:cNvPr>
          <p:cNvGraphicFramePr>
            <a:graphicFrameLocks noGrp="1"/>
          </p:cNvGraphicFramePr>
          <p:nvPr>
            <p:ph idx="1"/>
            <p:extLst>
              <p:ext uri="{D42A27DB-BD31-4B8C-83A1-F6EECF244321}">
                <p14:modId xmlns:p14="http://schemas.microsoft.com/office/powerpoint/2010/main" val="2391825639"/>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675190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07BBB86-CE3C-C344-AB99-93A248E597C5}"/>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a:solidFill>
                  <a:srgbClr val="FFFFFF"/>
                </a:solidFill>
                <a:latin typeface="+mj-lt"/>
                <a:ea typeface="+mj-ea"/>
                <a:cs typeface="+mj-cs"/>
              </a:rPr>
              <a:t>Eks: Hanakam &amp; Nielsen sakene</a:t>
            </a:r>
          </a:p>
        </p:txBody>
      </p:sp>
      <p:pic>
        <p:nvPicPr>
          <p:cNvPr id="5" name="Plassholder for innhold 4">
            <a:extLst>
              <a:ext uri="{FF2B5EF4-FFF2-40B4-BE49-F238E27FC236}">
                <a16:creationId xmlns:a16="http://schemas.microsoft.com/office/drawing/2014/main" id="{A6A43256-482A-D6A7-0F32-048FA69D1EF4}"/>
              </a:ext>
            </a:extLst>
          </p:cNvPr>
          <p:cNvPicPr>
            <a:picLocks noGrp="1" noChangeAspect="1"/>
          </p:cNvPicPr>
          <p:nvPr>
            <p:ph idx="1"/>
          </p:nvPr>
        </p:nvPicPr>
        <p:blipFill>
          <a:blip r:embed="rId2"/>
          <a:stretch>
            <a:fillRect/>
          </a:stretch>
        </p:blipFill>
        <p:spPr>
          <a:xfrm>
            <a:off x="432225" y="2790590"/>
            <a:ext cx="11327549" cy="2803566"/>
          </a:xfrm>
          <a:prstGeom prst="rect">
            <a:avLst/>
          </a:prstGeom>
        </p:spPr>
      </p:pic>
    </p:spTree>
    <p:extLst>
      <p:ext uri="{BB962C8B-B14F-4D97-AF65-F5344CB8AC3E}">
        <p14:creationId xmlns:p14="http://schemas.microsoft.com/office/powerpoint/2010/main" val="3699071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3" name="Rectangle 1032">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Gamle Wrinkled hender med noen mynter">
            <a:extLst>
              <a:ext uri="{FF2B5EF4-FFF2-40B4-BE49-F238E27FC236}">
                <a16:creationId xmlns:a16="http://schemas.microsoft.com/office/drawing/2014/main" id="{9E108997-169C-28CF-DD96-7549085A86FF}"/>
              </a:ext>
            </a:extLst>
          </p:cNvPr>
          <p:cNvPicPr>
            <a:picLocks noChangeAspect="1"/>
          </p:cNvPicPr>
          <p:nvPr/>
        </p:nvPicPr>
        <p:blipFill rotWithShape="1">
          <a:blip r:embed="rId2">
            <a:alphaModFix amt="40000"/>
          </a:blip>
          <a:srcRect r="17750" b="-1"/>
          <a:stretch/>
        </p:blipFill>
        <p:spPr>
          <a:xfrm>
            <a:off x="-170" y="10"/>
            <a:ext cx="8450317" cy="6857990"/>
          </a:xfrm>
          <a:prstGeom prst="rect">
            <a:avLst/>
          </a:prstGeom>
        </p:spPr>
      </p:pic>
      <p:sp>
        <p:nvSpPr>
          <p:cNvPr id="4" name="Tittel 3">
            <a:extLst>
              <a:ext uri="{FF2B5EF4-FFF2-40B4-BE49-F238E27FC236}">
                <a16:creationId xmlns:a16="http://schemas.microsoft.com/office/drawing/2014/main" id="{B1AC1A29-E885-5B79-62BA-1B6C0E270874}"/>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sz="4400" kern="1200">
                <a:solidFill>
                  <a:srgbClr val="FFFFFF"/>
                </a:solidFill>
                <a:latin typeface="+mj-lt"/>
                <a:ea typeface="+mj-ea"/>
                <a:cs typeface="+mj-cs"/>
              </a:rPr>
              <a:t>Dere må forstå selskapet!</a:t>
            </a:r>
          </a:p>
        </p:txBody>
      </p:sp>
      <p:sp>
        <p:nvSpPr>
          <p:cNvPr id="5" name="Plassholder for tekst 4">
            <a:extLst>
              <a:ext uri="{FF2B5EF4-FFF2-40B4-BE49-F238E27FC236}">
                <a16:creationId xmlns:a16="http://schemas.microsoft.com/office/drawing/2014/main" id="{50D5FABC-EBE5-DDF3-C556-B22CEBE5BEE5}"/>
              </a:ext>
            </a:extLst>
          </p:cNvPr>
          <p:cNvSpPr>
            <a:spLocks noGrp="1"/>
          </p:cNvSpPr>
          <p:nvPr>
            <p:ph type="body" idx="1"/>
          </p:nvPr>
        </p:nvSpPr>
        <p:spPr>
          <a:xfrm>
            <a:off x="643467" y="5277683"/>
            <a:ext cx="5217506" cy="1167183"/>
          </a:xfrm>
        </p:spPr>
        <p:txBody>
          <a:bodyPr vert="horz" lIns="91440" tIns="45720" rIns="91440" bIns="45720" rtlCol="0">
            <a:normAutofit fontScale="85000" lnSpcReduction="10000"/>
          </a:bodyPr>
          <a:lstStyle/>
          <a:p>
            <a:r>
              <a:rPr lang="en-US" sz="2000" kern="1200" dirty="0" err="1">
                <a:solidFill>
                  <a:srgbClr val="FFFFFF"/>
                </a:solidFill>
                <a:latin typeface="+mn-lt"/>
                <a:ea typeface="+mn-ea"/>
                <a:cs typeface="+mn-cs"/>
              </a:rPr>
              <a:t>Hvordan</a:t>
            </a:r>
            <a:r>
              <a:rPr lang="en-US" sz="2000" kern="1200" dirty="0">
                <a:solidFill>
                  <a:srgbClr val="FFFFFF"/>
                </a:solidFill>
                <a:latin typeface="+mn-lt"/>
                <a:ea typeface="+mn-ea"/>
                <a:cs typeface="+mn-cs"/>
              </a:rPr>
              <a:t> </a:t>
            </a:r>
            <a:r>
              <a:rPr lang="en-US" sz="2000" kern="1200" dirty="0" err="1">
                <a:solidFill>
                  <a:srgbClr val="FFFFFF"/>
                </a:solidFill>
                <a:latin typeface="+mn-lt"/>
                <a:ea typeface="+mn-ea"/>
                <a:cs typeface="+mn-cs"/>
              </a:rPr>
              <a:t>tjener</a:t>
            </a:r>
            <a:r>
              <a:rPr lang="en-US" sz="2000" kern="1200" dirty="0">
                <a:solidFill>
                  <a:srgbClr val="FFFFFF"/>
                </a:solidFill>
                <a:latin typeface="+mn-lt"/>
                <a:ea typeface="+mn-ea"/>
                <a:cs typeface="+mn-cs"/>
              </a:rPr>
              <a:t> de </a:t>
            </a:r>
            <a:r>
              <a:rPr lang="en-US" sz="2000" kern="1200" dirty="0" err="1">
                <a:solidFill>
                  <a:srgbClr val="FFFFFF"/>
                </a:solidFill>
                <a:latin typeface="+mn-lt"/>
                <a:ea typeface="+mn-ea"/>
                <a:cs typeface="+mn-cs"/>
              </a:rPr>
              <a:t>penger</a:t>
            </a:r>
            <a:r>
              <a:rPr lang="en-US" sz="2000" kern="1200" dirty="0">
                <a:solidFill>
                  <a:srgbClr val="FFFFFF"/>
                </a:solidFill>
                <a:latin typeface="+mn-lt"/>
                <a:ea typeface="+mn-ea"/>
                <a:cs typeface="+mn-cs"/>
              </a:rPr>
              <a:t>?</a:t>
            </a:r>
          </a:p>
          <a:p>
            <a:r>
              <a:rPr lang="en-US" sz="2000" kern="1200" dirty="0" err="1">
                <a:solidFill>
                  <a:srgbClr val="FFFFFF"/>
                </a:solidFill>
                <a:latin typeface="+mn-lt"/>
                <a:ea typeface="+mn-ea"/>
                <a:cs typeface="+mn-cs"/>
              </a:rPr>
              <a:t>Hvordan</a:t>
            </a:r>
            <a:r>
              <a:rPr lang="en-US" sz="2000" kern="1200" dirty="0">
                <a:solidFill>
                  <a:srgbClr val="FFFFFF"/>
                </a:solidFill>
                <a:latin typeface="+mn-lt"/>
                <a:ea typeface="+mn-ea"/>
                <a:cs typeface="+mn-cs"/>
              </a:rPr>
              <a:t> </a:t>
            </a:r>
            <a:r>
              <a:rPr lang="en-US" sz="2000" kern="1200" dirty="0" err="1">
                <a:solidFill>
                  <a:srgbClr val="FFFFFF"/>
                </a:solidFill>
                <a:latin typeface="+mn-lt"/>
                <a:ea typeface="+mn-ea"/>
                <a:cs typeface="+mn-cs"/>
              </a:rPr>
              <a:t>får</a:t>
            </a:r>
            <a:r>
              <a:rPr lang="en-US" sz="2000" kern="1200" dirty="0">
                <a:solidFill>
                  <a:srgbClr val="FFFFFF"/>
                </a:solidFill>
                <a:latin typeface="+mn-lt"/>
                <a:ea typeface="+mn-ea"/>
                <a:cs typeface="+mn-cs"/>
              </a:rPr>
              <a:t> de </a:t>
            </a:r>
            <a:r>
              <a:rPr lang="en-US" sz="2000" kern="1200" dirty="0" err="1">
                <a:solidFill>
                  <a:srgbClr val="FFFFFF"/>
                </a:solidFill>
                <a:latin typeface="+mn-lt"/>
                <a:ea typeface="+mn-ea"/>
                <a:cs typeface="+mn-cs"/>
              </a:rPr>
              <a:t>kontanter</a:t>
            </a:r>
            <a:r>
              <a:rPr lang="en-US" sz="2000" kern="1200" dirty="0">
                <a:solidFill>
                  <a:srgbClr val="FFFFFF"/>
                </a:solidFill>
                <a:latin typeface="+mn-lt"/>
                <a:ea typeface="+mn-ea"/>
                <a:cs typeface="+mn-cs"/>
              </a:rPr>
              <a:t> inn </a:t>
            </a:r>
            <a:r>
              <a:rPr lang="en-US" sz="2000" kern="1200" dirty="0" err="1">
                <a:solidFill>
                  <a:srgbClr val="FFFFFF"/>
                </a:solidFill>
                <a:latin typeface="+mn-lt"/>
                <a:ea typeface="+mn-ea"/>
                <a:cs typeface="+mn-cs"/>
              </a:rPr>
              <a:t>i</a:t>
            </a:r>
            <a:r>
              <a:rPr lang="en-US" sz="2000" kern="1200" dirty="0">
                <a:solidFill>
                  <a:srgbClr val="FFFFFF"/>
                </a:solidFill>
                <a:latin typeface="+mn-lt"/>
                <a:ea typeface="+mn-ea"/>
                <a:cs typeface="+mn-cs"/>
              </a:rPr>
              <a:t> </a:t>
            </a:r>
            <a:r>
              <a:rPr lang="en-US" sz="2000" kern="1200" dirty="0" err="1">
                <a:solidFill>
                  <a:srgbClr val="FFFFFF"/>
                </a:solidFill>
                <a:latin typeface="+mn-lt"/>
                <a:ea typeface="+mn-ea"/>
                <a:cs typeface="+mn-cs"/>
              </a:rPr>
              <a:t>selskapet</a:t>
            </a:r>
            <a:r>
              <a:rPr lang="en-US" sz="2000" kern="1200" dirty="0">
                <a:solidFill>
                  <a:srgbClr val="FFFFFF"/>
                </a:solidFill>
                <a:latin typeface="+mn-lt"/>
                <a:ea typeface="+mn-ea"/>
                <a:cs typeface="+mn-cs"/>
              </a:rPr>
              <a:t>?</a:t>
            </a:r>
          </a:p>
          <a:p>
            <a:r>
              <a:rPr lang="en-US" sz="2000" dirty="0" err="1">
                <a:solidFill>
                  <a:srgbClr val="FFFFFF"/>
                </a:solidFill>
              </a:rPr>
              <a:t>Hvordan</a:t>
            </a:r>
            <a:r>
              <a:rPr lang="en-US" sz="2000" dirty="0">
                <a:solidFill>
                  <a:srgbClr val="FFFFFF"/>
                </a:solidFill>
              </a:rPr>
              <a:t> ser det </a:t>
            </a:r>
            <a:r>
              <a:rPr lang="en-US" sz="2000" dirty="0" err="1">
                <a:solidFill>
                  <a:srgbClr val="FFFFFF"/>
                </a:solidFill>
              </a:rPr>
              <a:t>ut</a:t>
            </a:r>
            <a:r>
              <a:rPr lang="en-US" sz="2000" dirty="0">
                <a:solidFill>
                  <a:srgbClr val="FFFFFF"/>
                </a:solidFill>
              </a:rPr>
              <a:t> </a:t>
            </a:r>
            <a:r>
              <a:rPr lang="en-US" sz="2000" dirty="0" err="1">
                <a:solidFill>
                  <a:srgbClr val="FFFFFF"/>
                </a:solidFill>
              </a:rPr>
              <a:t>sammenlignet</a:t>
            </a:r>
            <a:r>
              <a:rPr lang="en-US" sz="2000" dirty="0">
                <a:solidFill>
                  <a:srgbClr val="FFFFFF"/>
                </a:solidFill>
              </a:rPr>
              <a:t> med </a:t>
            </a:r>
            <a:r>
              <a:rPr lang="en-US" sz="2000" dirty="0" err="1">
                <a:solidFill>
                  <a:srgbClr val="FFFFFF"/>
                </a:solidFill>
              </a:rPr>
              <a:t>andre</a:t>
            </a:r>
            <a:r>
              <a:rPr lang="en-US" sz="2000" dirty="0">
                <a:solidFill>
                  <a:srgbClr val="FFFFFF"/>
                </a:solidFill>
              </a:rPr>
              <a:t> i </a:t>
            </a:r>
            <a:r>
              <a:rPr lang="en-US" sz="2000" dirty="0" err="1">
                <a:solidFill>
                  <a:srgbClr val="FFFFFF"/>
                </a:solidFill>
              </a:rPr>
              <a:t>bransjen</a:t>
            </a:r>
            <a:r>
              <a:rPr lang="en-US" sz="2000" dirty="0">
                <a:solidFill>
                  <a:srgbClr val="FFFFFF"/>
                </a:solidFill>
              </a:rPr>
              <a:t>?</a:t>
            </a:r>
            <a:endParaRPr lang="en-US" sz="2000" kern="1200" dirty="0">
              <a:solidFill>
                <a:srgbClr val="FFFFFF"/>
              </a:solidFill>
              <a:latin typeface="+mn-lt"/>
              <a:ea typeface="+mn-ea"/>
              <a:cs typeface="+mn-cs"/>
            </a:endParaRPr>
          </a:p>
        </p:txBody>
      </p:sp>
      <p:pic>
        <p:nvPicPr>
          <p:cNvPr id="1026" name="Picture 2" descr="Warren Buffett">
            <a:extLst>
              <a:ext uri="{FF2B5EF4-FFF2-40B4-BE49-F238E27FC236}">
                <a16:creationId xmlns:a16="http://schemas.microsoft.com/office/drawing/2014/main" id="{39070995-246D-D49F-BF06-DD29880FD0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296" r="24796"/>
          <a:stretch/>
        </p:blipFill>
        <p:spPr bwMode="auto">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1609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tel 3">
            <a:extLst>
              <a:ext uri="{FF2B5EF4-FFF2-40B4-BE49-F238E27FC236}">
                <a16:creationId xmlns:a16="http://schemas.microsoft.com/office/drawing/2014/main" id="{158A90AC-8442-946D-CAC2-7B293D435DA7}"/>
              </a:ext>
            </a:extLst>
          </p:cNvPr>
          <p:cNvSpPr>
            <a:spLocks noGrp="1"/>
          </p:cNvSpPr>
          <p:nvPr>
            <p:ph type="ctrTitle"/>
          </p:nvPr>
        </p:nvSpPr>
        <p:spPr>
          <a:xfrm>
            <a:off x="1285241" y="1008993"/>
            <a:ext cx="9231410" cy="3542045"/>
          </a:xfrm>
        </p:spPr>
        <p:txBody>
          <a:bodyPr anchor="b">
            <a:normAutofit/>
          </a:bodyPr>
          <a:lstStyle/>
          <a:p>
            <a:pPr algn="l"/>
            <a:r>
              <a:rPr lang="nb-NO" sz="8900"/>
              <a:t>Kort om konsernregnskapet</a:t>
            </a:r>
          </a:p>
        </p:txBody>
      </p:sp>
      <p:sp>
        <p:nvSpPr>
          <p:cNvPr id="5" name="Undertittel 4">
            <a:extLst>
              <a:ext uri="{FF2B5EF4-FFF2-40B4-BE49-F238E27FC236}">
                <a16:creationId xmlns:a16="http://schemas.microsoft.com/office/drawing/2014/main" id="{B4D8ECBD-64F7-9C4C-1AF7-0E17C53E6A55}"/>
              </a:ext>
            </a:extLst>
          </p:cNvPr>
          <p:cNvSpPr>
            <a:spLocks noGrp="1"/>
          </p:cNvSpPr>
          <p:nvPr>
            <p:ph type="subTitle" idx="1"/>
          </p:nvPr>
        </p:nvSpPr>
        <p:spPr>
          <a:xfrm>
            <a:off x="1285241" y="4582814"/>
            <a:ext cx="7132335" cy="1312657"/>
          </a:xfrm>
        </p:spPr>
        <p:txBody>
          <a:bodyPr anchor="t">
            <a:normAutofit/>
          </a:bodyPr>
          <a:lstStyle/>
          <a:p>
            <a:pPr algn="l"/>
            <a:endParaRPr lang="nb-NO"/>
          </a:p>
        </p:txBody>
      </p:sp>
    </p:spTree>
    <p:extLst>
      <p:ext uri="{BB962C8B-B14F-4D97-AF65-F5344CB8AC3E}">
        <p14:creationId xmlns:p14="http://schemas.microsoft.com/office/powerpoint/2010/main" val="18003678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DC808C3-DD8C-7EFB-96A5-B274A8270A15}"/>
              </a:ext>
            </a:extLst>
          </p:cNvPr>
          <p:cNvSpPr>
            <a:spLocks noGrp="1"/>
          </p:cNvSpPr>
          <p:nvPr>
            <p:ph type="title"/>
          </p:nvPr>
        </p:nvSpPr>
        <p:spPr>
          <a:xfrm>
            <a:off x="630936" y="639520"/>
            <a:ext cx="3429000" cy="1719072"/>
          </a:xfrm>
        </p:spPr>
        <p:txBody>
          <a:bodyPr anchor="b">
            <a:normAutofit/>
          </a:bodyPr>
          <a:lstStyle/>
          <a:p>
            <a:r>
              <a:rPr lang="nb-NO" sz="4200"/>
              <a:t>Hvis du har en slik struktur</a:t>
            </a:r>
          </a:p>
        </p:txBody>
      </p:sp>
      <p:sp>
        <p:nvSpPr>
          <p:cNvPr id="4105"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BCC31D76-3BA8-197D-66F6-DCFF1255522B}"/>
              </a:ext>
            </a:extLst>
          </p:cNvPr>
          <p:cNvSpPr>
            <a:spLocks noGrp="1"/>
          </p:cNvSpPr>
          <p:nvPr>
            <p:ph idx="1"/>
          </p:nvPr>
        </p:nvSpPr>
        <p:spPr>
          <a:xfrm>
            <a:off x="630936" y="2807208"/>
            <a:ext cx="3429000" cy="3410712"/>
          </a:xfrm>
        </p:spPr>
        <p:txBody>
          <a:bodyPr anchor="t">
            <a:normAutofit/>
          </a:bodyPr>
          <a:lstStyle/>
          <a:p>
            <a:r>
              <a:rPr lang="nb-NO" sz="2200"/>
              <a:t>Og du har inntekter og kostnader oppover og nedover i systemet.</a:t>
            </a:r>
          </a:p>
          <a:p>
            <a:r>
              <a:rPr lang="nb-NO" sz="2200"/>
              <a:t>Da har det vel egentlig ikke skjedd en verdiskapning?</a:t>
            </a:r>
          </a:p>
        </p:txBody>
      </p:sp>
      <p:pic>
        <p:nvPicPr>
          <p:cNvPr id="4098" name="Picture 2" descr="Konsernstruktur-Oslofjordstiftelsen - Oslofjord Convention Center">
            <a:extLst>
              <a:ext uri="{FF2B5EF4-FFF2-40B4-BE49-F238E27FC236}">
                <a16:creationId xmlns:a16="http://schemas.microsoft.com/office/drawing/2014/main" id="{2673D7E8-0BEF-06D7-0944-8E5BC3AF742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54296" y="1461440"/>
            <a:ext cx="6903720" cy="3935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5720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9FF564A-2193-336C-3C94-A9787FE00943}"/>
              </a:ext>
            </a:extLst>
          </p:cNvPr>
          <p:cNvSpPr>
            <a:spLocks noGrp="1"/>
          </p:cNvSpPr>
          <p:nvPr>
            <p:ph type="title"/>
          </p:nvPr>
        </p:nvSpPr>
        <p:spPr>
          <a:xfrm>
            <a:off x="630936" y="639520"/>
            <a:ext cx="3429000" cy="1719072"/>
          </a:xfrm>
        </p:spPr>
        <p:txBody>
          <a:bodyPr anchor="b">
            <a:normAutofit/>
          </a:bodyPr>
          <a:lstStyle/>
          <a:p>
            <a:r>
              <a:rPr lang="nb-NO" sz="2600"/>
              <a:t>Har du en konsernstruktur bør du alltid begynne med konsernregnskapet</a:t>
            </a:r>
          </a:p>
        </p:txBody>
      </p:sp>
      <p:sp>
        <p:nvSpPr>
          <p:cNvPr id="2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90DC8E7-7C75-6B5C-50DA-5B5CCEC60A56}"/>
              </a:ext>
            </a:extLst>
          </p:cNvPr>
          <p:cNvPicPr>
            <a:picLocks noChangeAspect="1"/>
          </p:cNvPicPr>
          <p:nvPr/>
        </p:nvPicPr>
        <p:blipFill>
          <a:blip r:embed="rId2"/>
          <a:srcRect l="11980" r="11271" b="1"/>
          <a:stretch/>
        </p:blipFill>
        <p:spPr>
          <a:xfrm>
            <a:off x="5317245" y="640080"/>
            <a:ext cx="5577822" cy="5577840"/>
          </a:xfrm>
          <a:prstGeom prst="rect">
            <a:avLst/>
          </a:prstGeom>
        </p:spPr>
      </p:pic>
      <p:graphicFrame>
        <p:nvGraphicFramePr>
          <p:cNvPr id="5" name="Plassholder for innhold 2">
            <a:extLst>
              <a:ext uri="{FF2B5EF4-FFF2-40B4-BE49-F238E27FC236}">
                <a16:creationId xmlns:a16="http://schemas.microsoft.com/office/drawing/2014/main" id="{CC8483F9-3F4E-1E71-68D1-F6C4C219AED0}"/>
              </a:ext>
            </a:extLst>
          </p:cNvPr>
          <p:cNvGraphicFramePr>
            <a:graphicFrameLocks noGrp="1"/>
          </p:cNvGraphicFramePr>
          <p:nvPr>
            <p:ph idx="1"/>
            <p:extLst>
              <p:ext uri="{D42A27DB-BD31-4B8C-83A1-F6EECF244321}">
                <p14:modId xmlns:p14="http://schemas.microsoft.com/office/powerpoint/2010/main" val="542755489"/>
              </p:ext>
            </p:extLst>
          </p:nvPr>
        </p:nvGraphicFramePr>
        <p:xfrm>
          <a:off x="630936" y="2807208"/>
          <a:ext cx="3429000" cy="3410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13272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2FCC735-336C-6C56-99B7-204571436043}"/>
              </a:ext>
            </a:extLst>
          </p:cNvPr>
          <p:cNvSpPr>
            <a:spLocks noGrp="1"/>
          </p:cNvSpPr>
          <p:nvPr>
            <p:ph type="title"/>
          </p:nvPr>
        </p:nvSpPr>
        <p:spPr>
          <a:xfrm>
            <a:off x="1043631" y="809898"/>
            <a:ext cx="9942716" cy="1554480"/>
          </a:xfrm>
        </p:spPr>
        <p:txBody>
          <a:bodyPr anchor="ctr">
            <a:normAutofit/>
          </a:bodyPr>
          <a:lstStyle/>
          <a:p>
            <a:r>
              <a:rPr lang="nb-NO" sz="4100"/>
              <a:t>Mange farer i kompliserte strukturer – og vanskelig å oppdage uten konsernregnskapet</a:t>
            </a:r>
          </a:p>
        </p:txBody>
      </p:sp>
      <p:sp>
        <p:nvSpPr>
          <p:cNvPr id="3" name="Plassholder for innhold 2">
            <a:extLst>
              <a:ext uri="{FF2B5EF4-FFF2-40B4-BE49-F238E27FC236}">
                <a16:creationId xmlns:a16="http://schemas.microsoft.com/office/drawing/2014/main" id="{8A1E3AD9-7EDA-9A92-83B4-509368F0CB1A}"/>
              </a:ext>
            </a:extLst>
          </p:cNvPr>
          <p:cNvSpPr>
            <a:spLocks noGrp="1"/>
          </p:cNvSpPr>
          <p:nvPr>
            <p:ph idx="1"/>
          </p:nvPr>
        </p:nvSpPr>
        <p:spPr>
          <a:xfrm>
            <a:off x="1045028" y="3017522"/>
            <a:ext cx="9941319" cy="3124658"/>
          </a:xfrm>
        </p:spPr>
        <p:txBody>
          <a:bodyPr anchor="ctr">
            <a:normAutofit/>
          </a:bodyPr>
          <a:lstStyle/>
          <a:p>
            <a:r>
              <a:rPr lang="nb-NO" sz="1500"/>
              <a:t>Typisk man kan se:</a:t>
            </a:r>
          </a:p>
          <a:p>
            <a:pPr lvl="1"/>
            <a:r>
              <a:rPr lang="nb-NO" sz="1500"/>
              <a:t>Morselskapet tar betalt for tjenestene til døtre. «Management fees»</a:t>
            </a:r>
          </a:p>
          <a:p>
            <a:pPr lvl="2"/>
            <a:r>
              <a:rPr lang="nb-NO" sz="1500"/>
              <a:t>Dette er ikke verdiskapning!</a:t>
            </a:r>
          </a:p>
          <a:p>
            <a:pPr lvl="2"/>
            <a:r>
              <a:rPr lang="nb-NO" sz="1500"/>
              <a:t>Kan lede til å overvurdere lønnsomheten i mor. Dette skjedde i «Finance credit». </a:t>
            </a:r>
          </a:p>
          <a:p>
            <a:pPr lvl="2"/>
            <a:endParaRPr lang="nb-NO" sz="1500"/>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nb-NO" sz="1500" b="0" i="0" u="none" strike="noStrike" kern="1200" cap="none" spc="0" normalizeH="0" baseline="0" noProof="0">
                <a:ln>
                  <a:noFill/>
                </a:ln>
                <a:effectLst/>
                <a:uLnTx/>
                <a:uFillTx/>
                <a:latin typeface="Aptos" panose="02110004020202020204"/>
                <a:ea typeface="+mn-ea"/>
                <a:cs typeface="+mn-cs"/>
              </a:rPr>
              <a:t>Si morselskapet får støtte fra myndighetene til å drive </a:t>
            </a:r>
            <a:r>
              <a:rPr lang="nb-NO" sz="1500">
                <a:latin typeface="Aptos" panose="02110004020202020204"/>
              </a:rPr>
              <a:t>avrusningssenter, asylmottak eller lignende.</a:t>
            </a:r>
          </a:p>
          <a:p>
            <a:pPr lvl="2">
              <a:defRPr/>
            </a:pPr>
            <a:r>
              <a:rPr kumimoji="0" lang="nb-NO" sz="1500" b="0" i="0" u="none" strike="noStrike" kern="1200" cap="none" spc="0" normalizeH="0" baseline="0" noProof="0">
                <a:ln>
                  <a:noFill/>
                </a:ln>
                <a:effectLst/>
                <a:uLnTx/>
                <a:uFillTx/>
                <a:latin typeface="Aptos" panose="02110004020202020204"/>
                <a:ea typeface="+mn-ea"/>
                <a:cs typeface="+mn-cs"/>
              </a:rPr>
              <a:t>Mor får støtte, men en datter eller tilknyttet selskap eier lokalene som tar seg «godt betalt» for husleie.</a:t>
            </a:r>
          </a:p>
          <a:p>
            <a:pPr lvl="2">
              <a:defRPr/>
            </a:pPr>
            <a:r>
              <a:rPr kumimoji="0" lang="nb-NO" sz="1500" b="0" i="0" u="none" strike="noStrike" kern="1200" cap="none" spc="0" normalizeH="0" baseline="0" noProof="0">
                <a:ln>
                  <a:noFill/>
                </a:ln>
                <a:effectLst/>
                <a:uLnTx/>
                <a:uFillTx/>
                <a:latin typeface="Aptos" panose="02110004020202020204"/>
                <a:ea typeface="+mn-ea"/>
                <a:cs typeface="+mn-cs"/>
              </a:rPr>
              <a:t>Tilknyttet selskap er et selskap der man eier mellom 20-50% av aksjene. </a:t>
            </a:r>
          </a:p>
          <a:p>
            <a:pPr lvl="2">
              <a:defRPr/>
            </a:pPr>
            <a:r>
              <a:rPr lang="nb-NO" sz="1500">
                <a:latin typeface="Aptos" panose="02110004020202020204"/>
              </a:rPr>
              <a:t>Er dette et konsern og de har konsernregnskap, må du ned i det enkelte underregnskap for å avdekke dette. </a:t>
            </a:r>
            <a:endParaRPr kumimoji="0" lang="nb-NO" sz="1500" b="0" i="0" u="none" strike="noStrike" kern="1200" cap="none" spc="0" normalizeH="0" baseline="0" noProof="0">
              <a:ln>
                <a:noFill/>
              </a:ln>
              <a:effectLst/>
              <a:uLnTx/>
              <a:uFillTx/>
              <a:latin typeface="Aptos" panose="02110004020202020204"/>
              <a:ea typeface="+mn-ea"/>
              <a:cs typeface="+mn-cs"/>
            </a:endParaRPr>
          </a:p>
          <a:p>
            <a:pPr lvl="2"/>
            <a:endParaRPr lang="nb-NO" sz="150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44212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Kalkulator på en notat blokk">
            <a:extLst>
              <a:ext uri="{FF2B5EF4-FFF2-40B4-BE49-F238E27FC236}">
                <a16:creationId xmlns:a16="http://schemas.microsoft.com/office/drawing/2014/main" id="{E5271D3F-F432-ACF8-3D41-F89FC9F01D40}"/>
              </a:ext>
            </a:extLst>
          </p:cNvPr>
          <p:cNvPicPr>
            <a:picLocks noChangeAspect="1"/>
          </p:cNvPicPr>
          <p:nvPr/>
        </p:nvPicPr>
        <p:blipFill>
          <a:blip r:embed="rId2"/>
          <a:srcRect t="15730"/>
          <a:stretch/>
        </p:blipFill>
        <p:spPr>
          <a:xfrm>
            <a:off x="-3047" y="10"/>
            <a:ext cx="12191999" cy="685799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tel 3">
            <a:extLst>
              <a:ext uri="{FF2B5EF4-FFF2-40B4-BE49-F238E27FC236}">
                <a16:creationId xmlns:a16="http://schemas.microsoft.com/office/drawing/2014/main" id="{635930CB-4FF9-0E9B-71E6-004C1111A9BF}"/>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Dette med revisor…</a:t>
            </a:r>
          </a:p>
        </p:txBody>
      </p:sp>
      <p:sp>
        <p:nvSpPr>
          <p:cNvPr id="5" name="Plassholder for tekst 4">
            <a:extLst>
              <a:ext uri="{FF2B5EF4-FFF2-40B4-BE49-F238E27FC236}">
                <a16:creationId xmlns:a16="http://schemas.microsoft.com/office/drawing/2014/main" id="{CF8ADBD4-292F-54D4-1257-7C160FC14E1F}"/>
              </a:ext>
            </a:extLst>
          </p:cNvPr>
          <p:cNvSpPr>
            <a:spLocks noGrp="1"/>
          </p:cNvSpPr>
          <p:nvPr>
            <p:ph type="body"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algn="ctr"/>
            <a:endParaRPr lang="en-US">
              <a:solidFill>
                <a:srgbClr val="FFFFFF"/>
              </a:solidFill>
            </a:endParaRPr>
          </a:p>
        </p:txBody>
      </p:sp>
    </p:spTree>
    <p:extLst>
      <p:ext uri="{BB962C8B-B14F-4D97-AF65-F5344CB8AC3E}">
        <p14:creationId xmlns:p14="http://schemas.microsoft.com/office/powerpoint/2010/main" val="17099078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1">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1" name="Rectangle 1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3">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tel 3">
            <a:extLst>
              <a:ext uri="{FF2B5EF4-FFF2-40B4-BE49-F238E27FC236}">
                <a16:creationId xmlns:a16="http://schemas.microsoft.com/office/drawing/2014/main" id="{1864086C-E59E-EF78-0C7F-1CC4B54D4A2B}"/>
              </a:ext>
            </a:extLst>
          </p:cNvPr>
          <p:cNvSpPr>
            <a:spLocks noGrp="1"/>
          </p:cNvSpPr>
          <p:nvPr>
            <p:ph type="title"/>
          </p:nvPr>
        </p:nvSpPr>
        <p:spPr>
          <a:xfrm>
            <a:off x="1043631" y="809898"/>
            <a:ext cx="9942716" cy="1554480"/>
          </a:xfrm>
        </p:spPr>
        <p:txBody>
          <a:bodyPr anchor="ctr">
            <a:normAutofit/>
          </a:bodyPr>
          <a:lstStyle/>
          <a:p>
            <a:r>
              <a:rPr lang="nb-NO" sz="4800"/>
              <a:t>Revisor skal være en «gatekeeper»</a:t>
            </a:r>
          </a:p>
        </p:txBody>
      </p:sp>
      <p:sp>
        <p:nvSpPr>
          <p:cNvPr id="5" name="Plassholder for innhold 4">
            <a:extLst>
              <a:ext uri="{FF2B5EF4-FFF2-40B4-BE49-F238E27FC236}">
                <a16:creationId xmlns:a16="http://schemas.microsoft.com/office/drawing/2014/main" id="{4BCC9C96-268E-A51C-9FF4-50BBAA0B9FC0}"/>
              </a:ext>
            </a:extLst>
          </p:cNvPr>
          <p:cNvSpPr>
            <a:spLocks noGrp="1"/>
          </p:cNvSpPr>
          <p:nvPr>
            <p:ph idx="1"/>
          </p:nvPr>
        </p:nvSpPr>
        <p:spPr>
          <a:xfrm>
            <a:off x="1045028" y="3017522"/>
            <a:ext cx="9941319" cy="3124658"/>
          </a:xfrm>
        </p:spPr>
        <p:txBody>
          <a:bodyPr anchor="ctr">
            <a:normAutofit lnSpcReduction="10000"/>
          </a:bodyPr>
          <a:lstStyle/>
          <a:p>
            <a:r>
              <a:rPr lang="nb-NO" sz="1500" dirty="0"/>
              <a:t>Noen selskaper må ha revisor. Alle aksjeselskaper der:</a:t>
            </a:r>
          </a:p>
          <a:p>
            <a:pPr lvl="1"/>
            <a:r>
              <a:rPr lang="nb-NO" sz="1500" dirty="0"/>
              <a:t>Driftsinntektene fra den samlede virksomheten må være mindre enn 7 millioner kroner.</a:t>
            </a:r>
          </a:p>
          <a:p>
            <a:pPr lvl="1"/>
            <a:r>
              <a:rPr lang="nb-NO" sz="1500" dirty="0"/>
              <a:t>Selskapets balansesum må være mindre enn 27 millioner kroner.</a:t>
            </a:r>
          </a:p>
          <a:p>
            <a:pPr lvl="1"/>
            <a:r>
              <a:rPr lang="nb-NO" sz="1500" dirty="0"/>
              <a:t>Gjennomsnittlig antall ansatte ikke overstiger 10 årsverk. </a:t>
            </a:r>
          </a:p>
          <a:p>
            <a:pPr marL="0" indent="0">
              <a:buNone/>
            </a:pPr>
            <a:endParaRPr lang="nb-NO" sz="1500" dirty="0"/>
          </a:p>
          <a:p>
            <a:r>
              <a:rPr lang="nb-NO" sz="1500" dirty="0"/>
              <a:t>Hvis revisor har mistanke om at han blir motarbeidet, eller bistår indirekte i økonomisk kriminalitet, skal han trekke seg.</a:t>
            </a:r>
          </a:p>
          <a:p>
            <a:endParaRPr lang="nb-NO" sz="1500" dirty="0"/>
          </a:p>
          <a:p>
            <a:r>
              <a:rPr lang="nb-NO" sz="1500" dirty="0"/>
              <a:t>Ny revisor må spørre tidligere revisor om hvorfor han trakk seg. Og kan da ikke automatisk godta oppdraget.</a:t>
            </a:r>
          </a:p>
          <a:p>
            <a:endParaRPr lang="nb-NO" sz="1500" dirty="0"/>
          </a:p>
          <a:p>
            <a:r>
              <a:rPr lang="nb-NO" sz="1500" dirty="0"/>
              <a:t>Hvis et selskap som må ha revisor ikke finner noen villige blir det tvangsoppløst!</a:t>
            </a:r>
          </a:p>
        </p:txBody>
      </p:sp>
      <p:cxnSp>
        <p:nvCxnSpPr>
          <p:cNvPr id="19" name="Straight Connector 18">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68120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C958888-0533-1A6D-F24E-D713D4EACB94}"/>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5600" kern="1200">
                <a:solidFill>
                  <a:schemeClr val="tx1"/>
                </a:solidFill>
                <a:latin typeface="+mj-lt"/>
                <a:ea typeface="+mj-ea"/>
                <a:cs typeface="+mj-cs"/>
              </a:rPr>
              <a:t>At revisor trekker seg er et tydelig «rødt flagg»</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ssholder for innhold 4">
            <a:extLst>
              <a:ext uri="{FF2B5EF4-FFF2-40B4-BE49-F238E27FC236}">
                <a16:creationId xmlns:a16="http://schemas.microsoft.com/office/drawing/2014/main" id="{B86C8B2C-05E1-3DF2-CEE9-DA341EC23278}"/>
              </a:ext>
            </a:extLst>
          </p:cNvPr>
          <p:cNvPicPr>
            <a:picLocks noGrp="1" noChangeAspect="1"/>
          </p:cNvPicPr>
          <p:nvPr>
            <p:ph idx="1"/>
          </p:nvPr>
        </p:nvPicPr>
        <p:blipFill>
          <a:blip r:embed="rId2"/>
          <a:stretch>
            <a:fillRect/>
          </a:stretch>
        </p:blipFill>
        <p:spPr>
          <a:xfrm>
            <a:off x="5604347" y="640080"/>
            <a:ext cx="5314514" cy="5550408"/>
          </a:xfrm>
          <a:prstGeom prst="rect">
            <a:avLst/>
          </a:prstGeom>
        </p:spPr>
      </p:pic>
    </p:spTree>
    <p:extLst>
      <p:ext uri="{BB962C8B-B14F-4D97-AF65-F5344CB8AC3E}">
        <p14:creationId xmlns:p14="http://schemas.microsoft.com/office/powerpoint/2010/main" val="555235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9D7BD6-6AE9-DAD6-A463-462F2E057EEB}"/>
              </a:ext>
            </a:extLst>
          </p:cNvPr>
          <p:cNvSpPr>
            <a:spLocks noGrp="1"/>
          </p:cNvSpPr>
          <p:nvPr>
            <p:ph type="title"/>
          </p:nvPr>
        </p:nvSpPr>
        <p:spPr>
          <a:xfrm>
            <a:off x="1043631" y="809898"/>
            <a:ext cx="9942716" cy="1554480"/>
          </a:xfrm>
        </p:spPr>
        <p:txBody>
          <a:bodyPr anchor="ctr">
            <a:normAutofit/>
          </a:bodyPr>
          <a:lstStyle/>
          <a:p>
            <a:r>
              <a:rPr lang="nb-NO" sz="4800"/>
              <a:t>Revisors oppgaver</a:t>
            </a:r>
          </a:p>
        </p:txBody>
      </p:sp>
      <p:sp>
        <p:nvSpPr>
          <p:cNvPr id="3" name="Plassholder for innhold 2">
            <a:extLst>
              <a:ext uri="{FF2B5EF4-FFF2-40B4-BE49-F238E27FC236}">
                <a16:creationId xmlns:a16="http://schemas.microsoft.com/office/drawing/2014/main" id="{1F23BA17-9D97-69AF-95DB-A99CB971A51E}"/>
              </a:ext>
            </a:extLst>
          </p:cNvPr>
          <p:cNvSpPr>
            <a:spLocks noGrp="1"/>
          </p:cNvSpPr>
          <p:nvPr>
            <p:ph idx="1"/>
          </p:nvPr>
        </p:nvSpPr>
        <p:spPr>
          <a:xfrm>
            <a:off x="1045028" y="3017522"/>
            <a:ext cx="9941319" cy="3124658"/>
          </a:xfrm>
        </p:spPr>
        <p:txBody>
          <a:bodyPr anchor="ctr">
            <a:normAutofit/>
          </a:bodyPr>
          <a:lstStyle/>
          <a:p>
            <a:r>
              <a:rPr lang="nb-NO" sz="1500"/>
              <a:t>Kontrollere at regnskapet ikke inneholder «vesentlige feil».</a:t>
            </a:r>
          </a:p>
          <a:p>
            <a:pPr lvl="1"/>
            <a:r>
              <a:rPr lang="nb-NO" sz="1500"/>
              <a:t>Vesentlig betyr er her en fastsatt grense. Typisk 5% av resultatet det året f.skatt eller lignende. </a:t>
            </a:r>
          </a:p>
          <a:p>
            <a:pPr lvl="1"/>
            <a:r>
              <a:rPr lang="nb-NO" sz="1500"/>
              <a:t>Altså har revisor ikke et ansvar for å finne alle feil!</a:t>
            </a:r>
          </a:p>
          <a:p>
            <a:pPr lvl="1"/>
            <a:endParaRPr lang="nb-NO" sz="1500"/>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nb-NO" sz="1500" b="0" i="0" u="none" strike="noStrike" kern="1200" cap="none" spc="0" normalizeH="0" baseline="0" noProof="0">
                <a:ln>
                  <a:noFill/>
                </a:ln>
                <a:effectLst/>
                <a:uLnTx/>
                <a:uFillTx/>
                <a:latin typeface="Aptos" panose="02110004020202020204"/>
                <a:ea typeface="+mn-ea"/>
                <a:cs typeface="+mn-cs"/>
              </a:rPr>
              <a:t>Signere på selskapets næringsoppgave til skattemyndighetene.</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endParaRPr lang="nb-NO" sz="1500">
              <a:latin typeface="Aptos" panose="02110004020202020204"/>
            </a:endParaRP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nb-NO" sz="1500" b="0" i="0" u="none" strike="noStrike" kern="1200" cap="none" spc="0" normalizeH="0" baseline="0" noProof="0">
                <a:ln>
                  <a:noFill/>
                </a:ln>
                <a:effectLst/>
                <a:uLnTx/>
                <a:uFillTx/>
                <a:latin typeface="Aptos" panose="02110004020202020204"/>
                <a:ea typeface="+mn-ea"/>
                <a:cs typeface="+mn-cs"/>
              </a:rPr>
              <a:t>Føre kontroll med at selskapet følger bokføringsloven. </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endParaRPr lang="nb-NO" sz="1500">
              <a:latin typeface="Aptos" panose="02110004020202020204"/>
            </a:endParaRP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nb-NO" sz="1500" b="0" i="0" u="none" strike="noStrike" kern="1200" cap="none" spc="0" normalizeH="0" baseline="0" noProof="0">
                <a:ln>
                  <a:noFill/>
                </a:ln>
                <a:effectLst/>
                <a:uLnTx/>
                <a:uFillTx/>
                <a:latin typeface="Aptos" panose="02110004020202020204"/>
                <a:ea typeface="+mn-ea"/>
                <a:cs typeface="+mn-cs"/>
              </a:rPr>
              <a:t>Og relativt nytt: Melde fra til økokrim ved begrunnet mistanke om økonomiske lovbrudd, som hvitvasking. </a:t>
            </a:r>
          </a:p>
          <a:p>
            <a:pPr lvl="1"/>
            <a:endParaRPr lang="nb-NO" sz="150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29426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F7934F8-3DB7-47C2-8981-E371AD3001D1}"/>
              </a:ext>
            </a:extLst>
          </p:cNvPr>
          <p:cNvSpPr>
            <a:spLocks noGrp="1"/>
          </p:cNvSpPr>
          <p:nvPr>
            <p:ph type="title"/>
          </p:nvPr>
        </p:nvSpPr>
        <p:spPr>
          <a:xfrm>
            <a:off x="1043631" y="809898"/>
            <a:ext cx="9942716" cy="1554480"/>
          </a:xfrm>
        </p:spPr>
        <p:txBody>
          <a:bodyPr anchor="ctr">
            <a:normAutofit/>
          </a:bodyPr>
          <a:lstStyle/>
          <a:p>
            <a:r>
              <a:rPr lang="nb-NO" sz="4800"/>
              <a:t>Hvordan jobber revisor?</a:t>
            </a:r>
          </a:p>
        </p:txBody>
      </p:sp>
      <p:sp>
        <p:nvSpPr>
          <p:cNvPr id="3" name="Plassholder for innhold 2">
            <a:extLst>
              <a:ext uri="{FF2B5EF4-FFF2-40B4-BE49-F238E27FC236}">
                <a16:creationId xmlns:a16="http://schemas.microsoft.com/office/drawing/2014/main" id="{11014C09-D3B3-4E17-E049-067069606BF1}"/>
              </a:ext>
            </a:extLst>
          </p:cNvPr>
          <p:cNvSpPr>
            <a:spLocks noGrp="1"/>
          </p:cNvSpPr>
          <p:nvPr>
            <p:ph idx="1"/>
          </p:nvPr>
        </p:nvSpPr>
        <p:spPr>
          <a:xfrm>
            <a:off x="1045028" y="3017522"/>
            <a:ext cx="9941319" cy="3124658"/>
          </a:xfrm>
        </p:spPr>
        <p:txBody>
          <a:bodyPr anchor="ctr">
            <a:normAutofit fontScale="92500" lnSpcReduction="10000"/>
          </a:bodyPr>
          <a:lstStyle/>
          <a:p>
            <a:r>
              <a:rPr lang="nb-NO" sz="2200" dirty="0"/>
              <a:t>Revisor kontrollerer ikke alle transaksjoner (husk dette med vesentlighet):</a:t>
            </a:r>
          </a:p>
          <a:p>
            <a:pPr lvl="1"/>
            <a:r>
              <a:rPr lang="nb-NO" sz="2200" dirty="0"/>
              <a:t>Revisor må ha «betryggende sikkerhet» for at det ikke foreligger vesentlige feil.</a:t>
            </a:r>
          </a:p>
          <a:p>
            <a:pPr lvl="1"/>
            <a:r>
              <a:rPr lang="nb-NO" sz="2200" dirty="0"/>
              <a:t>Dvs. revisor kontrollerer et utvalg av transaksjoner der det er mange små, og typisk de største der det er stor forskjell på kronene det er snakk om. </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endParaRPr kumimoji="0" lang="nb-NO" sz="2200" b="0" i="0" u="none" strike="noStrike" kern="1200" cap="none" spc="0" normalizeH="0" baseline="0" noProof="0" dirty="0">
              <a:ln>
                <a:noFill/>
              </a:ln>
              <a:effectLst/>
              <a:uLnTx/>
              <a:uFillTx/>
              <a:latin typeface="Aptos" panose="02110004020202020204"/>
              <a:ea typeface="+mn-ea"/>
              <a:cs typeface="+mn-cs"/>
            </a:endParaRP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nb-NO" sz="2200" b="0" i="0" u="none" strike="noStrike" kern="1200" cap="none" spc="0" normalizeH="0" baseline="0" noProof="0" dirty="0">
                <a:ln>
                  <a:noFill/>
                </a:ln>
                <a:effectLst/>
                <a:uLnTx/>
                <a:uFillTx/>
                <a:latin typeface="Aptos" panose="02110004020202020204"/>
                <a:ea typeface="+mn-ea"/>
                <a:cs typeface="+mn-cs"/>
              </a:rPr>
              <a:t>Der revisor finner feil med selskapets egne kontroller må han utføre mer arbeid.</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endParaRPr lang="nb-NO" sz="2200" dirty="0">
              <a:latin typeface="Aptos" panose="02110004020202020204"/>
            </a:endParaRP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nb-NO" sz="2200" b="0" i="0" u="none" strike="noStrike" kern="1200" cap="none" spc="0" normalizeH="0" baseline="0" noProof="0" dirty="0">
                <a:ln>
                  <a:noFill/>
                </a:ln>
                <a:effectLst/>
                <a:uLnTx/>
                <a:uFillTx/>
                <a:latin typeface="Aptos" panose="02110004020202020204"/>
                <a:ea typeface="+mn-ea"/>
                <a:cs typeface="+mn-cs"/>
              </a:rPr>
              <a:t>Men hvis si underslaget er under hva som er regnet som vesentlig kan revisor da kanskje ikke ha ansvar for å oppdage det.</a:t>
            </a:r>
          </a:p>
          <a:p>
            <a:pPr lvl="1"/>
            <a:endParaRPr lang="nb-NO" sz="2200"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93736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294AFB6-5D06-159F-EB54-887360E79299}"/>
              </a:ext>
            </a:extLst>
          </p:cNvPr>
          <p:cNvSpPr>
            <a:spLocks noGrp="1"/>
          </p:cNvSpPr>
          <p:nvPr>
            <p:ph type="title"/>
          </p:nvPr>
        </p:nvSpPr>
        <p:spPr>
          <a:xfrm>
            <a:off x="630936" y="640080"/>
            <a:ext cx="4818888" cy="1481328"/>
          </a:xfrm>
        </p:spPr>
        <p:txBody>
          <a:bodyPr anchor="b">
            <a:normAutofit/>
          </a:bodyPr>
          <a:lstStyle/>
          <a:p>
            <a:r>
              <a:rPr lang="nb-NO" sz="5000"/>
              <a:t>Revisors ulike konklusjoner</a:t>
            </a:r>
          </a:p>
        </p:txBody>
      </p:sp>
      <p:sp>
        <p:nvSpPr>
          <p:cNvPr id="1033"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FE92391D-D28F-663D-6F3C-1DC7B496E8A4}"/>
              </a:ext>
            </a:extLst>
          </p:cNvPr>
          <p:cNvSpPr>
            <a:spLocks noGrp="1"/>
          </p:cNvSpPr>
          <p:nvPr>
            <p:ph idx="1"/>
          </p:nvPr>
        </p:nvSpPr>
        <p:spPr>
          <a:xfrm>
            <a:off x="630936" y="2660904"/>
            <a:ext cx="4818888" cy="3547872"/>
          </a:xfrm>
        </p:spPr>
        <p:txBody>
          <a:bodyPr anchor="t">
            <a:normAutofit/>
          </a:bodyPr>
          <a:lstStyle/>
          <a:p>
            <a:r>
              <a:rPr lang="nb-NO" sz="2200"/>
              <a:t>Les revisjonsberetningen nøye. Hvis revisor avviker fra beretningen (med forbehold, negativ beretning eller ikke kan uttale seg) er dette tydeligere røde flagg. </a:t>
            </a:r>
          </a:p>
          <a:p>
            <a:r>
              <a:rPr lang="nb-NO" sz="2200"/>
              <a:t>Revisor kan også vise til vesentlig informasjon i regnskapet som du bør se nærmere på. </a:t>
            </a:r>
          </a:p>
        </p:txBody>
      </p:sp>
      <p:pic>
        <p:nvPicPr>
          <p:cNvPr id="1026" name="Picture 2" descr="What Is Auditor'S Opinion? – Auditor'S Opinion Financial Definition |  FinanceNonstop">
            <a:extLst>
              <a:ext uri="{FF2B5EF4-FFF2-40B4-BE49-F238E27FC236}">
                <a16:creationId xmlns:a16="http://schemas.microsoft.com/office/drawing/2014/main" id="{ED45BF99-179F-6025-2B67-E902CC64582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9048" y="1463772"/>
            <a:ext cx="5458968" cy="3930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842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DBB9FE4-1666-FC13-3411-1C04070C9F7F}"/>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rPr>
              <a:t>La oss først få tre ting klart</a:t>
            </a:r>
          </a:p>
        </p:txBody>
      </p:sp>
      <p:graphicFrame>
        <p:nvGraphicFramePr>
          <p:cNvPr id="5" name="Content Placeholder 2">
            <a:extLst>
              <a:ext uri="{FF2B5EF4-FFF2-40B4-BE49-F238E27FC236}">
                <a16:creationId xmlns:a16="http://schemas.microsoft.com/office/drawing/2014/main" id="{3D31A328-4223-47A9-7813-956338BB050D}"/>
              </a:ext>
            </a:extLst>
          </p:cNvPr>
          <p:cNvGraphicFramePr>
            <a:graphicFrameLocks noGrp="1"/>
          </p:cNvGraphicFramePr>
          <p:nvPr>
            <p:ph idx="1"/>
            <p:extLst>
              <p:ext uri="{D42A27DB-BD31-4B8C-83A1-F6EECF244321}">
                <p14:modId xmlns:p14="http://schemas.microsoft.com/office/powerpoint/2010/main" val="446277736"/>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896757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98B3EDB-BEE8-FB95-D39C-30171C95BA02}"/>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300" kern="1200">
                <a:solidFill>
                  <a:srgbClr val="FFFFFF"/>
                </a:solidFill>
                <a:latin typeface="+mj-lt"/>
                <a:ea typeface="+mj-ea"/>
                <a:cs typeface="+mj-cs"/>
              </a:rPr>
              <a:t>Masse eksempler der revisor har sovet i timen…</a:t>
            </a:r>
          </a:p>
        </p:txBody>
      </p:sp>
      <p:pic>
        <p:nvPicPr>
          <p:cNvPr id="3074" name="Picture 2" descr="A Total Disaster – But the Wirecard Scandal Should Surprise Nobody">
            <a:extLst>
              <a:ext uri="{FF2B5EF4-FFF2-40B4-BE49-F238E27FC236}">
                <a16:creationId xmlns:a16="http://schemas.microsoft.com/office/drawing/2014/main" id="{35ED3D49-A7FE-CAF2-8126-8206E9C1E1F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777316" y="732507"/>
            <a:ext cx="6780700" cy="5390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5264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33EDFB3-95B1-2F94-054C-F487BF7C760A}"/>
              </a:ext>
            </a:extLst>
          </p:cNvPr>
          <p:cNvSpPr>
            <a:spLocks noGrp="1"/>
          </p:cNvSpPr>
          <p:nvPr>
            <p:ph type="ctrTitle"/>
          </p:nvPr>
        </p:nvSpPr>
        <p:spPr>
          <a:xfrm>
            <a:off x="1524000" y="1293338"/>
            <a:ext cx="9144000" cy="3274592"/>
          </a:xfrm>
        </p:spPr>
        <p:txBody>
          <a:bodyPr anchor="ctr">
            <a:normAutofit/>
          </a:bodyPr>
          <a:lstStyle/>
          <a:p>
            <a:r>
              <a:rPr lang="nb-NO" sz="7200"/>
              <a:t>Regnskapskvalitet</a:t>
            </a:r>
          </a:p>
        </p:txBody>
      </p:sp>
      <p:sp>
        <p:nvSpPr>
          <p:cNvPr id="3" name="Undertittel 2">
            <a:extLst>
              <a:ext uri="{FF2B5EF4-FFF2-40B4-BE49-F238E27FC236}">
                <a16:creationId xmlns:a16="http://schemas.microsoft.com/office/drawing/2014/main" id="{1BF2B1B2-1B95-B3DF-3C13-1EFD136AB0D6}"/>
              </a:ext>
            </a:extLst>
          </p:cNvPr>
          <p:cNvSpPr>
            <a:spLocks noGrp="1"/>
          </p:cNvSpPr>
          <p:nvPr>
            <p:ph type="subTitle" idx="1"/>
          </p:nvPr>
        </p:nvSpPr>
        <p:spPr>
          <a:xfrm>
            <a:off x="1524000" y="5514052"/>
            <a:ext cx="9144000" cy="651910"/>
          </a:xfrm>
        </p:spPr>
        <p:txBody>
          <a:bodyPr anchor="ctr">
            <a:normAutofit/>
          </a:bodyPr>
          <a:lstStyle/>
          <a:p>
            <a:r>
              <a:rPr lang="nb-NO" dirty="0"/>
              <a:t>Ting du bør se etter før du stoler på regnskapet</a:t>
            </a:r>
          </a:p>
        </p:txBody>
      </p:sp>
      <p:cxnSp>
        <p:nvCxnSpPr>
          <p:cNvPr id="14" name="Straight Connector 13">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1116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tel 3">
            <a:extLst>
              <a:ext uri="{FF2B5EF4-FFF2-40B4-BE49-F238E27FC236}">
                <a16:creationId xmlns:a16="http://schemas.microsoft.com/office/drawing/2014/main" id="{C14F8A5E-CCC5-A779-32A5-6361D19A763E}"/>
              </a:ext>
            </a:extLst>
          </p:cNvPr>
          <p:cNvSpPr>
            <a:spLocks noGrp="1"/>
          </p:cNvSpPr>
          <p:nvPr>
            <p:ph type="title"/>
          </p:nvPr>
        </p:nvSpPr>
        <p:spPr>
          <a:xfrm>
            <a:off x="586478" y="1683756"/>
            <a:ext cx="3115265" cy="2396359"/>
          </a:xfrm>
        </p:spPr>
        <p:txBody>
          <a:bodyPr anchor="b">
            <a:normAutofit/>
          </a:bodyPr>
          <a:lstStyle/>
          <a:p>
            <a:pPr algn="r"/>
            <a:r>
              <a:rPr lang="nb-NO" sz="3100">
                <a:solidFill>
                  <a:srgbClr val="FFFFFF"/>
                </a:solidFill>
              </a:rPr>
              <a:t>Veldig mye starter med en forventning om hva du skal finne i regnskapet!</a:t>
            </a:r>
          </a:p>
        </p:txBody>
      </p:sp>
      <p:graphicFrame>
        <p:nvGraphicFramePr>
          <p:cNvPr id="7" name="Plassholder for innhold 4">
            <a:extLst>
              <a:ext uri="{FF2B5EF4-FFF2-40B4-BE49-F238E27FC236}">
                <a16:creationId xmlns:a16="http://schemas.microsoft.com/office/drawing/2014/main" id="{AE75B7E8-2B64-80CF-152A-8AF435377BED}"/>
              </a:ext>
            </a:extLst>
          </p:cNvPr>
          <p:cNvGraphicFramePr>
            <a:graphicFrameLocks noGrp="1"/>
          </p:cNvGraphicFramePr>
          <p:nvPr>
            <p:ph idx="1"/>
            <p:extLst>
              <p:ext uri="{D42A27DB-BD31-4B8C-83A1-F6EECF244321}">
                <p14:modId xmlns:p14="http://schemas.microsoft.com/office/powerpoint/2010/main" val="1526495841"/>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71921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C34D5BF3-6DDB-450E-2C03-9C8A58D5398C}"/>
              </a:ext>
            </a:extLst>
          </p:cNvPr>
          <p:cNvSpPr>
            <a:spLocks noGrp="1"/>
          </p:cNvSpPr>
          <p:nvPr>
            <p:ph type="title"/>
          </p:nvPr>
        </p:nvSpPr>
        <p:spPr>
          <a:xfrm>
            <a:off x="640080" y="325369"/>
            <a:ext cx="4368602" cy="1956841"/>
          </a:xfrm>
        </p:spPr>
        <p:txBody>
          <a:bodyPr anchor="b">
            <a:normAutofit/>
          </a:bodyPr>
          <a:lstStyle/>
          <a:p>
            <a:endParaRPr lang="nb-NO" sz="5400" dirty="0"/>
          </a:p>
        </p:txBody>
      </p:sp>
      <p:sp>
        <p:nvSpPr>
          <p:cNvPr id="5" name="Plassholder for innhold 4">
            <a:extLst>
              <a:ext uri="{FF2B5EF4-FFF2-40B4-BE49-F238E27FC236}">
                <a16:creationId xmlns:a16="http://schemas.microsoft.com/office/drawing/2014/main" id="{5C45F46D-3DDC-4CAE-2EA3-D65D28BD533D}"/>
              </a:ext>
            </a:extLst>
          </p:cNvPr>
          <p:cNvSpPr>
            <a:spLocks noGrp="1"/>
          </p:cNvSpPr>
          <p:nvPr>
            <p:ph idx="1"/>
          </p:nvPr>
        </p:nvSpPr>
        <p:spPr>
          <a:xfrm>
            <a:off x="640080" y="2872899"/>
            <a:ext cx="4243589" cy="3320668"/>
          </a:xfrm>
        </p:spPr>
        <p:txBody>
          <a:bodyPr>
            <a:normAutofit/>
          </a:bodyPr>
          <a:lstStyle/>
          <a:p>
            <a:r>
              <a:rPr lang="nb-NO" sz="2200"/>
              <a:t>«The key to investing is…determening the competetive advantage of any given company and, above all, the durability of that advantage. The porducts or services that have wide, sustainable moats around them are the ones that deliver rewards to investors.»</a:t>
            </a:r>
          </a:p>
        </p:txBody>
      </p:sp>
      <p:pic>
        <p:nvPicPr>
          <p:cNvPr id="8" name="Bilde 7">
            <a:extLst>
              <a:ext uri="{FF2B5EF4-FFF2-40B4-BE49-F238E27FC236}">
                <a16:creationId xmlns:a16="http://schemas.microsoft.com/office/drawing/2014/main" id="{E814A189-120E-6BEB-7AE0-C18BC2D38E94}"/>
              </a:ext>
            </a:extLst>
          </p:cNvPr>
          <p:cNvPicPr>
            <a:picLocks noChangeAspect="1"/>
          </p:cNvPicPr>
          <p:nvPr/>
        </p:nvPicPr>
        <p:blipFill rotWithShape="1">
          <a:blip r:embed="rId2"/>
          <a:srcRect l="19274" r="1377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577358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Et bilde som inneholder tekst, diagram, line, Plottdiagram&#10;&#10;Automatisk generert beskrivelse">
            <a:extLst>
              <a:ext uri="{FF2B5EF4-FFF2-40B4-BE49-F238E27FC236}">
                <a16:creationId xmlns:a16="http://schemas.microsoft.com/office/drawing/2014/main" id="{9032B6B2-F1A2-75BA-B230-6D3C749CA61C}"/>
              </a:ext>
            </a:extLst>
          </p:cNvPr>
          <p:cNvPicPr>
            <a:picLocks noChangeAspect="1"/>
          </p:cNvPicPr>
          <p:nvPr/>
        </p:nvPicPr>
        <p:blipFill>
          <a:blip r:embed="rId2"/>
          <a:stretch>
            <a:fillRect/>
          </a:stretch>
        </p:blipFill>
        <p:spPr>
          <a:xfrm>
            <a:off x="1767509" y="989220"/>
            <a:ext cx="7772400" cy="4623419"/>
          </a:xfrm>
          <a:prstGeom prst="rect">
            <a:avLst/>
          </a:prstGeom>
        </p:spPr>
      </p:pic>
      <p:sp>
        <p:nvSpPr>
          <p:cNvPr id="3" name="Content Placeholder 2">
            <a:extLst>
              <a:ext uri="{FF2B5EF4-FFF2-40B4-BE49-F238E27FC236}">
                <a16:creationId xmlns:a16="http://schemas.microsoft.com/office/drawing/2014/main" id="{2810A34C-94F6-DE03-8836-9D1AC4AA6941}"/>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7128877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innhold 7" descr="Et bilde som inneholder tekst, diagram, line, Font&#10;&#10;Automatisk generert beskrivelse">
            <a:extLst>
              <a:ext uri="{FF2B5EF4-FFF2-40B4-BE49-F238E27FC236}">
                <a16:creationId xmlns:a16="http://schemas.microsoft.com/office/drawing/2014/main" id="{9143638A-05BD-CCEC-3C61-9869B6012625}"/>
              </a:ext>
            </a:extLst>
          </p:cNvPr>
          <p:cNvPicPr>
            <a:picLocks noGrp="1" noChangeAspect="1"/>
          </p:cNvPicPr>
          <p:nvPr>
            <p:ph idx="1"/>
          </p:nvPr>
        </p:nvPicPr>
        <p:blipFill>
          <a:blip r:embed="rId2"/>
          <a:stretch>
            <a:fillRect/>
          </a:stretch>
        </p:blipFill>
        <p:spPr>
          <a:xfrm>
            <a:off x="2073567" y="643466"/>
            <a:ext cx="8044865" cy="5571067"/>
          </a:xfrm>
          <a:prstGeom prst="rect">
            <a:avLst/>
          </a:prstGeom>
        </p:spPr>
      </p:pic>
    </p:spTree>
    <p:extLst>
      <p:ext uri="{BB962C8B-B14F-4D97-AF65-F5344CB8AC3E}">
        <p14:creationId xmlns:p14="http://schemas.microsoft.com/office/powerpoint/2010/main" val="19253149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8F09FC9-AC48-32BB-4BD2-C7065A174A1A}"/>
              </a:ext>
            </a:extLst>
          </p:cNvPr>
          <p:cNvSpPr>
            <a:spLocks noGrp="1"/>
          </p:cNvSpPr>
          <p:nvPr>
            <p:ph type="title"/>
          </p:nvPr>
        </p:nvSpPr>
        <p:spPr/>
        <p:txBody>
          <a:bodyPr/>
          <a:lstStyle/>
          <a:p>
            <a:endParaRPr lang="nb-NO"/>
          </a:p>
        </p:txBody>
      </p:sp>
      <p:pic>
        <p:nvPicPr>
          <p:cNvPr id="5" name="Plassholder for innhold 4" descr="Et bilde som inneholder tekst, diagram, line, Font&#10;&#10;Automatisk generert beskrivelse">
            <a:extLst>
              <a:ext uri="{FF2B5EF4-FFF2-40B4-BE49-F238E27FC236}">
                <a16:creationId xmlns:a16="http://schemas.microsoft.com/office/drawing/2014/main" id="{4A2D0992-7FB9-F27C-F4C9-C49DF3D45ADC}"/>
              </a:ext>
            </a:extLst>
          </p:cNvPr>
          <p:cNvPicPr>
            <a:picLocks noGrp="1" noChangeAspect="1"/>
          </p:cNvPicPr>
          <p:nvPr>
            <p:ph idx="1"/>
          </p:nvPr>
        </p:nvPicPr>
        <p:blipFill>
          <a:blip r:embed="rId2"/>
          <a:stretch>
            <a:fillRect/>
          </a:stretch>
        </p:blipFill>
        <p:spPr>
          <a:xfrm>
            <a:off x="2735943" y="1825625"/>
            <a:ext cx="6720113" cy="4351338"/>
          </a:xfrm>
        </p:spPr>
      </p:pic>
    </p:spTree>
    <p:extLst>
      <p:ext uri="{BB962C8B-B14F-4D97-AF65-F5344CB8AC3E}">
        <p14:creationId xmlns:p14="http://schemas.microsoft.com/office/powerpoint/2010/main" val="13462056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F01CFFA-57B8-B829-29DA-27C17FE303D3}"/>
              </a:ext>
            </a:extLst>
          </p:cNvPr>
          <p:cNvSpPr>
            <a:spLocks noGrp="1"/>
          </p:cNvSpPr>
          <p:nvPr>
            <p:ph type="title"/>
          </p:nvPr>
        </p:nvSpPr>
        <p:spPr>
          <a:xfrm>
            <a:off x="586478" y="1683756"/>
            <a:ext cx="3115265" cy="2396359"/>
          </a:xfrm>
        </p:spPr>
        <p:txBody>
          <a:bodyPr anchor="b">
            <a:normAutofit/>
          </a:bodyPr>
          <a:lstStyle/>
          <a:p>
            <a:pPr algn="r"/>
            <a:r>
              <a:rPr lang="nb-NO" sz="4000">
                <a:solidFill>
                  <a:srgbClr val="FFFFFF"/>
                </a:solidFill>
              </a:rPr>
              <a:t>Husk ved inflasjon</a:t>
            </a:r>
          </a:p>
        </p:txBody>
      </p:sp>
      <p:graphicFrame>
        <p:nvGraphicFramePr>
          <p:cNvPr id="5" name="Plassholder for innhold 2">
            <a:extLst>
              <a:ext uri="{FF2B5EF4-FFF2-40B4-BE49-F238E27FC236}">
                <a16:creationId xmlns:a16="http://schemas.microsoft.com/office/drawing/2014/main" id="{EA84988B-E302-28D2-EEAE-234EF7C9C4B0}"/>
              </a:ext>
            </a:extLst>
          </p:cNvPr>
          <p:cNvGraphicFramePr>
            <a:graphicFrameLocks noGrp="1"/>
          </p:cNvGraphicFramePr>
          <p:nvPr>
            <p:ph idx="1"/>
            <p:extLst>
              <p:ext uri="{D42A27DB-BD31-4B8C-83A1-F6EECF244321}">
                <p14:modId xmlns:p14="http://schemas.microsoft.com/office/powerpoint/2010/main" val="3648632359"/>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618575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CA36386-0D55-A584-95FB-DD50655E940C}"/>
              </a:ext>
            </a:extLst>
          </p:cNvPr>
          <p:cNvSpPr>
            <a:spLocks noGrp="1"/>
          </p:cNvSpPr>
          <p:nvPr>
            <p:ph type="title"/>
          </p:nvPr>
        </p:nvSpPr>
        <p:spPr>
          <a:xfrm>
            <a:off x="1285240" y="1050595"/>
            <a:ext cx="8074815" cy="1618489"/>
          </a:xfrm>
        </p:spPr>
        <p:txBody>
          <a:bodyPr anchor="ctr">
            <a:normAutofit/>
          </a:bodyPr>
          <a:lstStyle/>
          <a:p>
            <a:r>
              <a:rPr lang="nb-NO" sz="5000"/>
              <a:t>Vi har mange marginer du kan regne ut</a:t>
            </a:r>
          </a:p>
        </p:txBody>
      </p:sp>
      <p:sp>
        <p:nvSpPr>
          <p:cNvPr id="3" name="Plassholder for innhold 2">
            <a:extLst>
              <a:ext uri="{FF2B5EF4-FFF2-40B4-BE49-F238E27FC236}">
                <a16:creationId xmlns:a16="http://schemas.microsoft.com/office/drawing/2014/main" id="{8F8CF947-832E-EA5A-314A-41C5617B0DA9}"/>
              </a:ext>
            </a:extLst>
          </p:cNvPr>
          <p:cNvSpPr>
            <a:spLocks noGrp="1"/>
          </p:cNvSpPr>
          <p:nvPr>
            <p:ph idx="1"/>
          </p:nvPr>
        </p:nvSpPr>
        <p:spPr>
          <a:xfrm>
            <a:off x="1285240" y="2969469"/>
            <a:ext cx="8074815" cy="2800395"/>
          </a:xfrm>
        </p:spPr>
        <p:txBody>
          <a:bodyPr anchor="t">
            <a:normAutofit/>
          </a:bodyPr>
          <a:lstStyle/>
          <a:p>
            <a:r>
              <a:rPr lang="nb-NO" sz="1300"/>
              <a:t>De mest normale å ta for seg er:</a:t>
            </a:r>
          </a:p>
          <a:p>
            <a:pPr lvl="1"/>
            <a:r>
              <a:rPr lang="nb-NO" sz="1300"/>
              <a:t>Driftsmarginen for selskaper med ordinær drift (driftsresultat/driftsinntekter).</a:t>
            </a:r>
          </a:p>
          <a:p>
            <a:pPr lvl="1"/>
            <a:r>
              <a:rPr lang="nb-NO" sz="1300"/>
              <a:t>Eventuelt resultatmarginen f. skatt. (ordinært resultat f. skatt / sum driftsinntekter)</a:t>
            </a:r>
          </a:p>
          <a:p>
            <a:pPr lvl="1"/>
            <a:endParaRPr kumimoji="0" lang="nb-NO" sz="1300" b="0" i="0" u="none" strike="noStrike" kern="1200" cap="none" spc="0" normalizeH="0" baseline="0" noProof="0">
              <a:ln>
                <a:noFill/>
              </a:ln>
              <a:effectLst/>
              <a:uLnTx/>
              <a:uFillTx/>
              <a:latin typeface="Aptos" panose="02110004020202020204"/>
              <a:ea typeface="+mn-ea"/>
              <a:cs typeface="+mn-cs"/>
            </a:endParaRPr>
          </a:p>
          <a:p>
            <a:pPr>
              <a:defRPr/>
            </a:pPr>
            <a:r>
              <a:rPr lang="nb-NO" sz="1300"/>
              <a:t>Det gir ikke mening å se på marginer for holdingselskap/investeringsselskap. De lever ikke av drift men av aksjegevinster og utbytte. </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endParaRPr kumimoji="0" lang="nb-NO" sz="1300" b="0" i="0" u="none" strike="noStrike" kern="1200" cap="none" spc="0" normalizeH="0" baseline="0" noProof="0">
              <a:ln>
                <a:noFill/>
              </a:ln>
              <a:effectLst/>
              <a:uLnTx/>
              <a:uFillTx/>
              <a:latin typeface="Aptos" panose="02110004020202020204"/>
              <a:ea typeface="+mn-ea"/>
              <a:cs typeface="+mn-cs"/>
            </a:endParaRP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nb-NO" sz="1300" b="0" i="0" u="none" strike="noStrike" kern="1200" cap="none" spc="0" normalizeH="0" baseline="0" noProof="0">
                <a:ln>
                  <a:noFill/>
                </a:ln>
                <a:effectLst/>
                <a:uLnTx/>
                <a:uFillTx/>
                <a:latin typeface="Aptos" panose="02110004020202020204"/>
                <a:ea typeface="+mn-ea"/>
                <a:cs typeface="+mn-cs"/>
              </a:rPr>
              <a:t>Men husk marginer bør alltid tolkes med forståelse for hva slags selskap det er snakk om. </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endParaRPr lang="nb-NO" sz="1300">
              <a:latin typeface="Aptos" panose="02110004020202020204"/>
            </a:endParaRP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nb-NO" sz="1300" b="0" i="0" u="none" strike="noStrike" kern="1200" cap="none" spc="0" normalizeH="0" baseline="0" noProof="0">
                <a:ln>
                  <a:noFill/>
                </a:ln>
                <a:effectLst/>
                <a:uLnTx/>
                <a:uFillTx/>
                <a:latin typeface="Aptos" panose="02110004020202020204"/>
                <a:ea typeface="+mn-ea"/>
                <a:cs typeface="+mn-cs"/>
              </a:rPr>
              <a:t>La oss ta et eksempel.</a:t>
            </a:r>
          </a:p>
          <a:p>
            <a:pPr lvl="1"/>
            <a:endParaRPr lang="nb-NO" sz="1300"/>
          </a:p>
        </p:txBody>
      </p:sp>
    </p:spTree>
    <p:extLst>
      <p:ext uri="{BB962C8B-B14F-4D97-AF65-F5344CB8AC3E}">
        <p14:creationId xmlns:p14="http://schemas.microsoft.com/office/powerpoint/2010/main" val="26319468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75D8663-70D6-DF7D-FCDD-16835E00CB64}"/>
              </a:ext>
            </a:extLst>
          </p:cNvPr>
          <p:cNvSpPr>
            <a:spLocks noGrp="1"/>
          </p:cNvSpPr>
          <p:nvPr>
            <p:ph type="title"/>
          </p:nvPr>
        </p:nvSpPr>
        <p:spPr>
          <a:xfrm>
            <a:off x="645065" y="1463040"/>
            <a:ext cx="3796306" cy="2690949"/>
          </a:xfrm>
        </p:spPr>
        <p:txBody>
          <a:bodyPr anchor="t">
            <a:normAutofit/>
          </a:bodyPr>
          <a:lstStyle/>
          <a:p>
            <a:r>
              <a:rPr lang="nb-NO"/>
              <a:t>Eks: Tannlegekontor</a:t>
            </a:r>
            <a:endParaRPr lang="nb-NO" dirty="0"/>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Plassholder for innhold 2">
            <a:extLst>
              <a:ext uri="{FF2B5EF4-FFF2-40B4-BE49-F238E27FC236}">
                <a16:creationId xmlns:a16="http://schemas.microsoft.com/office/drawing/2014/main" id="{02FFB7BF-D992-4839-DED0-E4C982739D89}"/>
              </a:ext>
            </a:extLst>
          </p:cNvPr>
          <p:cNvSpPr>
            <a:spLocks noGrp="1"/>
          </p:cNvSpPr>
          <p:nvPr>
            <p:ph idx="1"/>
          </p:nvPr>
        </p:nvSpPr>
        <p:spPr>
          <a:xfrm>
            <a:off x="5656218" y="1463039"/>
            <a:ext cx="5542387" cy="4300447"/>
          </a:xfrm>
        </p:spPr>
        <p:txBody>
          <a:bodyPr anchor="t">
            <a:normAutofit/>
          </a:bodyPr>
          <a:lstStyle/>
          <a:p>
            <a:r>
              <a:rPr lang="nb-NO" sz="1900" dirty="0"/>
              <a:t>Selskapet etablert for 15 år siden. Enkelt aksjeselskap for en privatpraktiserende tannlege.</a:t>
            </a:r>
          </a:p>
          <a:p>
            <a:endParaRPr lang="nb-NO" sz="1900" dirty="0"/>
          </a:p>
          <a:p>
            <a:r>
              <a:rPr lang="nb-NO" sz="1900" dirty="0"/>
              <a:t>Tannlegen har utover seg selv en tannlegepleier som ansatt.</a:t>
            </a:r>
          </a:p>
          <a:p>
            <a:endParaRPr lang="nb-NO" sz="1900" dirty="0"/>
          </a:p>
          <a:p>
            <a:r>
              <a:rPr lang="nb-NO" sz="1900" dirty="0"/>
              <a:t>Driftsresultatet er seks millioner i pluss av en inntekt på ti millioner kroner.</a:t>
            </a:r>
          </a:p>
          <a:p>
            <a:endParaRPr lang="nb-NO" sz="1900" dirty="0"/>
          </a:p>
          <a:p>
            <a:r>
              <a:rPr lang="nb-NO" sz="1900" dirty="0"/>
              <a:t>Det gir en driftsmargin på 60% (6/10 = 0,6). </a:t>
            </a:r>
          </a:p>
          <a:p>
            <a:endParaRPr lang="nb-NO" sz="1900" dirty="0"/>
          </a:p>
          <a:p>
            <a:r>
              <a:rPr lang="nb-NO" sz="1900" b="1" dirty="0"/>
              <a:t>Hva tenker dere?</a:t>
            </a:r>
          </a:p>
        </p:txBody>
      </p:sp>
    </p:spTree>
    <p:extLst>
      <p:ext uri="{BB962C8B-B14F-4D97-AF65-F5344CB8AC3E}">
        <p14:creationId xmlns:p14="http://schemas.microsoft.com/office/powerpoint/2010/main" val="4173238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D42E07-E6B0-0A24-C7F9-F854AF705985}"/>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Ta nr 2 først</a:t>
            </a:r>
          </a:p>
        </p:txBody>
      </p:sp>
      <p:sp>
        <p:nvSpPr>
          <p:cNvPr id="3" name="Content Placeholder 2">
            <a:extLst>
              <a:ext uri="{FF2B5EF4-FFF2-40B4-BE49-F238E27FC236}">
                <a16:creationId xmlns:a16="http://schemas.microsoft.com/office/drawing/2014/main" id="{5DF2606F-1889-56E1-4A71-689B9579BD50}"/>
              </a:ext>
            </a:extLst>
          </p:cNvPr>
          <p:cNvSpPr>
            <a:spLocks noGrp="1"/>
          </p:cNvSpPr>
          <p:nvPr>
            <p:ph idx="1"/>
          </p:nvPr>
        </p:nvSpPr>
        <p:spPr>
          <a:xfrm>
            <a:off x="4810259" y="649480"/>
            <a:ext cx="6555347" cy="5546047"/>
          </a:xfrm>
        </p:spPr>
        <p:txBody>
          <a:bodyPr anchor="ctr">
            <a:normAutofit/>
          </a:bodyPr>
          <a:lstStyle/>
          <a:p>
            <a:r>
              <a:rPr lang="en-US" sz="2000"/>
              <a:t>La oss se på følgende eksempel:</a:t>
            </a:r>
            <a:br>
              <a:rPr lang="en-US" sz="2000"/>
            </a:br>
            <a:endParaRPr lang="en-US" sz="2000"/>
          </a:p>
          <a:p>
            <a:pPr lvl="1"/>
            <a:r>
              <a:rPr lang="en-US" sz="2000" b="0" i="0" u="none" strike="noStrike">
                <a:effectLst/>
                <a:latin typeface="Source Sans Pro" panose="020B0503030403020204" pitchFamily="34" charset="0"/>
              </a:rPr>
              <a:t>Du er et bemanningsbyrå som leier ut en ansatt, Ove Pedersen, til selskapet Crypto AS.  Han skal være regnskapssjef for selskapet i februar og mars (Alle tall nedenfor er oppgitt i 1000 kroner). </a:t>
            </a:r>
            <a:br>
              <a:rPr lang="en-US" sz="2000" b="0" i="0" u="none" strike="noStrike">
                <a:effectLst/>
                <a:latin typeface="Source Sans Pro" panose="020B0503030403020204" pitchFamily="34" charset="0"/>
              </a:rPr>
            </a:br>
            <a:endParaRPr lang="en-US" sz="2000" b="0" i="0" u="none" strike="noStrike">
              <a:effectLst/>
              <a:latin typeface="Source Sans Pro" panose="020B0503030403020204" pitchFamily="34" charset="0"/>
            </a:endParaRPr>
          </a:p>
          <a:p>
            <a:pPr lvl="1"/>
            <a:r>
              <a:rPr lang="en-US" sz="2000" b="0" i="0" u="none" strike="noStrike">
                <a:effectLst/>
                <a:latin typeface="Source Sans Pro" panose="020B0503030403020204" pitchFamily="34" charset="0"/>
              </a:rPr>
              <a:t>Bemanningsbyrået skal få betalt kr 400 av Crypto AS i januar som forskudd for Ove Pedersens arbeid i februar og mars.</a:t>
            </a:r>
            <a:br>
              <a:rPr lang="en-US" sz="2000" b="0" i="0" u="none" strike="noStrike">
                <a:effectLst/>
                <a:latin typeface="Source Sans Pro" panose="020B0503030403020204" pitchFamily="34" charset="0"/>
              </a:rPr>
            </a:br>
            <a:endParaRPr lang="en-US" sz="2000" b="0" i="0" u="none" strike="noStrike">
              <a:effectLst/>
              <a:latin typeface="Source Sans Pro" panose="020B0503030403020204" pitchFamily="34" charset="0"/>
            </a:endParaRPr>
          </a:p>
          <a:p>
            <a:pPr lvl="1"/>
            <a:r>
              <a:rPr lang="en-US" sz="2000" b="0" i="0" u="none" strike="noStrike">
                <a:effectLst/>
                <a:latin typeface="Source Sans Pro" panose="020B0503030403020204" pitchFamily="34" charset="0"/>
              </a:rPr>
              <a:t>Crypto AS skal også betale bemanningsbyrået kr 100 i måneden i februar og mars. Ove Pedersen får utbetalt kr 120 i måneden av bemanningsbyrået.</a:t>
            </a:r>
          </a:p>
          <a:p>
            <a:pPr marL="0" indent="0">
              <a:buNone/>
            </a:pPr>
            <a:br>
              <a:rPr lang="en-US" sz="2000"/>
            </a:br>
            <a:br>
              <a:rPr lang="en-US" sz="2000"/>
            </a:br>
            <a:br>
              <a:rPr lang="en-US" sz="2000"/>
            </a:br>
            <a:endParaRPr lang="en-US" sz="2000"/>
          </a:p>
        </p:txBody>
      </p:sp>
    </p:spTree>
    <p:extLst>
      <p:ext uri="{BB962C8B-B14F-4D97-AF65-F5344CB8AC3E}">
        <p14:creationId xmlns:p14="http://schemas.microsoft.com/office/powerpoint/2010/main" val="3161101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D6CF261-D27E-2B29-691B-0C47483F2315}"/>
              </a:ext>
            </a:extLst>
          </p:cNvPr>
          <p:cNvSpPr>
            <a:spLocks noGrp="1"/>
          </p:cNvSpPr>
          <p:nvPr>
            <p:ph type="title"/>
          </p:nvPr>
        </p:nvSpPr>
        <p:spPr>
          <a:xfrm>
            <a:off x="1285240" y="1050595"/>
            <a:ext cx="8074815" cy="1618489"/>
          </a:xfrm>
        </p:spPr>
        <p:txBody>
          <a:bodyPr anchor="ctr">
            <a:normAutofit/>
          </a:bodyPr>
          <a:lstStyle/>
          <a:p>
            <a:r>
              <a:rPr lang="nb-NO" sz="7200"/>
              <a:t>Her kan du gå i fella</a:t>
            </a:r>
          </a:p>
        </p:txBody>
      </p:sp>
      <p:sp>
        <p:nvSpPr>
          <p:cNvPr id="3" name="Plassholder for innhold 2">
            <a:extLst>
              <a:ext uri="{FF2B5EF4-FFF2-40B4-BE49-F238E27FC236}">
                <a16:creationId xmlns:a16="http://schemas.microsoft.com/office/drawing/2014/main" id="{E2F3B3CB-A821-67F0-30D6-F99BA5AC63AD}"/>
              </a:ext>
            </a:extLst>
          </p:cNvPr>
          <p:cNvSpPr>
            <a:spLocks noGrp="1"/>
          </p:cNvSpPr>
          <p:nvPr>
            <p:ph idx="1"/>
          </p:nvPr>
        </p:nvSpPr>
        <p:spPr>
          <a:xfrm>
            <a:off x="1285240" y="2969469"/>
            <a:ext cx="8074815" cy="2800395"/>
          </a:xfrm>
        </p:spPr>
        <p:txBody>
          <a:bodyPr anchor="t">
            <a:normAutofit lnSpcReduction="10000"/>
          </a:bodyPr>
          <a:lstStyle/>
          <a:p>
            <a:r>
              <a:rPr lang="nb-NO" sz="1300" dirty="0"/>
              <a:t>Årsaken til de gode marginene er trolig det følgende:</a:t>
            </a:r>
          </a:p>
          <a:p>
            <a:pPr lvl="1"/>
            <a:r>
              <a:rPr lang="nb-NO" sz="1300" dirty="0"/>
              <a:t>Tannlegeutstyret kjøpt for flerfoldige millioner er nå ferdig avskrevet. Det er femten år gammelt, og må trolig byttes ut snart.</a:t>
            </a:r>
          </a:p>
          <a:p>
            <a:pPr lvl="1"/>
            <a:r>
              <a:rPr lang="nb-NO" sz="1300" dirty="0"/>
              <a:t>Det som ligger i regnskapet av kostnader er derfor hovedsakelig lønnskostnader og husleie/strøm.</a:t>
            </a:r>
          </a:p>
          <a:p>
            <a:pPr lvl="1"/>
            <a:endParaRPr lang="nb-NO" sz="1300" dirty="0"/>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nb-NO" sz="1300" b="0" i="0" u="none" strike="noStrike" kern="1200" cap="none" spc="0" normalizeH="0" baseline="0" noProof="0" dirty="0">
                <a:ln>
                  <a:noFill/>
                </a:ln>
                <a:effectLst/>
                <a:uLnTx/>
                <a:uFillTx/>
                <a:latin typeface="Aptos" panose="02110004020202020204"/>
                <a:ea typeface="+mn-ea"/>
                <a:cs typeface="+mn-cs"/>
              </a:rPr>
              <a:t>Det de gode marginene ikke viser er behovet for større oppgradering/utskiftning av utstyret. Dette vil lede til stor kontantstrøm ut av selskapet.</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endParaRPr lang="nb-NO" sz="1300" dirty="0">
              <a:latin typeface="Aptos" panose="02110004020202020204"/>
            </a:endParaRP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nb-NO" sz="1300" b="0" i="0" u="none" strike="noStrike" kern="1200" cap="none" spc="0" normalizeH="0" baseline="0" noProof="0" dirty="0">
                <a:ln>
                  <a:noFill/>
                </a:ln>
                <a:effectLst/>
                <a:uLnTx/>
                <a:uFillTx/>
                <a:latin typeface="Aptos" panose="02110004020202020204"/>
                <a:ea typeface="+mn-ea"/>
                <a:cs typeface="+mn-cs"/>
              </a:rPr>
              <a:t>Det gjør at selv om regnskapet viser stor lønnsomhet, må man studere nærmere for å finne årsaken.</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endParaRPr lang="nb-NO" sz="1300" dirty="0">
              <a:latin typeface="Aptos" panose="02110004020202020204"/>
            </a:endParaRP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nb-NO" sz="1300" b="0" i="0" u="none" strike="noStrike" kern="1200" cap="none" spc="0" normalizeH="0" baseline="0" noProof="0" dirty="0">
                <a:ln>
                  <a:noFill/>
                </a:ln>
                <a:effectLst/>
                <a:uLnTx/>
                <a:uFillTx/>
                <a:latin typeface="Aptos" panose="02110004020202020204"/>
                <a:ea typeface="+mn-ea"/>
                <a:cs typeface="+mn-cs"/>
              </a:rPr>
              <a:t>Når </a:t>
            </a:r>
            <a:r>
              <a:rPr kumimoji="0" lang="nb-NO" sz="1300" b="0" i="0" u="none" strike="noStrike" kern="1200" cap="none" spc="0" normalizeH="0" baseline="0" noProof="0" dirty="0" err="1">
                <a:ln>
                  <a:noFill/>
                </a:ln>
                <a:effectLst/>
                <a:uLnTx/>
                <a:uFillTx/>
                <a:latin typeface="Aptos" panose="02110004020202020204"/>
                <a:ea typeface="+mn-ea"/>
                <a:cs typeface="+mn-cs"/>
              </a:rPr>
              <a:t>driftsmidle</a:t>
            </a:r>
            <a:r>
              <a:rPr lang="nb-NO" sz="1300" dirty="0">
                <a:latin typeface="Aptos" panose="02110004020202020204"/>
              </a:rPr>
              <a:t>r er helt avskrevet ligger de ikke lenger i balansen selv om selskapet eier dem. </a:t>
            </a:r>
            <a:endParaRPr kumimoji="0" lang="nb-NO" sz="1300" b="0" i="0" u="none" strike="noStrike" kern="1200" cap="none" spc="0" normalizeH="0" baseline="0" noProof="0" dirty="0">
              <a:ln>
                <a:noFill/>
              </a:ln>
              <a:effectLst/>
              <a:uLnTx/>
              <a:uFillTx/>
              <a:latin typeface="Aptos" panose="02110004020202020204"/>
              <a:ea typeface="+mn-ea"/>
              <a:cs typeface="+mn-cs"/>
            </a:endParaRPr>
          </a:p>
          <a:p>
            <a:pPr lvl="1"/>
            <a:endParaRPr lang="nb-NO" sz="1300" dirty="0"/>
          </a:p>
        </p:txBody>
      </p:sp>
    </p:spTree>
    <p:extLst>
      <p:ext uri="{BB962C8B-B14F-4D97-AF65-F5344CB8AC3E}">
        <p14:creationId xmlns:p14="http://schemas.microsoft.com/office/powerpoint/2010/main" val="40517396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0844D01B-919A-6DF7-3512-4D732BB39415}"/>
              </a:ext>
            </a:extLst>
          </p:cNvPr>
          <p:cNvSpPr>
            <a:spLocks noGrp="1"/>
          </p:cNvSpPr>
          <p:nvPr>
            <p:ph type="title"/>
          </p:nvPr>
        </p:nvSpPr>
        <p:spPr>
          <a:xfrm>
            <a:off x="630936" y="640080"/>
            <a:ext cx="4818888" cy="1481328"/>
          </a:xfrm>
        </p:spPr>
        <p:txBody>
          <a:bodyPr anchor="b">
            <a:normAutofit/>
          </a:bodyPr>
          <a:lstStyle/>
          <a:p>
            <a:r>
              <a:rPr lang="nb-NO" sz="3000"/>
              <a:t>Du må alltid sjekke om regnskapet gir mening – før du publiserer egne analyser</a:t>
            </a:r>
          </a:p>
        </p:txBody>
      </p:sp>
      <p:sp>
        <p:nvSpPr>
          <p:cNvPr id="15"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449F23FB-D5B6-9EBC-60A4-685C2EB60216}"/>
              </a:ext>
            </a:extLst>
          </p:cNvPr>
          <p:cNvSpPr>
            <a:spLocks noGrp="1"/>
          </p:cNvSpPr>
          <p:nvPr>
            <p:ph idx="1"/>
          </p:nvPr>
        </p:nvSpPr>
        <p:spPr>
          <a:xfrm>
            <a:off x="630936" y="2660904"/>
            <a:ext cx="4818888" cy="3547872"/>
          </a:xfrm>
        </p:spPr>
        <p:txBody>
          <a:bodyPr anchor="t">
            <a:normAutofit/>
          </a:bodyPr>
          <a:lstStyle/>
          <a:p>
            <a:r>
              <a:rPr lang="nb-NO" sz="2200"/>
              <a:t>Det kan faktisk inneholde feil – eller feilføringer. Spesielt hvis det ikke er revidert.</a:t>
            </a:r>
          </a:p>
          <a:p>
            <a:endParaRPr lang="nb-NO" sz="2200"/>
          </a:p>
          <a:p>
            <a:r>
              <a:rPr lang="nb-NO" sz="2200"/>
              <a:t>Stadig flere gjør regnskapet på egenhånd med software – uten å ha forsket på det vil jeg tippe det gjøres flere feil i dag enn tidligere.</a:t>
            </a:r>
          </a:p>
          <a:p>
            <a:endParaRPr lang="nb-NO" sz="2200"/>
          </a:p>
        </p:txBody>
      </p:sp>
      <p:pic>
        <p:nvPicPr>
          <p:cNvPr id="5" name="Bilde 4">
            <a:extLst>
              <a:ext uri="{FF2B5EF4-FFF2-40B4-BE49-F238E27FC236}">
                <a16:creationId xmlns:a16="http://schemas.microsoft.com/office/drawing/2014/main" id="{749F9D9C-ECA1-9FE9-02D7-C5C0BA0022ED}"/>
              </a:ext>
            </a:extLst>
          </p:cNvPr>
          <p:cNvPicPr>
            <a:picLocks noChangeAspect="1"/>
          </p:cNvPicPr>
          <p:nvPr/>
        </p:nvPicPr>
        <p:blipFill>
          <a:blip r:embed="rId2"/>
          <a:stretch>
            <a:fillRect/>
          </a:stretch>
        </p:blipFill>
        <p:spPr>
          <a:xfrm>
            <a:off x="6213920" y="640080"/>
            <a:ext cx="5229223" cy="5577840"/>
          </a:xfrm>
          <a:prstGeom prst="rect">
            <a:avLst/>
          </a:prstGeom>
        </p:spPr>
      </p:pic>
    </p:spTree>
    <p:extLst>
      <p:ext uri="{BB962C8B-B14F-4D97-AF65-F5344CB8AC3E}">
        <p14:creationId xmlns:p14="http://schemas.microsoft.com/office/powerpoint/2010/main" val="17543346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2C7A501-BC83-B240-16CE-70D87B54F74B}"/>
              </a:ext>
            </a:extLst>
          </p:cNvPr>
          <p:cNvSpPr>
            <a:spLocks noGrp="1"/>
          </p:cNvSpPr>
          <p:nvPr>
            <p:ph type="title"/>
          </p:nvPr>
        </p:nvSpPr>
        <p:spPr/>
        <p:txBody>
          <a:bodyPr/>
          <a:lstStyle/>
          <a:p>
            <a:r>
              <a:rPr lang="nb-NO" dirty="0"/>
              <a:t>I Norge skilles det mellom regnskapet til små- og store selskaper</a:t>
            </a:r>
          </a:p>
        </p:txBody>
      </p:sp>
      <p:sp>
        <p:nvSpPr>
          <p:cNvPr id="3" name="Plassholder for innhold 2">
            <a:extLst>
              <a:ext uri="{FF2B5EF4-FFF2-40B4-BE49-F238E27FC236}">
                <a16:creationId xmlns:a16="http://schemas.microsoft.com/office/drawing/2014/main" id="{6DE6C9DA-1DC5-C437-E42A-76E2381FA747}"/>
              </a:ext>
            </a:extLst>
          </p:cNvPr>
          <p:cNvSpPr>
            <a:spLocks noGrp="1"/>
          </p:cNvSpPr>
          <p:nvPr>
            <p:ph idx="1"/>
          </p:nvPr>
        </p:nvSpPr>
        <p:spPr/>
        <p:txBody>
          <a:bodyPr>
            <a:normAutofit lnSpcReduction="10000"/>
          </a:bodyPr>
          <a:lstStyle/>
          <a:p>
            <a:r>
              <a:rPr lang="nb-NO" dirty="0"/>
              <a:t>Små selskaper er de som kun overskrider ingen eller en av følgende kriterier:</a:t>
            </a:r>
          </a:p>
          <a:p>
            <a:pPr lvl="1"/>
            <a:r>
              <a:rPr lang="nb-NO" dirty="0"/>
              <a:t>Balansesum på 84 millioner kroner.</a:t>
            </a:r>
          </a:p>
          <a:p>
            <a:pPr lvl="1"/>
            <a:r>
              <a:rPr lang="nb-NO" dirty="0"/>
              <a:t>Salgsinntekter på 168 millioner kroner.</a:t>
            </a:r>
          </a:p>
          <a:p>
            <a:pPr lvl="1"/>
            <a:r>
              <a:rPr lang="nb-NO" dirty="0"/>
              <a:t>Gjennomsnittlig antall ansatte i regnskapsåret = 50.</a:t>
            </a:r>
          </a:p>
          <a:p>
            <a:pPr marL="0" indent="0">
              <a:buNone/>
            </a:pPr>
            <a:endParaRPr lang="nb-NO" dirty="0"/>
          </a:p>
          <a:p>
            <a:r>
              <a:rPr lang="nb-NO" dirty="0"/>
              <a:t>Du får langt mindre noteinformasjon, og kan ofte stå uten noter om skatt, lønn </a:t>
            </a:r>
            <a:r>
              <a:rPr lang="nb-NO" dirty="0" err="1"/>
              <a:t>osv</a:t>
            </a:r>
            <a:r>
              <a:rPr lang="nb-NO" dirty="0"/>
              <a:t> </a:t>
            </a:r>
            <a:r>
              <a:rPr lang="nb-NO" dirty="0">
                <a:sym typeface="Wingdings" panose="05000000000000000000" pitchFamily="2" charset="2"/>
              </a:rPr>
              <a:t></a:t>
            </a:r>
          </a:p>
          <a:p>
            <a:endParaRPr lang="nb-NO" dirty="0">
              <a:sym typeface="Wingdings" panose="05000000000000000000" pitchFamily="2" charset="2"/>
            </a:endParaRPr>
          </a:p>
          <a:p>
            <a:r>
              <a:rPr lang="nb-NO" dirty="0">
                <a:sym typeface="Wingdings" panose="05000000000000000000" pitchFamily="2" charset="2"/>
              </a:rPr>
              <a:t>Ofte i små selskaper hverdagskriminaliteten skjer. </a:t>
            </a:r>
            <a:endParaRPr lang="nb-NO" dirty="0"/>
          </a:p>
          <a:p>
            <a:endParaRPr lang="nb-NO" dirty="0"/>
          </a:p>
          <a:p>
            <a:pPr marL="0" indent="0">
              <a:buNone/>
            </a:pPr>
            <a:endParaRPr lang="nb-NO" dirty="0"/>
          </a:p>
          <a:p>
            <a:pPr marL="0" indent="0">
              <a:buNone/>
            </a:pPr>
            <a:endParaRPr lang="nb-NO" dirty="0"/>
          </a:p>
          <a:p>
            <a:pPr marL="0" indent="0">
              <a:buNone/>
            </a:pPr>
            <a:endParaRPr lang="nb-NO" dirty="0"/>
          </a:p>
          <a:p>
            <a:pPr lvl="1"/>
            <a:endParaRPr lang="nb-NO" dirty="0"/>
          </a:p>
        </p:txBody>
      </p:sp>
    </p:spTree>
    <p:extLst>
      <p:ext uri="{BB962C8B-B14F-4D97-AF65-F5344CB8AC3E}">
        <p14:creationId xmlns:p14="http://schemas.microsoft.com/office/powerpoint/2010/main" val="32916920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C5790C2-987C-E34C-756C-4BD93ED4C20E}"/>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3100" kern="1200">
                <a:solidFill>
                  <a:schemeClr val="tx1"/>
                </a:solidFill>
                <a:latin typeface="+mj-lt"/>
                <a:ea typeface="+mj-ea"/>
                <a:cs typeface="+mj-cs"/>
              </a:rPr>
              <a:t>Studer alltid kontantstrømmene</a:t>
            </a:r>
          </a:p>
        </p:txBody>
      </p:sp>
      <p:sp>
        <p:nvSpPr>
          <p:cNvPr id="3" name="Plassholder for innhold 2">
            <a:extLst>
              <a:ext uri="{FF2B5EF4-FFF2-40B4-BE49-F238E27FC236}">
                <a16:creationId xmlns:a16="http://schemas.microsoft.com/office/drawing/2014/main" id="{81B35CC8-2B1F-B22A-9F85-18B1BBD8782D}"/>
              </a:ext>
            </a:extLst>
          </p:cNvPr>
          <p:cNvSpPr>
            <a:spLocks noGrp="1"/>
          </p:cNvSpPr>
          <p:nvPr>
            <p:ph idx="1"/>
          </p:nvPr>
        </p:nvSpPr>
        <p:spPr>
          <a:xfrm>
            <a:off x="638882" y="4631161"/>
            <a:ext cx="3571810" cy="1559327"/>
          </a:xfrm>
        </p:spPr>
        <p:txBody>
          <a:bodyPr vert="horz" lIns="91440" tIns="45720" rIns="91440" bIns="45720" rtlCol="0">
            <a:normAutofit/>
          </a:bodyPr>
          <a:lstStyle/>
          <a:p>
            <a:pPr marL="0" indent="0">
              <a:buNone/>
            </a:pPr>
            <a:r>
              <a:rPr lang="en-US" sz="2400" kern="1200">
                <a:solidFill>
                  <a:schemeClr val="tx1"/>
                </a:solidFill>
                <a:latin typeface="+mn-lt"/>
                <a:ea typeface="+mn-ea"/>
                <a:cs typeface="+mn-cs"/>
              </a:rPr>
              <a:t>I større selskaper kan man se på kontantstrømoppstillingen. Se eksempel under:</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a:extLst>
              <a:ext uri="{FF2B5EF4-FFF2-40B4-BE49-F238E27FC236}">
                <a16:creationId xmlns:a16="http://schemas.microsoft.com/office/drawing/2014/main" id="{7460A706-64E2-8492-EDDA-F0AC3B26FDF4}"/>
              </a:ext>
            </a:extLst>
          </p:cNvPr>
          <p:cNvPicPr>
            <a:picLocks noChangeAspect="1"/>
          </p:cNvPicPr>
          <p:nvPr/>
        </p:nvPicPr>
        <p:blipFill>
          <a:blip r:embed="rId2"/>
          <a:stretch>
            <a:fillRect/>
          </a:stretch>
        </p:blipFill>
        <p:spPr>
          <a:xfrm>
            <a:off x="5861053" y="640080"/>
            <a:ext cx="4801102" cy="5550408"/>
          </a:xfrm>
          <a:prstGeom prst="rect">
            <a:avLst/>
          </a:prstGeom>
        </p:spPr>
      </p:pic>
      <p:grpSp>
        <p:nvGrpSpPr>
          <p:cNvPr id="8" name="Gruppe 7">
            <a:extLst>
              <a:ext uri="{FF2B5EF4-FFF2-40B4-BE49-F238E27FC236}">
                <a16:creationId xmlns:a16="http://schemas.microsoft.com/office/drawing/2014/main" id="{CA07EB91-A0D2-596B-6F47-3393264D891A}"/>
              </a:ext>
            </a:extLst>
          </p:cNvPr>
          <p:cNvGrpSpPr/>
          <p:nvPr/>
        </p:nvGrpSpPr>
        <p:grpSpPr>
          <a:xfrm>
            <a:off x="9744416" y="3243734"/>
            <a:ext cx="847080" cy="51840"/>
            <a:chOff x="9744416" y="3243734"/>
            <a:chExt cx="847080" cy="51840"/>
          </a:xfrm>
        </p:grpSpPr>
        <mc:AlternateContent xmlns:mc="http://schemas.openxmlformats.org/markup-compatibility/2006" xmlns:p14="http://schemas.microsoft.com/office/powerpoint/2010/main">
          <mc:Choice Requires="p14">
            <p:contentPart p14:bwMode="auto" r:id="rId3">
              <p14:nvContentPartPr>
                <p14:cNvPr id="6" name="Håndskrift 5">
                  <a:extLst>
                    <a:ext uri="{FF2B5EF4-FFF2-40B4-BE49-F238E27FC236}">
                      <a16:creationId xmlns:a16="http://schemas.microsoft.com/office/drawing/2014/main" id="{4B836C1B-5CE9-2ADC-32EE-24608054F5E0}"/>
                    </a:ext>
                  </a:extLst>
                </p14:cNvPr>
                <p14:cNvContentPartPr/>
                <p14:nvPr/>
              </p14:nvContentPartPr>
              <p14:xfrm>
                <a:off x="9744416" y="3243734"/>
                <a:ext cx="272880" cy="6480"/>
              </p14:xfrm>
            </p:contentPart>
          </mc:Choice>
          <mc:Fallback xmlns="">
            <p:pic>
              <p:nvPicPr>
                <p:cNvPr id="6" name="Håndskrift 5">
                  <a:extLst>
                    <a:ext uri="{FF2B5EF4-FFF2-40B4-BE49-F238E27FC236}">
                      <a16:creationId xmlns:a16="http://schemas.microsoft.com/office/drawing/2014/main" id="{4B836C1B-5CE9-2ADC-32EE-24608054F5E0}"/>
                    </a:ext>
                  </a:extLst>
                </p:cNvPr>
                <p:cNvPicPr/>
                <p:nvPr/>
              </p:nvPicPr>
              <p:blipFill>
                <a:blip r:embed="rId4"/>
                <a:stretch>
                  <a:fillRect/>
                </a:stretch>
              </p:blipFill>
              <p:spPr>
                <a:xfrm>
                  <a:off x="9735776" y="3234734"/>
                  <a:ext cx="29052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Håndskrift 6">
                  <a:extLst>
                    <a:ext uri="{FF2B5EF4-FFF2-40B4-BE49-F238E27FC236}">
                      <a16:creationId xmlns:a16="http://schemas.microsoft.com/office/drawing/2014/main" id="{FB5C6E51-F6A6-5089-B728-477F228B9FC6}"/>
                    </a:ext>
                  </a:extLst>
                </p14:cNvPr>
                <p14:cNvContentPartPr/>
                <p14:nvPr/>
              </p14:nvContentPartPr>
              <p14:xfrm>
                <a:off x="10268936" y="3276134"/>
                <a:ext cx="322560" cy="19440"/>
              </p14:xfrm>
            </p:contentPart>
          </mc:Choice>
          <mc:Fallback xmlns="">
            <p:pic>
              <p:nvPicPr>
                <p:cNvPr id="7" name="Håndskrift 6">
                  <a:extLst>
                    <a:ext uri="{FF2B5EF4-FFF2-40B4-BE49-F238E27FC236}">
                      <a16:creationId xmlns:a16="http://schemas.microsoft.com/office/drawing/2014/main" id="{FB5C6E51-F6A6-5089-B728-477F228B9FC6}"/>
                    </a:ext>
                  </a:extLst>
                </p:cNvPr>
                <p:cNvPicPr/>
                <p:nvPr/>
              </p:nvPicPr>
              <p:blipFill>
                <a:blip r:embed="rId6"/>
                <a:stretch>
                  <a:fillRect/>
                </a:stretch>
              </p:blipFill>
              <p:spPr>
                <a:xfrm>
                  <a:off x="10259936" y="3267494"/>
                  <a:ext cx="340200" cy="37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
            <p14:nvContentPartPr>
              <p14:cNvPr id="11" name="Håndskrift 10">
                <a:extLst>
                  <a:ext uri="{FF2B5EF4-FFF2-40B4-BE49-F238E27FC236}">
                    <a16:creationId xmlns:a16="http://schemas.microsoft.com/office/drawing/2014/main" id="{32D660AE-5368-2A2E-449A-0FDF20AAE701}"/>
                  </a:ext>
                </a:extLst>
              </p14:cNvPr>
              <p14:cNvContentPartPr/>
              <p14:nvPr/>
            </p14:nvContentPartPr>
            <p14:xfrm>
              <a:off x="5907536" y="3545414"/>
              <a:ext cx="309600" cy="18000"/>
            </p14:xfrm>
          </p:contentPart>
        </mc:Choice>
        <mc:Fallback xmlns="">
          <p:pic>
            <p:nvPicPr>
              <p:cNvPr id="11" name="Håndskrift 10">
                <a:extLst>
                  <a:ext uri="{FF2B5EF4-FFF2-40B4-BE49-F238E27FC236}">
                    <a16:creationId xmlns:a16="http://schemas.microsoft.com/office/drawing/2014/main" id="{32D660AE-5368-2A2E-449A-0FDF20AAE701}"/>
                  </a:ext>
                </a:extLst>
              </p:cNvPr>
              <p:cNvPicPr/>
              <p:nvPr/>
            </p:nvPicPr>
            <p:blipFill>
              <a:blip r:embed="rId8"/>
              <a:stretch>
                <a:fillRect/>
              </a:stretch>
            </p:blipFill>
            <p:spPr>
              <a:xfrm>
                <a:off x="5898536" y="3536414"/>
                <a:ext cx="327240" cy="356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 name="Håndskrift 14">
                <a:extLst>
                  <a:ext uri="{FF2B5EF4-FFF2-40B4-BE49-F238E27FC236}">
                    <a16:creationId xmlns:a16="http://schemas.microsoft.com/office/drawing/2014/main" id="{EFA411BE-C5D8-2885-0DBC-7332CE893B44}"/>
                  </a:ext>
                </a:extLst>
              </p14:cNvPr>
              <p14:cNvContentPartPr/>
              <p14:nvPr/>
            </p14:nvContentPartPr>
            <p14:xfrm>
              <a:off x="9772791" y="3543269"/>
              <a:ext cx="226080" cy="9720"/>
            </p14:xfrm>
          </p:contentPart>
        </mc:Choice>
        <mc:Fallback xmlns="">
          <p:pic>
            <p:nvPicPr>
              <p:cNvPr id="15" name="Håndskrift 14">
                <a:extLst>
                  <a:ext uri="{FF2B5EF4-FFF2-40B4-BE49-F238E27FC236}">
                    <a16:creationId xmlns:a16="http://schemas.microsoft.com/office/drawing/2014/main" id="{EFA411BE-C5D8-2885-0DBC-7332CE893B44}"/>
                  </a:ext>
                </a:extLst>
              </p:cNvPr>
              <p:cNvPicPr/>
              <p:nvPr/>
            </p:nvPicPr>
            <p:blipFill>
              <a:blip r:embed="rId10"/>
              <a:stretch>
                <a:fillRect/>
              </a:stretch>
            </p:blipFill>
            <p:spPr>
              <a:xfrm>
                <a:off x="9764151" y="3534629"/>
                <a:ext cx="24372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6" name="Håndskrift 15">
                <a:extLst>
                  <a:ext uri="{FF2B5EF4-FFF2-40B4-BE49-F238E27FC236}">
                    <a16:creationId xmlns:a16="http://schemas.microsoft.com/office/drawing/2014/main" id="{B5CFBE03-4535-BB2A-8096-A50685D628B3}"/>
                  </a:ext>
                </a:extLst>
              </p14:cNvPr>
              <p14:cNvContentPartPr/>
              <p14:nvPr/>
            </p14:nvContentPartPr>
            <p14:xfrm>
              <a:off x="9806271" y="3648749"/>
              <a:ext cx="197280" cy="4680"/>
            </p14:xfrm>
          </p:contentPart>
        </mc:Choice>
        <mc:Fallback xmlns="">
          <p:pic>
            <p:nvPicPr>
              <p:cNvPr id="16" name="Håndskrift 15">
                <a:extLst>
                  <a:ext uri="{FF2B5EF4-FFF2-40B4-BE49-F238E27FC236}">
                    <a16:creationId xmlns:a16="http://schemas.microsoft.com/office/drawing/2014/main" id="{B5CFBE03-4535-BB2A-8096-A50685D628B3}"/>
                  </a:ext>
                </a:extLst>
              </p:cNvPr>
              <p:cNvPicPr/>
              <p:nvPr/>
            </p:nvPicPr>
            <p:blipFill>
              <a:blip r:embed="rId12"/>
              <a:stretch>
                <a:fillRect/>
              </a:stretch>
            </p:blipFill>
            <p:spPr>
              <a:xfrm>
                <a:off x="9797631" y="3640109"/>
                <a:ext cx="21492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9" name="Håndskrift 18">
                <a:extLst>
                  <a:ext uri="{FF2B5EF4-FFF2-40B4-BE49-F238E27FC236}">
                    <a16:creationId xmlns:a16="http://schemas.microsoft.com/office/drawing/2014/main" id="{A729A1F5-42A0-130D-C7CD-43DA262FBB77}"/>
                  </a:ext>
                </a:extLst>
              </p14:cNvPr>
              <p14:cNvContentPartPr/>
              <p14:nvPr/>
            </p14:nvContentPartPr>
            <p14:xfrm>
              <a:off x="5930871" y="3636509"/>
              <a:ext cx="264240" cy="14400"/>
            </p14:xfrm>
          </p:contentPart>
        </mc:Choice>
        <mc:Fallback xmlns="">
          <p:pic>
            <p:nvPicPr>
              <p:cNvPr id="19" name="Håndskrift 18">
                <a:extLst>
                  <a:ext uri="{FF2B5EF4-FFF2-40B4-BE49-F238E27FC236}">
                    <a16:creationId xmlns:a16="http://schemas.microsoft.com/office/drawing/2014/main" id="{A729A1F5-42A0-130D-C7CD-43DA262FBB77}"/>
                  </a:ext>
                </a:extLst>
              </p:cNvPr>
              <p:cNvPicPr/>
              <p:nvPr/>
            </p:nvPicPr>
            <p:blipFill>
              <a:blip r:embed="rId14"/>
              <a:stretch>
                <a:fillRect/>
              </a:stretch>
            </p:blipFill>
            <p:spPr>
              <a:xfrm>
                <a:off x="5921871" y="3627509"/>
                <a:ext cx="281880" cy="32040"/>
              </a:xfrm>
              <a:prstGeom prst="rect">
                <a:avLst/>
              </a:prstGeom>
            </p:spPr>
          </p:pic>
        </mc:Fallback>
      </mc:AlternateContent>
    </p:spTree>
    <p:extLst>
      <p:ext uri="{BB962C8B-B14F-4D97-AF65-F5344CB8AC3E}">
        <p14:creationId xmlns:p14="http://schemas.microsoft.com/office/powerpoint/2010/main" val="2650184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Right Triangle 12">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449F697-3035-EF00-DB19-83855B209CE6}"/>
              </a:ext>
            </a:extLst>
          </p:cNvPr>
          <p:cNvSpPr>
            <a:spLocks noGrp="1"/>
          </p:cNvSpPr>
          <p:nvPr>
            <p:ph type="title"/>
          </p:nvPr>
        </p:nvSpPr>
        <p:spPr>
          <a:xfrm>
            <a:off x="1006900" y="1188637"/>
            <a:ext cx="3057101" cy="4480726"/>
          </a:xfrm>
        </p:spPr>
        <p:txBody>
          <a:bodyPr>
            <a:normAutofit/>
          </a:bodyPr>
          <a:lstStyle/>
          <a:p>
            <a:pPr algn="r"/>
            <a:r>
              <a:rPr lang="nb-NO" sz="4100"/>
              <a:t>Ved hjelp av denne oppstillingen kan du se:</a:t>
            </a:r>
          </a:p>
        </p:txBody>
      </p:sp>
      <p:cxnSp>
        <p:nvCxnSpPr>
          <p:cNvPr id="17" name="Straight Connector 16">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Plassholder for innhold 2">
            <a:extLst>
              <a:ext uri="{FF2B5EF4-FFF2-40B4-BE49-F238E27FC236}">
                <a16:creationId xmlns:a16="http://schemas.microsoft.com/office/drawing/2014/main" id="{F7D6C44E-384B-3870-CF9D-41D7CA565512}"/>
              </a:ext>
            </a:extLst>
          </p:cNvPr>
          <p:cNvGraphicFramePr>
            <a:graphicFrameLocks noGrp="1"/>
          </p:cNvGraphicFramePr>
          <p:nvPr>
            <p:ph idx="1"/>
            <p:extLst>
              <p:ext uri="{D42A27DB-BD31-4B8C-83A1-F6EECF244321}">
                <p14:modId xmlns:p14="http://schemas.microsoft.com/office/powerpoint/2010/main" val="2608169945"/>
              </p:ext>
            </p:extLst>
          </p:nvPr>
        </p:nvGraphicFramePr>
        <p:xfrm>
          <a:off x="5170778" y="1188637"/>
          <a:ext cx="4780416" cy="44807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240923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C5FA4-D3A1-63EC-30CB-C06D49AC7A4C}"/>
              </a:ext>
            </a:extLst>
          </p:cNvPr>
          <p:cNvSpPr>
            <a:spLocks noGrp="1"/>
          </p:cNvSpPr>
          <p:nvPr>
            <p:ph type="title"/>
          </p:nvPr>
        </p:nvSpPr>
        <p:spPr/>
        <p:txBody>
          <a:bodyPr/>
          <a:lstStyle/>
          <a:p>
            <a:r>
              <a:rPr lang="en-US" dirty="0" err="1"/>
              <a:t>Noen</a:t>
            </a:r>
            <a:r>
              <a:rPr lang="en-US" dirty="0"/>
              <a:t> tanker</a:t>
            </a:r>
          </a:p>
        </p:txBody>
      </p:sp>
      <p:sp>
        <p:nvSpPr>
          <p:cNvPr id="3" name="Content Placeholder 2">
            <a:extLst>
              <a:ext uri="{FF2B5EF4-FFF2-40B4-BE49-F238E27FC236}">
                <a16:creationId xmlns:a16="http://schemas.microsoft.com/office/drawing/2014/main" id="{541AF248-6A09-F9F7-B936-2DC640C1296E}"/>
              </a:ext>
            </a:extLst>
          </p:cNvPr>
          <p:cNvSpPr>
            <a:spLocks noGrp="1"/>
          </p:cNvSpPr>
          <p:nvPr>
            <p:ph idx="1"/>
          </p:nvPr>
        </p:nvSpPr>
        <p:spPr/>
        <p:txBody>
          <a:bodyPr>
            <a:normAutofit/>
          </a:bodyPr>
          <a:lstStyle/>
          <a:p>
            <a:r>
              <a:rPr lang="en-US" dirty="0" err="1"/>
              <a:t>Hvis</a:t>
            </a:r>
            <a:r>
              <a:rPr lang="en-US" dirty="0"/>
              <a:t> </a:t>
            </a:r>
            <a:r>
              <a:rPr lang="en-US" dirty="0" err="1"/>
              <a:t>resultatet</a:t>
            </a:r>
            <a:r>
              <a:rPr lang="en-US" dirty="0"/>
              <a:t> </a:t>
            </a:r>
            <a:r>
              <a:rPr lang="en-US" dirty="0" err="1"/>
              <a:t>i</a:t>
            </a:r>
            <a:r>
              <a:rPr lang="en-US" dirty="0"/>
              <a:t> </a:t>
            </a:r>
            <a:r>
              <a:rPr lang="en-US" dirty="0" err="1"/>
              <a:t>regnskapet</a:t>
            </a:r>
            <a:r>
              <a:rPr lang="en-US" dirty="0"/>
              <a:t> over lang </a:t>
            </a:r>
            <a:r>
              <a:rPr lang="en-US" dirty="0" err="1"/>
              <a:t>tid</a:t>
            </a:r>
            <a:r>
              <a:rPr lang="en-US" dirty="0"/>
              <a:t> er </a:t>
            </a:r>
            <a:r>
              <a:rPr lang="en-US" dirty="0" err="1"/>
              <a:t>større</a:t>
            </a:r>
            <a:r>
              <a:rPr lang="en-US" dirty="0"/>
              <a:t> </a:t>
            </a:r>
            <a:r>
              <a:rPr lang="en-US" dirty="0" err="1"/>
              <a:t>enn</a:t>
            </a:r>
            <a:r>
              <a:rPr lang="en-US" dirty="0"/>
              <a:t> </a:t>
            </a:r>
            <a:r>
              <a:rPr lang="en-US" dirty="0" err="1"/>
              <a:t>netto</a:t>
            </a:r>
            <a:r>
              <a:rPr lang="en-US" dirty="0"/>
              <a:t> </a:t>
            </a:r>
            <a:r>
              <a:rPr lang="en-US" dirty="0" err="1"/>
              <a:t>operasjonell</a:t>
            </a:r>
            <a:r>
              <a:rPr lang="en-US" dirty="0"/>
              <a:t> </a:t>
            </a:r>
            <a:r>
              <a:rPr lang="en-US" dirty="0" err="1"/>
              <a:t>kontantstrøm</a:t>
            </a:r>
            <a:r>
              <a:rPr lang="en-US" dirty="0"/>
              <a:t> er det et </a:t>
            </a:r>
            <a:r>
              <a:rPr lang="en-US" dirty="0" err="1"/>
              <a:t>urovekkende</a:t>
            </a:r>
            <a:r>
              <a:rPr lang="en-US" dirty="0"/>
              <a:t> </a:t>
            </a:r>
            <a:r>
              <a:rPr lang="en-US" dirty="0" err="1"/>
              <a:t>tegn</a:t>
            </a:r>
            <a:r>
              <a:rPr lang="en-US" dirty="0"/>
              <a:t>.</a:t>
            </a:r>
          </a:p>
          <a:p>
            <a:pPr marL="0" indent="0">
              <a:buNone/>
            </a:pPr>
            <a:endParaRPr lang="en-US" dirty="0"/>
          </a:p>
          <a:p>
            <a:pPr lvl="1"/>
            <a:r>
              <a:rPr lang="en-US" dirty="0"/>
              <a:t>Kan </a:t>
            </a:r>
            <a:r>
              <a:rPr lang="en-US" dirty="0" err="1"/>
              <a:t>indikere</a:t>
            </a:r>
            <a:r>
              <a:rPr lang="en-US" dirty="0"/>
              <a:t> </a:t>
            </a:r>
            <a:r>
              <a:rPr lang="en-US" dirty="0" err="1"/>
              <a:t>varelageroppbygging</a:t>
            </a:r>
            <a:r>
              <a:rPr lang="en-US" dirty="0"/>
              <a:t> – </a:t>
            </a:r>
            <a:r>
              <a:rPr lang="en-US" dirty="0" err="1"/>
              <a:t>hvorfor</a:t>
            </a:r>
            <a:r>
              <a:rPr lang="en-US" dirty="0"/>
              <a:t>?</a:t>
            </a:r>
          </a:p>
          <a:p>
            <a:pPr lvl="1"/>
            <a:r>
              <a:rPr lang="en-US" dirty="0" err="1"/>
              <a:t>Økning</a:t>
            </a:r>
            <a:r>
              <a:rPr lang="en-US" dirty="0"/>
              <a:t> </a:t>
            </a:r>
            <a:r>
              <a:rPr lang="en-US" dirty="0" err="1"/>
              <a:t>i</a:t>
            </a:r>
            <a:r>
              <a:rPr lang="en-US" dirty="0"/>
              <a:t> </a:t>
            </a:r>
            <a:r>
              <a:rPr lang="en-US" dirty="0" err="1"/>
              <a:t>kundefordringer</a:t>
            </a:r>
            <a:r>
              <a:rPr lang="en-US" dirty="0"/>
              <a:t> – </a:t>
            </a:r>
            <a:r>
              <a:rPr lang="en-US" dirty="0" err="1"/>
              <a:t>hvorfor</a:t>
            </a:r>
            <a:r>
              <a:rPr lang="en-US" dirty="0"/>
              <a:t>?</a:t>
            </a:r>
          </a:p>
          <a:p>
            <a:pPr lvl="1"/>
            <a:r>
              <a:rPr lang="en-US" dirty="0" err="1"/>
              <a:t>Reduserte</a:t>
            </a:r>
            <a:r>
              <a:rPr lang="en-US" dirty="0"/>
              <a:t> </a:t>
            </a:r>
            <a:r>
              <a:rPr lang="en-US" dirty="0" err="1"/>
              <a:t>tapsavsetninger</a:t>
            </a:r>
            <a:r>
              <a:rPr lang="en-US" dirty="0"/>
              <a:t>?</a:t>
            </a:r>
          </a:p>
          <a:p>
            <a:pPr marL="457200" lvl="1" indent="0">
              <a:buNone/>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solidFill>
                  <a:prstClr val="black"/>
                </a:solidFill>
                <a:latin typeface="Aptos" panose="02110004020202020204"/>
              </a:rPr>
              <a:t>Et </a:t>
            </a:r>
            <a:r>
              <a:rPr lang="en-US" dirty="0" err="1">
                <a:solidFill>
                  <a:prstClr val="black"/>
                </a:solidFill>
                <a:latin typeface="Aptos" panose="02110004020202020204"/>
              </a:rPr>
              <a:t>selskap</a:t>
            </a:r>
            <a:r>
              <a:rPr lang="en-US" dirty="0">
                <a:solidFill>
                  <a:prstClr val="black"/>
                </a:solidFill>
                <a:latin typeface="Aptos" panose="02110004020202020204"/>
              </a:rPr>
              <a:t> </a:t>
            </a:r>
            <a:r>
              <a:rPr lang="en-US" dirty="0" err="1">
                <a:solidFill>
                  <a:prstClr val="black"/>
                </a:solidFill>
                <a:latin typeface="Aptos" panose="02110004020202020204"/>
              </a:rPr>
              <a:t>som</a:t>
            </a:r>
            <a:r>
              <a:rPr lang="en-US" dirty="0">
                <a:solidFill>
                  <a:prstClr val="black"/>
                </a:solidFill>
                <a:latin typeface="Aptos" panose="02110004020202020204"/>
              </a:rPr>
              <a:t> </a:t>
            </a:r>
            <a:r>
              <a:rPr lang="en-US" dirty="0" err="1">
                <a:solidFill>
                  <a:prstClr val="black"/>
                </a:solidFill>
                <a:latin typeface="Aptos" panose="02110004020202020204"/>
              </a:rPr>
              <a:t>ikke</a:t>
            </a:r>
            <a:r>
              <a:rPr lang="en-US" dirty="0">
                <a:solidFill>
                  <a:prstClr val="black"/>
                </a:solidFill>
                <a:latin typeface="Aptos" panose="02110004020202020204"/>
              </a:rPr>
              <a:t> </a:t>
            </a:r>
            <a:r>
              <a:rPr lang="en-US" dirty="0" err="1">
                <a:solidFill>
                  <a:prstClr val="black"/>
                </a:solidFill>
                <a:latin typeface="Aptos" panose="02110004020202020204"/>
              </a:rPr>
              <a:t>investerer</a:t>
            </a:r>
            <a:r>
              <a:rPr lang="en-US" dirty="0">
                <a:solidFill>
                  <a:prstClr val="black"/>
                </a:solidFill>
                <a:latin typeface="Aptos" panose="02110004020202020204"/>
              </a:rPr>
              <a:t> </a:t>
            </a:r>
            <a:r>
              <a:rPr lang="en-US" dirty="0" err="1">
                <a:solidFill>
                  <a:prstClr val="black"/>
                </a:solidFill>
                <a:latin typeface="Aptos" panose="02110004020202020204"/>
              </a:rPr>
              <a:t>i</a:t>
            </a:r>
            <a:r>
              <a:rPr lang="en-US" dirty="0">
                <a:solidFill>
                  <a:prstClr val="black"/>
                </a:solidFill>
                <a:latin typeface="Aptos" panose="02110004020202020204"/>
              </a:rPr>
              <a:t> nye </a:t>
            </a:r>
            <a:r>
              <a:rPr lang="en-US" dirty="0" err="1">
                <a:solidFill>
                  <a:prstClr val="black"/>
                </a:solidFill>
                <a:latin typeface="Aptos" panose="02110004020202020204"/>
              </a:rPr>
              <a:t>driftsmidler</a:t>
            </a:r>
            <a:r>
              <a:rPr lang="en-US" dirty="0">
                <a:solidFill>
                  <a:prstClr val="black"/>
                </a:solidFill>
                <a:latin typeface="Aptos" panose="02110004020202020204"/>
              </a:rPr>
              <a:t> </a:t>
            </a:r>
            <a:r>
              <a:rPr lang="en-US" dirty="0" err="1">
                <a:solidFill>
                  <a:prstClr val="black"/>
                </a:solidFill>
                <a:latin typeface="Aptos" panose="02110004020202020204"/>
              </a:rPr>
              <a:t>vil</a:t>
            </a:r>
            <a:r>
              <a:rPr lang="en-US" dirty="0">
                <a:solidFill>
                  <a:prstClr val="black"/>
                </a:solidFill>
                <a:latin typeface="Aptos" panose="02110004020202020204"/>
              </a:rPr>
              <a:t> </a:t>
            </a:r>
            <a:r>
              <a:rPr lang="en-US" dirty="0" err="1">
                <a:solidFill>
                  <a:prstClr val="black"/>
                </a:solidFill>
                <a:latin typeface="Aptos" panose="02110004020202020204"/>
              </a:rPr>
              <a:t>slite</a:t>
            </a:r>
            <a:r>
              <a:rPr lang="en-US" dirty="0">
                <a:solidFill>
                  <a:prstClr val="black"/>
                </a:solidFill>
                <a:latin typeface="Aptos" panose="02110004020202020204"/>
              </a:rPr>
              <a:t> med </a:t>
            </a:r>
            <a:r>
              <a:rPr lang="en-US" dirty="0" err="1">
                <a:solidFill>
                  <a:prstClr val="black"/>
                </a:solidFill>
                <a:latin typeface="Aptos" panose="02110004020202020204"/>
              </a:rPr>
              <a:t>veksten</a:t>
            </a:r>
            <a:r>
              <a:rPr lang="en-US" dirty="0">
                <a:solidFill>
                  <a:prstClr val="black"/>
                </a:solidFill>
                <a:latin typeface="Aptos" panose="02110004020202020204"/>
              </a:rPr>
              <a:t> over </a:t>
            </a:r>
            <a:r>
              <a:rPr lang="en-US" dirty="0" err="1">
                <a:solidFill>
                  <a:prstClr val="black"/>
                </a:solidFill>
                <a:latin typeface="Aptos" panose="02110004020202020204"/>
              </a:rPr>
              <a:t>tid</a:t>
            </a:r>
            <a:r>
              <a:rPr lang="en-US" dirty="0">
                <a:solidFill>
                  <a:prstClr val="black"/>
                </a:solidFill>
                <a:latin typeface="Aptos" panose="02110004020202020204"/>
              </a:rPr>
              <a:t>. </a:t>
            </a: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lvl="1" indent="0">
              <a:buNone/>
            </a:pPr>
            <a:endParaRPr lang="en-US" dirty="0"/>
          </a:p>
        </p:txBody>
      </p:sp>
    </p:spTree>
    <p:extLst>
      <p:ext uri="{BB962C8B-B14F-4D97-AF65-F5344CB8AC3E}">
        <p14:creationId xmlns:p14="http://schemas.microsoft.com/office/powerpoint/2010/main" val="1388372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6842A08-B65F-2873-3FFB-A005834BA97E}"/>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Konkret case jeg nylig satt med</a:t>
            </a:r>
          </a:p>
        </p:txBody>
      </p:sp>
      <p:pic>
        <p:nvPicPr>
          <p:cNvPr id="5" name="Plassholder for innhold 4">
            <a:extLst>
              <a:ext uri="{FF2B5EF4-FFF2-40B4-BE49-F238E27FC236}">
                <a16:creationId xmlns:a16="http://schemas.microsoft.com/office/drawing/2014/main" id="{0FA25376-8682-0390-0A65-0D7CB0E3C142}"/>
              </a:ext>
            </a:extLst>
          </p:cNvPr>
          <p:cNvPicPr>
            <a:picLocks noGrp="1" noChangeAspect="1"/>
          </p:cNvPicPr>
          <p:nvPr>
            <p:ph idx="1"/>
          </p:nvPr>
        </p:nvPicPr>
        <p:blipFill>
          <a:blip r:embed="rId2"/>
          <a:stretch>
            <a:fillRect/>
          </a:stretch>
        </p:blipFill>
        <p:spPr>
          <a:xfrm>
            <a:off x="4777316" y="1096970"/>
            <a:ext cx="6780700" cy="4661731"/>
          </a:xfrm>
          <a:prstGeom prst="rect">
            <a:avLst/>
          </a:prstGeom>
        </p:spPr>
      </p:pic>
    </p:spTree>
    <p:extLst>
      <p:ext uri="{BB962C8B-B14F-4D97-AF65-F5344CB8AC3E}">
        <p14:creationId xmlns:p14="http://schemas.microsoft.com/office/powerpoint/2010/main" val="22104140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9516B5A-5C01-32CC-0440-FA47F83DB691}"/>
              </a:ext>
            </a:extLst>
          </p:cNvPr>
          <p:cNvSpPr>
            <a:spLocks noGrp="1"/>
          </p:cNvSpPr>
          <p:nvPr>
            <p:ph type="title"/>
          </p:nvPr>
        </p:nvSpPr>
        <p:spPr>
          <a:xfrm>
            <a:off x="1043631" y="809898"/>
            <a:ext cx="9942716" cy="1554480"/>
          </a:xfrm>
        </p:spPr>
        <p:txBody>
          <a:bodyPr anchor="ctr">
            <a:normAutofit/>
          </a:bodyPr>
          <a:lstStyle/>
          <a:p>
            <a:r>
              <a:rPr lang="nb-NO" sz="4800"/>
              <a:t>I mindre selskaper kan man gjøre andre tilnærminger, som</a:t>
            </a:r>
          </a:p>
        </p:txBody>
      </p:sp>
      <p:sp>
        <p:nvSpPr>
          <p:cNvPr id="3" name="Plassholder for innhold 2">
            <a:extLst>
              <a:ext uri="{FF2B5EF4-FFF2-40B4-BE49-F238E27FC236}">
                <a16:creationId xmlns:a16="http://schemas.microsoft.com/office/drawing/2014/main" id="{E7762ECF-C5DB-E878-0BA0-C71EF34DAC71}"/>
              </a:ext>
            </a:extLst>
          </p:cNvPr>
          <p:cNvSpPr>
            <a:spLocks noGrp="1"/>
          </p:cNvSpPr>
          <p:nvPr>
            <p:ph idx="1"/>
          </p:nvPr>
        </p:nvSpPr>
        <p:spPr>
          <a:xfrm>
            <a:off x="1045028" y="3017522"/>
            <a:ext cx="9941319" cy="3124658"/>
          </a:xfrm>
        </p:spPr>
        <p:txBody>
          <a:bodyPr anchor="ctr">
            <a:normAutofit/>
          </a:bodyPr>
          <a:lstStyle/>
          <a:p>
            <a:r>
              <a:rPr lang="nb-NO" sz="2400"/>
              <a:t>Hvor stor andel utgjør kundefordringene av årets driftsinntekter?</a:t>
            </a:r>
          </a:p>
          <a:p>
            <a:endParaRPr lang="nb-NO" sz="2400"/>
          </a:p>
          <a:p>
            <a:r>
              <a:rPr lang="nb-NO" sz="2400"/>
              <a:t>Du kan se på EBITDA (earnings before interest, taxes, depreciation and amortization:</a:t>
            </a:r>
          </a:p>
          <a:p>
            <a:pPr lvl="1"/>
            <a:r>
              <a:rPr lang="nb-NO" dirty="0"/>
              <a:t>Du tar driftsresultatet og så legger du til avskrivninger og evt. nedskrivninger.</a:t>
            </a:r>
          </a:p>
          <a:p>
            <a:pPr lvl="1"/>
            <a:r>
              <a:rPr lang="nb-NO" dirty="0"/>
              <a:t>Årsaken til at du legger til disse er at det er kostnader uten kontantstrømeffekt som du nå vet </a:t>
            </a:r>
            <a:r>
              <a:rPr lang="nb-NO" dirty="0">
                <a:sym typeface="Wingdings" panose="05000000000000000000" pitchFamily="2" charset="2"/>
              </a:rPr>
              <a:t> </a:t>
            </a:r>
            <a:endParaRPr lang="nb-NO"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16705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tel 3">
            <a:extLst>
              <a:ext uri="{FF2B5EF4-FFF2-40B4-BE49-F238E27FC236}">
                <a16:creationId xmlns:a16="http://schemas.microsoft.com/office/drawing/2014/main" id="{A62A7A36-5CDD-ABAC-14CF-E3C56C305A7D}"/>
              </a:ext>
            </a:extLst>
          </p:cNvPr>
          <p:cNvSpPr>
            <a:spLocks noGrp="1"/>
          </p:cNvSpPr>
          <p:nvPr>
            <p:ph type="ctrTitle"/>
          </p:nvPr>
        </p:nvSpPr>
        <p:spPr>
          <a:xfrm>
            <a:off x="638882" y="639193"/>
            <a:ext cx="3571810" cy="3573516"/>
          </a:xfrm>
        </p:spPr>
        <p:txBody>
          <a:bodyPr>
            <a:normAutofit/>
          </a:bodyPr>
          <a:lstStyle/>
          <a:p>
            <a:pPr algn="l"/>
            <a:r>
              <a:rPr lang="nb-NO" sz="5600"/>
              <a:t>Økonomisk kriminalitet</a:t>
            </a:r>
          </a:p>
        </p:txBody>
      </p:sp>
      <p:sp>
        <p:nvSpPr>
          <p:cNvPr id="5" name="Undertittel 4">
            <a:extLst>
              <a:ext uri="{FF2B5EF4-FFF2-40B4-BE49-F238E27FC236}">
                <a16:creationId xmlns:a16="http://schemas.microsoft.com/office/drawing/2014/main" id="{554EA82C-A5C2-E628-9CCF-2FDC05BF359D}"/>
              </a:ext>
            </a:extLst>
          </p:cNvPr>
          <p:cNvSpPr>
            <a:spLocks noGrp="1"/>
          </p:cNvSpPr>
          <p:nvPr>
            <p:ph type="subTitle" idx="1"/>
          </p:nvPr>
        </p:nvSpPr>
        <p:spPr>
          <a:xfrm>
            <a:off x="638882" y="4631161"/>
            <a:ext cx="3571810" cy="1559327"/>
          </a:xfrm>
        </p:spPr>
        <p:txBody>
          <a:bodyPr>
            <a:normAutofit/>
          </a:bodyPr>
          <a:lstStyle/>
          <a:p>
            <a:pPr algn="l"/>
            <a:endParaRPr lang="nb-NO"/>
          </a:p>
        </p:txBody>
      </p:sp>
      <p:sp>
        <p:nvSpPr>
          <p:cNvPr id="5129"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Spøkelseskladden | Duckipedia Wiki | Fandom">
            <a:extLst>
              <a:ext uri="{FF2B5EF4-FFF2-40B4-BE49-F238E27FC236}">
                <a16:creationId xmlns:a16="http://schemas.microsoft.com/office/drawing/2014/main" id="{6506B387-697B-3D27-54DF-61E5357E25D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10961" y="640080"/>
            <a:ext cx="4101286" cy="5550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039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DA5537F-1C09-099C-37C3-ECD8DEFF36CE}"/>
              </a:ext>
            </a:extLst>
          </p:cNvPr>
          <p:cNvSpPr>
            <a:spLocks noGrp="1"/>
          </p:cNvSpPr>
          <p:nvPr>
            <p:ph type="title"/>
          </p:nvPr>
        </p:nvSpPr>
        <p:spPr>
          <a:xfrm>
            <a:off x="630936" y="640080"/>
            <a:ext cx="4818888" cy="1481328"/>
          </a:xfrm>
        </p:spPr>
        <p:txBody>
          <a:bodyPr anchor="b">
            <a:normAutofit/>
          </a:bodyPr>
          <a:lstStyle/>
          <a:p>
            <a:r>
              <a:rPr lang="nb-NO" sz="3000"/>
              <a:t>Vanskelig å bruke regnskapet alene for å avdekke dette!</a:t>
            </a:r>
          </a:p>
        </p:txBody>
      </p:sp>
      <p:sp>
        <p:nvSpPr>
          <p:cNvPr id="1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3D89C2C7-73AF-BF1B-43C5-CF5043E5C24B}"/>
              </a:ext>
            </a:extLst>
          </p:cNvPr>
          <p:cNvSpPr>
            <a:spLocks noGrp="1"/>
          </p:cNvSpPr>
          <p:nvPr>
            <p:ph idx="1"/>
          </p:nvPr>
        </p:nvSpPr>
        <p:spPr>
          <a:xfrm>
            <a:off x="630936" y="2660904"/>
            <a:ext cx="4818888" cy="3547872"/>
          </a:xfrm>
        </p:spPr>
        <p:txBody>
          <a:bodyPr anchor="t">
            <a:normAutofit/>
          </a:bodyPr>
          <a:lstStyle/>
          <a:p>
            <a:r>
              <a:rPr lang="nb-NO" sz="2200"/>
              <a:t>Men av og til kan enkle analyser avsløre omfattende manipulasjon. Tenk Troms Kraft.</a:t>
            </a:r>
          </a:p>
          <a:p>
            <a:r>
              <a:rPr lang="nb-NO" sz="2200"/>
              <a:t>Det viktige er å forstå selskapets forretningside, og hvordan det får omgjort inntekter til kontanter.</a:t>
            </a:r>
          </a:p>
          <a:p>
            <a:r>
              <a:rPr lang="nb-NO" sz="2200"/>
              <a:t>Ser man det, vil man se avvikene. </a:t>
            </a:r>
          </a:p>
        </p:txBody>
      </p:sp>
      <p:pic>
        <p:nvPicPr>
          <p:cNvPr id="4" name="Plassholder for innhold 3">
            <a:extLst>
              <a:ext uri="{FF2B5EF4-FFF2-40B4-BE49-F238E27FC236}">
                <a16:creationId xmlns:a16="http://schemas.microsoft.com/office/drawing/2014/main" id="{D77DC7FC-65B7-77BF-BF30-6A207DE930F0}"/>
              </a:ext>
            </a:extLst>
          </p:cNvPr>
          <p:cNvPicPr>
            <a:picLocks noChangeAspect="1"/>
          </p:cNvPicPr>
          <p:nvPr/>
        </p:nvPicPr>
        <p:blipFill rotWithShape="1">
          <a:blip r:embed="rId2">
            <a:extLst>
              <a:ext uri="{28A0092B-C50C-407E-A947-70E740481C1C}">
                <a14:useLocalDpi xmlns:a14="http://schemas.microsoft.com/office/drawing/2010/main" val="0"/>
              </a:ext>
            </a:extLst>
          </a:blip>
          <a:srcRect l="137" r="7924" b="-2"/>
          <a:stretch/>
        </p:blipFill>
        <p:spPr>
          <a:xfrm>
            <a:off x="6099048" y="1840662"/>
            <a:ext cx="5458968" cy="3176676"/>
          </a:xfrm>
          <a:prstGeom prst="rect">
            <a:avLst/>
          </a:prstGeom>
        </p:spPr>
      </p:pic>
    </p:spTree>
    <p:extLst>
      <p:ext uri="{BB962C8B-B14F-4D97-AF65-F5344CB8AC3E}">
        <p14:creationId xmlns:p14="http://schemas.microsoft.com/office/powerpoint/2010/main" val="3738243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7B8382-F579-EFFC-A4A0-ADE6CA42862F}"/>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a:solidFill>
                  <a:srgbClr val="FFFFFF"/>
                </a:solidFill>
                <a:latin typeface="+mj-lt"/>
                <a:ea typeface="+mj-ea"/>
                <a:cs typeface="+mj-cs"/>
              </a:rPr>
              <a:t>Kontantstrømmene</a:t>
            </a:r>
          </a:p>
        </p:txBody>
      </p:sp>
      <p:pic>
        <p:nvPicPr>
          <p:cNvPr id="5" name="Content Placeholder 4" descr="A white grid with black text&#10;&#10;AI-generated content may be incorrect.">
            <a:extLst>
              <a:ext uri="{FF2B5EF4-FFF2-40B4-BE49-F238E27FC236}">
                <a16:creationId xmlns:a16="http://schemas.microsoft.com/office/drawing/2014/main" id="{471B2A4F-400F-6DA5-F26D-89B607EA7A69}"/>
              </a:ext>
            </a:extLst>
          </p:cNvPr>
          <p:cNvPicPr>
            <a:picLocks noGrp="1" noChangeAspect="1"/>
          </p:cNvPicPr>
          <p:nvPr>
            <p:ph idx="1"/>
          </p:nvPr>
        </p:nvPicPr>
        <p:blipFill>
          <a:blip r:embed="rId2"/>
          <a:stretch>
            <a:fillRect/>
          </a:stretch>
        </p:blipFill>
        <p:spPr>
          <a:xfrm>
            <a:off x="432225" y="2875546"/>
            <a:ext cx="11327549" cy="2633653"/>
          </a:xfrm>
          <a:prstGeom prst="rect">
            <a:avLst/>
          </a:prstGeom>
        </p:spPr>
      </p:pic>
    </p:spTree>
    <p:extLst>
      <p:ext uri="{BB962C8B-B14F-4D97-AF65-F5344CB8AC3E}">
        <p14:creationId xmlns:p14="http://schemas.microsoft.com/office/powerpoint/2010/main" val="41883953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4F40AC-7B77-7D34-1FCB-D77D72EB212D}"/>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dirty="0">
                <a:solidFill>
                  <a:schemeClr val="bg1"/>
                </a:solidFill>
              </a:rPr>
              <a:t>Dette ga </a:t>
            </a:r>
            <a:r>
              <a:rPr lang="en-US" sz="3200" dirty="0" err="1">
                <a:solidFill>
                  <a:schemeClr val="bg1"/>
                </a:solidFill>
              </a:rPr>
              <a:t>ingen</a:t>
            </a:r>
            <a:r>
              <a:rPr lang="en-US" sz="3200" dirty="0">
                <a:solidFill>
                  <a:schemeClr val="bg1"/>
                </a:solidFill>
              </a:rPr>
              <a:t> </a:t>
            </a:r>
            <a:r>
              <a:rPr lang="en-US" sz="3200" dirty="0" err="1">
                <a:solidFill>
                  <a:schemeClr val="bg1"/>
                </a:solidFill>
              </a:rPr>
              <a:t>økonomisk</a:t>
            </a:r>
            <a:r>
              <a:rPr lang="en-US" sz="3200" dirty="0">
                <a:solidFill>
                  <a:schemeClr val="bg1"/>
                </a:solidFill>
              </a:rPr>
              <a:t> </a:t>
            </a:r>
            <a:r>
              <a:rPr lang="en-US" sz="3200" dirty="0" err="1">
                <a:solidFill>
                  <a:schemeClr val="bg1"/>
                </a:solidFill>
              </a:rPr>
              <a:t>mening</a:t>
            </a:r>
            <a:r>
              <a:rPr lang="en-US" sz="3200" dirty="0">
                <a:solidFill>
                  <a:schemeClr val="bg1"/>
                </a:solidFill>
              </a:rPr>
              <a:t>.</a:t>
            </a:r>
            <a:endParaRPr lang="en-US" sz="3200" kern="1200" dirty="0">
              <a:solidFill>
                <a:schemeClr val="bg1"/>
              </a:solidFill>
              <a:latin typeface="+mj-lt"/>
              <a:ea typeface="+mj-ea"/>
              <a:cs typeface="+mj-cs"/>
            </a:endParaRPr>
          </a:p>
        </p:txBody>
      </p:sp>
      <p:pic>
        <p:nvPicPr>
          <p:cNvPr id="4" name="Plassholder for innhold 3" descr="Et bilde som inneholder bord&#10;&#10;Automatisk generert beskrivelse">
            <a:extLst>
              <a:ext uri="{FF2B5EF4-FFF2-40B4-BE49-F238E27FC236}">
                <a16:creationId xmlns:a16="http://schemas.microsoft.com/office/drawing/2014/main" id="{C68A048D-997E-4E98-2C26-D56FCE5656A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297" b="-2"/>
          <a:stretch/>
        </p:blipFill>
        <p:spPr>
          <a:xfrm>
            <a:off x="643467" y="1765563"/>
            <a:ext cx="10905066" cy="4213527"/>
          </a:xfrm>
          <a:prstGeom prst="rect">
            <a:avLst/>
          </a:prstGeom>
        </p:spPr>
      </p:pic>
    </p:spTree>
    <p:extLst>
      <p:ext uri="{BB962C8B-B14F-4D97-AF65-F5344CB8AC3E}">
        <p14:creationId xmlns:p14="http://schemas.microsoft.com/office/powerpoint/2010/main" val="14896825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9" name="Rectangle 205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9D23F8-54FD-B323-54E0-025270B74BCD}"/>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2700" kern="1200">
                <a:solidFill>
                  <a:schemeClr val="bg1"/>
                </a:solidFill>
                <a:latin typeface="+mj-lt"/>
                <a:ea typeface="+mj-ea"/>
                <a:cs typeface="+mj-cs"/>
              </a:rPr>
              <a:t>Typisk skjer falske inntekter gjennom kraftig økning i utestående hos kunder.</a:t>
            </a:r>
          </a:p>
        </p:txBody>
      </p:sp>
      <p:pic>
        <p:nvPicPr>
          <p:cNvPr id="2054" name="Picture 6" descr="Begge Sponsor Service-revisorene dømt – E24">
            <a:extLst>
              <a:ext uri="{FF2B5EF4-FFF2-40B4-BE49-F238E27FC236}">
                <a16:creationId xmlns:a16="http://schemas.microsoft.com/office/drawing/2014/main" id="{13F78A5A-4B56-9A58-7CCC-5EAF659D348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956586" y="1675227"/>
            <a:ext cx="10278828" cy="4394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5918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17D9C9C1-AE1F-17DE-21BE-6D5CFB579686}"/>
              </a:ext>
            </a:extLst>
          </p:cNvPr>
          <p:cNvSpPr>
            <a:spLocks noGrp="1"/>
          </p:cNvSpPr>
          <p:nvPr>
            <p:ph type="title"/>
          </p:nvPr>
        </p:nvSpPr>
        <p:spPr>
          <a:xfrm>
            <a:off x="686834" y="1153572"/>
            <a:ext cx="3200400" cy="4461163"/>
          </a:xfrm>
        </p:spPr>
        <p:txBody>
          <a:bodyPr>
            <a:normAutofit/>
          </a:bodyPr>
          <a:lstStyle/>
          <a:p>
            <a:r>
              <a:rPr lang="nb-NO">
                <a:solidFill>
                  <a:srgbClr val="FFFFFF"/>
                </a:solidFill>
              </a:rPr>
              <a:t>Hvitvasking</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Plassholder for innhold 2">
            <a:extLst>
              <a:ext uri="{FF2B5EF4-FFF2-40B4-BE49-F238E27FC236}">
                <a16:creationId xmlns:a16="http://schemas.microsoft.com/office/drawing/2014/main" id="{EF270426-5517-998D-8365-A30E6529BC46}"/>
              </a:ext>
            </a:extLst>
          </p:cNvPr>
          <p:cNvSpPr>
            <a:spLocks noGrp="1"/>
          </p:cNvSpPr>
          <p:nvPr>
            <p:ph idx="1"/>
          </p:nvPr>
        </p:nvSpPr>
        <p:spPr>
          <a:xfrm>
            <a:off x="4447308" y="591344"/>
            <a:ext cx="6906491" cy="5585619"/>
          </a:xfrm>
        </p:spPr>
        <p:txBody>
          <a:bodyPr anchor="ctr">
            <a:normAutofit/>
          </a:bodyPr>
          <a:lstStyle/>
          <a:p>
            <a:r>
              <a:rPr lang="nb-NO" sz="2600"/>
              <a:t>Hvitvasking vil si å tilsløre utbytte fra en kriminell handling – altså føre den inn i den legale økonomien.</a:t>
            </a:r>
          </a:p>
          <a:p>
            <a:endParaRPr lang="nb-NO" sz="2600"/>
          </a:p>
          <a:p>
            <a:r>
              <a:rPr lang="nb-NO" sz="2600"/>
              <a:t>F.eks. gjennom falske lønnslipper, overprisede kostnader etc. </a:t>
            </a:r>
          </a:p>
          <a:p>
            <a:endParaRPr lang="nb-NO" sz="2600"/>
          </a:p>
          <a:p>
            <a:r>
              <a:rPr lang="nb-NO" sz="2600"/>
              <a:t>Det kan også være gjennom kickbacks. Du selger dyrt til en «venn» og så betaler du tilbake deler av gevinsten.</a:t>
            </a:r>
          </a:p>
          <a:p>
            <a:endParaRPr lang="nb-NO" sz="2600"/>
          </a:p>
          <a:p>
            <a:r>
              <a:rPr lang="nb-NO" sz="2600"/>
              <a:t>I retten havner stort sett bare de enkle formene. Som narkotikarelatert kriminalitet. </a:t>
            </a:r>
          </a:p>
        </p:txBody>
      </p:sp>
    </p:spTree>
    <p:extLst>
      <p:ext uri="{BB962C8B-B14F-4D97-AF65-F5344CB8AC3E}">
        <p14:creationId xmlns:p14="http://schemas.microsoft.com/office/powerpoint/2010/main" val="10968205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D6DB0BB-9F69-F5B7-21AC-89D2F1459BA7}"/>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Dette eksempelet lurer jeg på om dagen…</a:t>
            </a:r>
          </a:p>
        </p:txBody>
      </p:sp>
      <p:pic>
        <p:nvPicPr>
          <p:cNvPr id="4" name="Content Placeholder 3">
            <a:extLst>
              <a:ext uri="{FF2B5EF4-FFF2-40B4-BE49-F238E27FC236}">
                <a16:creationId xmlns:a16="http://schemas.microsoft.com/office/drawing/2014/main" id="{57466057-702C-FE68-3882-B864AC2BA2A2}"/>
              </a:ext>
            </a:extLst>
          </p:cNvPr>
          <p:cNvPicPr>
            <a:picLocks noGrp="1" noChangeAspect="1"/>
          </p:cNvPicPr>
          <p:nvPr>
            <p:ph idx="1"/>
          </p:nvPr>
        </p:nvPicPr>
        <p:blipFill>
          <a:blip r:embed="rId2"/>
          <a:stretch>
            <a:fillRect/>
          </a:stretch>
        </p:blipFill>
        <p:spPr>
          <a:xfrm>
            <a:off x="2387814" y="1675227"/>
            <a:ext cx="7416372" cy="4394199"/>
          </a:xfrm>
          <a:prstGeom prst="rect">
            <a:avLst/>
          </a:prstGeom>
        </p:spPr>
      </p:pic>
    </p:spTree>
    <p:extLst>
      <p:ext uri="{BB962C8B-B14F-4D97-AF65-F5344CB8AC3E}">
        <p14:creationId xmlns:p14="http://schemas.microsoft.com/office/powerpoint/2010/main" val="9512310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E5C891-668A-6E20-E2E5-AD647806DE68}"/>
              </a:ext>
            </a:extLst>
          </p:cNvPr>
          <p:cNvSpPr>
            <a:spLocks noGrp="1"/>
          </p:cNvSpPr>
          <p:nvPr>
            <p:ph type="title"/>
          </p:nvPr>
        </p:nvSpPr>
        <p:spPr>
          <a:xfrm>
            <a:off x="5297762" y="640080"/>
            <a:ext cx="6251110" cy="3566160"/>
          </a:xfrm>
        </p:spPr>
        <p:txBody>
          <a:bodyPr vert="horz" lIns="91440" tIns="45720" rIns="91440" bIns="45720" rtlCol="0" anchor="b">
            <a:normAutofit/>
          </a:bodyPr>
          <a:lstStyle/>
          <a:p>
            <a:r>
              <a:rPr lang="en-US" sz="5400"/>
              <a:t>Verdien av regnskapet som hypotesebygger</a:t>
            </a:r>
          </a:p>
        </p:txBody>
      </p:sp>
      <p:pic>
        <p:nvPicPr>
          <p:cNvPr id="5" name="Content Placeholder 4" descr="A group of men standing in front of a black paint stroke&#10;&#10;AI-generated content may be incorrect.">
            <a:extLst>
              <a:ext uri="{FF2B5EF4-FFF2-40B4-BE49-F238E27FC236}">
                <a16:creationId xmlns:a16="http://schemas.microsoft.com/office/drawing/2014/main" id="{7E43FC13-A535-D23C-3281-887C01723D37}"/>
              </a:ext>
            </a:extLst>
          </p:cNvPr>
          <p:cNvPicPr>
            <a:picLocks noGrp="1" noChangeAspect="1"/>
          </p:cNvPicPr>
          <p:nvPr>
            <p:ph idx="1"/>
          </p:nvPr>
        </p:nvPicPr>
        <p:blipFill>
          <a:blip r:embed="rId2"/>
          <a:srcRect l="1933"/>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64966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F56E18F-A3E0-0C95-C563-15F2375F1B4E}"/>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7100C6-04AE-ABEC-43F4-E014E3116249}"/>
              </a:ext>
            </a:extLst>
          </p:cNvPr>
          <p:cNvSpPr>
            <a:spLocks noGrp="1"/>
          </p:cNvSpPr>
          <p:nvPr>
            <p:ph type="title"/>
          </p:nvPr>
        </p:nvSpPr>
        <p:spPr>
          <a:xfrm>
            <a:off x="838200" y="365125"/>
            <a:ext cx="10515600" cy="1325563"/>
          </a:xfrm>
        </p:spPr>
        <p:txBody>
          <a:bodyPr>
            <a:normAutofit/>
          </a:bodyPr>
          <a:lstStyle/>
          <a:p>
            <a:r>
              <a:rPr lang="en-US" sz="3800"/>
              <a:t>Her fikk vi tips om omfattende ulovlig gråmarkedslån til de mest trengende i samfunnet</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8405D39-EE96-D43E-4809-C8736C62973A}"/>
              </a:ext>
            </a:extLst>
          </p:cNvPr>
          <p:cNvSpPr>
            <a:spLocks noGrp="1"/>
          </p:cNvSpPr>
          <p:nvPr>
            <p:ph idx="1"/>
          </p:nvPr>
        </p:nvSpPr>
        <p:spPr>
          <a:xfrm>
            <a:off x="838200" y="1929384"/>
            <a:ext cx="10515600" cy="4251960"/>
          </a:xfrm>
        </p:spPr>
        <p:txBody>
          <a:bodyPr>
            <a:normAutofit fontScale="92500" lnSpcReduction="20000"/>
          </a:bodyPr>
          <a:lstStyle/>
          <a:p>
            <a:r>
              <a:rPr lang="en-US" sz="2200" dirty="0" err="1"/>
              <a:t>Selskapet</a:t>
            </a:r>
            <a:r>
              <a:rPr lang="en-US" sz="2200" dirty="0"/>
              <a:t> CIM AS var </a:t>
            </a:r>
            <a:r>
              <a:rPr lang="en-US" sz="2200" dirty="0" err="1"/>
              <a:t>en</a:t>
            </a:r>
            <a:r>
              <a:rPr lang="en-US" sz="2200" dirty="0"/>
              <a:t> av de </a:t>
            </a:r>
            <a:r>
              <a:rPr lang="en-US" sz="2200" dirty="0" err="1"/>
              <a:t>sentrale</a:t>
            </a:r>
            <a:r>
              <a:rPr lang="en-US" sz="2200" dirty="0"/>
              <a:t> </a:t>
            </a:r>
            <a:r>
              <a:rPr lang="en-US" sz="2200" dirty="0" err="1"/>
              <a:t>aktørene</a:t>
            </a:r>
            <a:r>
              <a:rPr lang="en-US" sz="2200" dirty="0"/>
              <a:t>.  Vi </a:t>
            </a:r>
            <a:r>
              <a:rPr lang="en-US" sz="2200" dirty="0" err="1"/>
              <a:t>fikk</a:t>
            </a:r>
            <a:r>
              <a:rPr lang="en-US" sz="2200" dirty="0"/>
              <a:t> se </a:t>
            </a:r>
            <a:r>
              <a:rPr lang="en-US" sz="2200" dirty="0" err="1"/>
              <a:t>kontrakter</a:t>
            </a:r>
            <a:r>
              <a:rPr lang="en-US" sz="2200" dirty="0"/>
              <a:t> der de </a:t>
            </a:r>
            <a:r>
              <a:rPr lang="en-US" sz="2200" dirty="0" err="1"/>
              <a:t>krevde</a:t>
            </a:r>
            <a:r>
              <a:rPr lang="en-US" sz="2200" dirty="0"/>
              <a:t> 10% av </a:t>
            </a:r>
            <a:r>
              <a:rPr lang="en-US" sz="2200" dirty="0" err="1"/>
              <a:t>lånesummen</a:t>
            </a:r>
            <a:r>
              <a:rPr lang="en-US" sz="2200" dirty="0"/>
              <a:t> </a:t>
            </a:r>
            <a:r>
              <a:rPr lang="en-US" sz="2200" dirty="0" err="1"/>
              <a:t>som</a:t>
            </a:r>
            <a:r>
              <a:rPr lang="en-US" sz="2200" dirty="0"/>
              <a:t> </a:t>
            </a:r>
            <a:r>
              <a:rPr lang="en-US" sz="2200" dirty="0" err="1"/>
              <a:t>gebyr</a:t>
            </a:r>
            <a:r>
              <a:rPr lang="en-US" sz="2200" dirty="0"/>
              <a:t>.</a:t>
            </a:r>
          </a:p>
          <a:p>
            <a:endParaRPr lang="en-US" sz="2200" dirty="0"/>
          </a:p>
          <a:p>
            <a:r>
              <a:rPr lang="en-US" sz="2200" dirty="0" err="1"/>
              <a:t>Basert</a:t>
            </a:r>
            <a:r>
              <a:rPr lang="en-US" sz="2200" dirty="0"/>
              <a:t> </a:t>
            </a:r>
            <a:r>
              <a:rPr lang="en-US" sz="2200" dirty="0" err="1"/>
              <a:t>på</a:t>
            </a:r>
            <a:r>
              <a:rPr lang="en-US" sz="2200" dirty="0"/>
              <a:t> </a:t>
            </a:r>
            <a:r>
              <a:rPr lang="en-US" sz="2200" dirty="0" err="1"/>
              <a:t>regnskapet</a:t>
            </a:r>
            <a:r>
              <a:rPr lang="en-US" sz="2200" dirty="0"/>
              <a:t> </a:t>
            </a:r>
            <a:r>
              <a:rPr lang="en-US" sz="2200" dirty="0" err="1"/>
              <a:t>kunne</a:t>
            </a:r>
            <a:r>
              <a:rPr lang="en-US" sz="2200" dirty="0"/>
              <a:t> vi da </a:t>
            </a:r>
            <a:r>
              <a:rPr lang="en-US" sz="2200" dirty="0" err="1"/>
              <a:t>gjøre</a:t>
            </a:r>
            <a:r>
              <a:rPr lang="en-US" sz="2200" dirty="0"/>
              <a:t> </a:t>
            </a:r>
            <a:r>
              <a:rPr lang="en-US" sz="2200" dirty="0" err="1"/>
              <a:t>en</a:t>
            </a:r>
            <a:r>
              <a:rPr lang="en-US" sz="2200" dirty="0"/>
              <a:t> </a:t>
            </a:r>
            <a:r>
              <a:rPr lang="en-US" sz="2200" dirty="0" err="1"/>
              <a:t>foreløpig</a:t>
            </a:r>
            <a:r>
              <a:rPr lang="en-US" sz="2200" dirty="0"/>
              <a:t> </a:t>
            </a:r>
            <a:r>
              <a:rPr lang="en-US" sz="2200" dirty="0" err="1"/>
              <a:t>beregning</a:t>
            </a:r>
            <a:r>
              <a:rPr lang="en-US" sz="2200" dirty="0"/>
              <a:t>. </a:t>
            </a:r>
            <a:r>
              <a:rPr lang="en-US" sz="2200" dirty="0" err="1"/>
              <a:t>Hvis</a:t>
            </a:r>
            <a:r>
              <a:rPr lang="en-US" sz="2200" dirty="0"/>
              <a:t> </a:t>
            </a:r>
            <a:r>
              <a:rPr lang="en-US" sz="2200" dirty="0" err="1"/>
              <a:t>driftsinntektene</a:t>
            </a:r>
            <a:r>
              <a:rPr lang="en-US" sz="2200" dirty="0"/>
              <a:t> </a:t>
            </a:r>
            <a:r>
              <a:rPr lang="en-US" sz="2200" dirty="0" err="1"/>
              <a:t>hovedsakelig</a:t>
            </a:r>
            <a:r>
              <a:rPr lang="en-US" sz="2200" dirty="0"/>
              <a:t> </a:t>
            </a:r>
            <a:r>
              <a:rPr lang="en-US" sz="2200" dirty="0" err="1"/>
              <a:t>utgjøres</a:t>
            </a:r>
            <a:r>
              <a:rPr lang="en-US" sz="2200" dirty="0"/>
              <a:t> av </a:t>
            </a:r>
            <a:r>
              <a:rPr lang="en-US" sz="2200" dirty="0" err="1"/>
              <a:t>dette</a:t>
            </a:r>
            <a:r>
              <a:rPr lang="en-US" sz="2200" dirty="0"/>
              <a:t> </a:t>
            </a:r>
            <a:r>
              <a:rPr lang="en-US" sz="2200" dirty="0" err="1"/>
              <a:t>gebyret</a:t>
            </a:r>
            <a:r>
              <a:rPr lang="en-US" sz="2200" dirty="0"/>
              <a:t>, </a:t>
            </a:r>
            <a:r>
              <a:rPr lang="en-US" sz="2200" dirty="0" err="1"/>
              <a:t>kan</a:t>
            </a:r>
            <a:r>
              <a:rPr lang="en-US" sz="2200" dirty="0"/>
              <a:t> vi ta </a:t>
            </a:r>
            <a:r>
              <a:rPr lang="en-US" sz="2200" dirty="0" err="1"/>
              <a:t>driftsinntektene</a:t>
            </a:r>
            <a:r>
              <a:rPr lang="en-US" sz="2200" dirty="0"/>
              <a:t>/0,1 for </a:t>
            </a:r>
            <a:r>
              <a:rPr lang="en-US" sz="2200" dirty="0" err="1"/>
              <a:t>å</a:t>
            </a:r>
            <a:r>
              <a:rPr lang="en-US" sz="2200" dirty="0"/>
              <a:t> </a:t>
            </a:r>
            <a:r>
              <a:rPr lang="en-US" sz="2200" dirty="0" err="1"/>
              <a:t>finne</a:t>
            </a:r>
            <a:r>
              <a:rPr lang="en-US" sz="2200" dirty="0"/>
              <a:t> </a:t>
            </a:r>
            <a:r>
              <a:rPr lang="en-US" sz="2200" dirty="0" err="1"/>
              <a:t>lånestørrelsen</a:t>
            </a:r>
            <a:r>
              <a:rPr lang="en-US" sz="2200" dirty="0"/>
              <a:t> </a:t>
            </a:r>
            <a:r>
              <a:rPr lang="en-US" sz="2200" dirty="0" err="1"/>
              <a:t>hvert</a:t>
            </a:r>
            <a:r>
              <a:rPr lang="en-US" sz="2200" dirty="0"/>
              <a:t> </a:t>
            </a:r>
            <a:r>
              <a:rPr lang="en-US" sz="2200" dirty="0" err="1"/>
              <a:t>år</a:t>
            </a:r>
            <a:r>
              <a:rPr lang="en-US" sz="2200" dirty="0"/>
              <a:t>.</a:t>
            </a:r>
          </a:p>
          <a:p>
            <a:endParaRPr lang="en-US" sz="2200" dirty="0"/>
          </a:p>
          <a:p>
            <a:r>
              <a:rPr lang="en-US" sz="2200" dirty="0" err="1"/>
              <a:t>Basert</a:t>
            </a:r>
            <a:r>
              <a:rPr lang="en-US" sz="2200" dirty="0"/>
              <a:t> </a:t>
            </a:r>
            <a:r>
              <a:rPr lang="en-US" sz="2200" dirty="0" err="1"/>
              <a:t>på</a:t>
            </a:r>
            <a:r>
              <a:rPr lang="en-US" sz="2200" dirty="0"/>
              <a:t> </a:t>
            </a:r>
            <a:r>
              <a:rPr lang="en-US" sz="2200" dirty="0" err="1"/>
              <a:t>dette</a:t>
            </a:r>
            <a:r>
              <a:rPr lang="en-US" sz="2200" dirty="0"/>
              <a:t> </a:t>
            </a:r>
            <a:r>
              <a:rPr lang="en-US" sz="2200" dirty="0" err="1"/>
              <a:t>kan</a:t>
            </a:r>
            <a:r>
              <a:rPr lang="en-US" sz="2200" dirty="0"/>
              <a:t> vi anta at det er mange </a:t>
            </a:r>
            <a:r>
              <a:rPr lang="en-US" sz="2200" dirty="0" err="1"/>
              <a:t>investorer</a:t>
            </a:r>
            <a:r>
              <a:rPr lang="en-US" sz="2200" dirty="0"/>
              <a:t> </a:t>
            </a:r>
            <a:r>
              <a:rPr lang="en-US" sz="2200" dirty="0" err="1"/>
              <a:t>som</a:t>
            </a:r>
            <a:r>
              <a:rPr lang="en-US" sz="2200" dirty="0"/>
              <a:t> star </a:t>
            </a:r>
            <a:r>
              <a:rPr lang="en-US" sz="2200" dirty="0" err="1"/>
              <a:t>bak</a:t>
            </a:r>
            <a:r>
              <a:rPr lang="en-US" sz="2200" dirty="0"/>
              <a:t> </a:t>
            </a:r>
            <a:r>
              <a:rPr lang="en-US" sz="2200" dirty="0" err="1"/>
              <a:t>lånene</a:t>
            </a:r>
            <a:r>
              <a:rPr lang="en-US" sz="2200" dirty="0"/>
              <a:t>. </a:t>
            </a:r>
            <a:r>
              <a:rPr lang="en-US" sz="2200" dirty="0" err="1"/>
              <a:t>Hvordan</a:t>
            </a:r>
            <a:r>
              <a:rPr lang="en-US" sz="2200" dirty="0"/>
              <a:t> </a:t>
            </a:r>
            <a:r>
              <a:rPr lang="en-US" sz="2200" dirty="0" err="1"/>
              <a:t>finne</a:t>
            </a:r>
            <a:r>
              <a:rPr lang="en-US" sz="2200" dirty="0"/>
              <a:t> dem?</a:t>
            </a:r>
          </a:p>
          <a:p>
            <a:pPr lvl="1"/>
            <a:endParaRPr lang="en-US" sz="1800" dirty="0"/>
          </a:p>
          <a:p>
            <a:pPr lvl="1"/>
            <a:r>
              <a:rPr lang="en-US" sz="1800" dirty="0"/>
              <a:t>Data </a:t>
            </a:r>
            <a:r>
              <a:rPr lang="en-US" sz="1800" dirty="0" err="1"/>
              <a:t>på</a:t>
            </a:r>
            <a:r>
              <a:rPr lang="en-US" sz="1800" dirty="0"/>
              <a:t> </a:t>
            </a:r>
            <a:r>
              <a:rPr lang="en-US" sz="1800" dirty="0" err="1"/>
              <a:t>historiske</a:t>
            </a:r>
            <a:r>
              <a:rPr lang="en-US" sz="1800" dirty="0"/>
              <a:t> </a:t>
            </a:r>
            <a:r>
              <a:rPr lang="en-US" sz="1800" dirty="0" err="1"/>
              <a:t>og</a:t>
            </a:r>
            <a:r>
              <a:rPr lang="en-US" sz="1800" dirty="0"/>
              <a:t> </a:t>
            </a:r>
            <a:r>
              <a:rPr lang="en-US" sz="1800" dirty="0" err="1"/>
              <a:t>aktive</a:t>
            </a:r>
            <a:r>
              <a:rPr lang="en-US" sz="1800" dirty="0"/>
              <a:t> pant </a:t>
            </a:r>
            <a:r>
              <a:rPr lang="en-US" sz="1800" dirty="0" err="1"/>
              <a:t>kan</a:t>
            </a:r>
            <a:r>
              <a:rPr lang="en-US" sz="1800" dirty="0"/>
              <a:t> man </a:t>
            </a:r>
            <a:r>
              <a:rPr lang="en-US" sz="1800" dirty="0" err="1"/>
              <a:t>kjøpe</a:t>
            </a:r>
            <a:r>
              <a:rPr lang="en-US" sz="1800" dirty="0"/>
              <a:t> </a:t>
            </a:r>
            <a:r>
              <a:rPr lang="en-US" sz="1800" dirty="0" err="1"/>
              <a:t>fra</a:t>
            </a:r>
            <a:r>
              <a:rPr lang="en-US" sz="1800" dirty="0"/>
              <a:t> </a:t>
            </a:r>
            <a:r>
              <a:rPr lang="en-US" sz="1800" dirty="0" err="1"/>
              <a:t>f.eks</a:t>
            </a:r>
            <a:r>
              <a:rPr lang="en-US" sz="1800" dirty="0"/>
              <a:t>. </a:t>
            </a:r>
            <a:r>
              <a:rPr lang="en-US" sz="1800" dirty="0" err="1"/>
              <a:t>Ambita</a:t>
            </a:r>
            <a:r>
              <a:rPr lang="en-US" sz="1800" dirty="0"/>
              <a:t>.</a:t>
            </a:r>
          </a:p>
          <a:p>
            <a:pPr lvl="1"/>
            <a:r>
              <a:rPr lang="en-US" sz="1800" dirty="0" err="1"/>
              <a:t>Ofte</a:t>
            </a:r>
            <a:r>
              <a:rPr lang="en-US" sz="1800" dirty="0"/>
              <a:t> </a:t>
            </a:r>
            <a:r>
              <a:rPr lang="en-US" sz="1800" dirty="0" err="1"/>
              <a:t>tok</a:t>
            </a:r>
            <a:r>
              <a:rPr lang="en-US" sz="1800" dirty="0"/>
              <a:t> CIM AS pant for </a:t>
            </a:r>
            <a:r>
              <a:rPr lang="en-US" sz="1800" dirty="0" err="1"/>
              <a:t>å</a:t>
            </a:r>
            <a:r>
              <a:rPr lang="en-US" sz="1800" dirty="0"/>
              <a:t> </a:t>
            </a:r>
            <a:r>
              <a:rPr lang="en-US" sz="1800" dirty="0" err="1"/>
              <a:t>sikre</a:t>
            </a:r>
            <a:r>
              <a:rPr lang="en-US" sz="1800" dirty="0"/>
              <a:t> </a:t>
            </a:r>
            <a:r>
              <a:rPr lang="en-US" sz="1800" dirty="0" err="1"/>
              <a:t>sitt</a:t>
            </a:r>
            <a:r>
              <a:rPr lang="en-US" sz="1800" dirty="0"/>
              <a:t> </a:t>
            </a:r>
            <a:r>
              <a:rPr lang="en-US" sz="1800" dirty="0" err="1"/>
              <a:t>gebyr</a:t>
            </a:r>
            <a:r>
              <a:rPr lang="en-US" sz="1800" dirty="0"/>
              <a:t>. </a:t>
            </a:r>
            <a:r>
              <a:rPr lang="en-US" sz="1800" dirty="0" err="1"/>
              <a:t>Privatpersoner</a:t>
            </a:r>
            <a:r>
              <a:rPr lang="en-US" sz="1800" dirty="0"/>
              <a:t> </a:t>
            </a:r>
            <a:r>
              <a:rPr lang="en-US" sz="1800" dirty="0" err="1"/>
              <a:t>og</a:t>
            </a:r>
            <a:r>
              <a:rPr lang="en-US" sz="1800" dirty="0"/>
              <a:t> </a:t>
            </a:r>
            <a:r>
              <a:rPr lang="en-US" sz="1800" dirty="0" err="1"/>
              <a:t>selskaper</a:t>
            </a:r>
            <a:r>
              <a:rPr lang="en-US" sz="1800" dirty="0"/>
              <a:t> </a:t>
            </a:r>
            <a:r>
              <a:rPr lang="en-US" sz="1800" dirty="0" err="1"/>
              <a:t>rundt</a:t>
            </a:r>
            <a:r>
              <a:rPr lang="en-US" sz="1800" dirty="0"/>
              <a:t> </a:t>
            </a:r>
            <a:r>
              <a:rPr lang="en-US" sz="1800" dirty="0" err="1"/>
              <a:t>samme</a:t>
            </a:r>
            <a:r>
              <a:rPr lang="en-US" sz="1800" dirty="0"/>
              <a:t> </a:t>
            </a:r>
            <a:r>
              <a:rPr lang="en-US" sz="1800" dirty="0" err="1"/>
              <a:t>tid</a:t>
            </a:r>
            <a:r>
              <a:rPr lang="en-US" sz="1800" dirty="0"/>
              <a:t> </a:t>
            </a:r>
            <a:r>
              <a:rPr lang="en-US" sz="1800" dirty="0" err="1"/>
              <a:t>kunne</a:t>
            </a:r>
            <a:r>
              <a:rPr lang="en-US" sz="1800" dirty="0"/>
              <a:t> vi anta var </a:t>
            </a:r>
            <a:r>
              <a:rPr lang="en-US" sz="1800" dirty="0" err="1"/>
              <a:t>långivere</a:t>
            </a:r>
            <a:r>
              <a:rPr lang="en-US" sz="1800" dirty="0"/>
              <a:t>.</a:t>
            </a:r>
          </a:p>
          <a:p>
            <a:pPr lvl="1"/>
            <a:r>
              <a:rPr lang="en-US" sz="1800" dirty="0" err="1"/>
              <a:t>Så</a:t>
            </a:r>
            <a:r>
              <a:rPr lang="en-US" sz="1800" dirty="0"/>
              <a:t> </a:t>
            </a:r>
            <a:r>
              <a:rPr lang="en-US" sz="1800" dirty="0" err="1"/>
              <a:t>fikk</a:t>
            </a:r>
            <a:r>
              <a:rPr lang="en-US" sz="1800" dirty="0"/>
              <a:t> vi </a:t>
            </a:r>
            <a:r>
              <a:rPr lang="en-US" sz="1800" dirty="0" err="1"/>
              <a:t>en</a:t>
            </a:r>
            <a:r>
              <a:rPr lang="en-US" sz="1800" dirty="0"/>
              <a:t> </a:t>
            </a:r>
            <a:r>
              <a:rPr lang="en-US" sz="1800" dirty="0" err="1"/>
              <a:t>liste</a:t>
            </a:r>
            <a:r>
              <a:rPr lang="en-US" sz="1800" dirty="0"/>
              <a:t> av </a:t>
            </a:r>
            <a:r>
              <a:rPr lang="en-US" sz="1800" dirty="0" err="1"/>
              <a:t>personer</a:t>
            </a:r>
            <a:r>
              <a:rPr lang="en-US" sz="1800" dirty="0"/>
              <a:t> </a:t>
            </a:r>
            <a:r>
              <a:rPr lang="en-US" sz="1800" dirty="0" err="1"/>
              <a:t>og</a:t>
            </a:r>
            <a:r>
              <a:rPr lang="en-US" sz="1800" dirty="0"/>
              <a:t> </a:t>
            </a:r>
            <a:r>
              <a:rPr lang="en-US" sz="1800" dirty="0" err="1"/>
              <a:t>selskaper</a:t>
            </a:r>
            <a:r>
              <a:rPr lang="en-US" sz="1800" dirty="0"/>
              <a:t>, </a:t>
            </a:r>
            <a:r>
              <a:rPr lang="en-US" sz="1800" dirty="0" err="1"/>
              <a:t>som</a:t>
            </a:r>
            <a:r>
              <a:rPr lang="en-US" sz="1800" dirty="0"/>
              <a:t> vi </a:t>
            </a:r>
            <a:r>
              <a:rPr lang="en-US" sz="1800" dirty="0" err="1"/>
              <a:t>så</a:t>
            </a:r>
            <a:r>
              <a:rPr lang="en-US" sz="1800" dirty="0"/>
              <a:t> </a:t>
            </a:r>
            <a:r>
              <a:rPr lang="en-US" sz="1800" dirty="0" err="1"/>
              <a:t>kunne</a:t>
            </a:r>
            <a:r>
              <a:rPr lang="en-US" sz="1800" dirty="0"/>
              <a:t> </a:t>
            </a:r>
            <a:r>
              <a:rPr lang="en-US" sz="1800" dirty="0" err="1"/>
              <a:t>hente</a:t>
            </a:r>
            <a:r>
              <a:rPr lang="en-US" sz="1800" dirty="0"/>
              <a:t> </a:t>
            </a:r>
            <a:r>
              <a:rPr lang="en-US" sz="1800" dirty="0" err="1"/>
              <a:t>ut</a:t>
            </a:r>
            <a:r>
              <a:rPr lang="en-US" sz="1800" dirty="0"/>
              <a:t> </a:t>
            </a:r>
            <a:r>
              <a:rPr lang="en-US" sz="1800" dirty="0" err="1"/>
              <a:t>historiske</a:t>
            </a:r>
            <a:r>
              <a:rPr lang="en-US" sz="1800" dirty="0"/>
              <a:t> </a:t>
            </a:r>
            <a:r>
              <a:rPr lang="en-US" sz="1800" dirty="0" err="1"/>
              <a:t>og</a:t>
            </a:r>
            <a:r>
              <a:rPr lang="en-US" sz="1800" dirty="0"/>
              <a:t> </a:t>
            </a:r>
            <a:r>
              <a:rPr lang="en-US" sz="1800" dirty="0" err="1"/>
              <a:t>aktive</a:t>
            </a:r>
            <a:r>
              <a:rPr lang="en-US" sz="1800" dirty="0"/>
              <a:t> pant </a:t>
            </a:r>
            <a:r>
              <a:rPr lang="en-US" sz="1800" dirty="0" err="1"/>
              <a:t>til</a:t>
            </a:r>
            <a:r>
              <a:rPr lang="en-US" sz="1800" dirty="0"/>
              <a:t>.</a:t>
            </a:r>
          </a:p>
          <a:p>
            <a:pPr lvl="1"/>
            <a:r>
              <a:rPr lang="en-US" sz="1800" dirty="0" err="1"/>
              <a:t>Så</a:t>
            </a:r>
            <a:r>
              <a:rPr lang="en-US" sz="1800" dirty="0"/>
              <a:t> </a:t>
            </a:r>
            <a:r>
              <a:rPr lang="en-US" sz="1800" dirty="0" err="1"/>
              <a:t>kunne</a:t>
            </a:r>
            <a:r>
              <a:rPr lang="en-US" sz="1800" dirty="0"/>
              <a:t> vi </a:t>
            </a:r>
            <a:r>
              <a:rPr lang="en-US" sz="1800" dirty="0" err="1"/>
              <a:t>igjen</a:t>
            </a:r>
            <a:r>
              <a:rPr lang="en-US" sz="1800" dirty="0"/>
              <a:t> se </a:t>
            </a:r>
            <a:r>
              <a:rPr lang="en-US" sz="1800" dirty="0" err="1"/>
              <a:t>på</a:t>
            </a:r>
            <a:r>
              <a:rPr lang="en-US" sz="1800" dirty="0"/>
              <a:t> </a:t>
            </a:r>
            <a:r>
              <a:rPr lang="en-US" sz="1800" dirty="0" err="1"/>
              <a:t>navn</a:t>
            </a:r>
            <a:r>
              <a:rPr lang="en-US" sz="1800" dirty="0"/>
              <a:t> </a:t>
            </a:r>
            <a:r>
              <a:rPr lang="en-US" sz="1800" dirty="0" err="1"/>
              <a:t>som</a:t>
            </a:r>
            <a:r>
              <a:rPr lang="en-US" sz="1800" dirty="0"/>
              <a:t> </a:t>
            </a:r>
            <a:r>
              <a:rPr lang="en-US" sz="1800" dirty="0" err="1"/>
              <a:t>hadde</a:t>
            </a:r>
            <a:r>
              <a:rPr lang="en-US" sz="1800" dirty="0"/>
              <a:t> pant I </a:t>
            </a:r>
            <a:r>
              <a:rPr lang="en-US" sz="1800" dirty="0" err="1"/>
              <a:t>tidslinje</a:t>
            </a:r>
            <a:r>
              <a:rPr lang="en-US" sz="1800" dirty="0"/>
              <a:t> </a:t>
            </a:r>
            <a:r>
              <a:rPr lang="en-US" sz="1800" dirty="0" err="1"/>
              <a:t>rundt</a:t>
            </a:r>
            <a:r>
              <a:rPr lang="en-US" sz="1800" dirty="0"/>
              <a:t> </a:t>
            </a:r>
            <a:r>
              <a:rPr lang="en-US" sz="1800" dirty="0" err="1"/>
              <a:t>disse</a:t>
            </a:r>
            <a:r>
              <a:rPr lang="en-US" sz="1800" dirty="0"/>
              <a:t> </a:t>
            </a:r>
            <a:r>
              <a:rPr lang="en-US" sz="1800" dirty="0" err="1"/>
              <a:t>osv</a:t>
            </a:r>
            <a:r>
              <a:rPr lang="en-US" sz="1800" dirty="0"/>
              <a:t>.</a:t>
            </a:r>
            <a:endParaRPr lang="en-US" sz="2200" dirty="0"/>
          </a:p>
        </p:txBody>
      </p:sp>
    </p:spTree>
    <p:extLst>
      <p:ext uri="{BB962C8B-B14F-4D97-AF65-F5344CB8AC3E}">
        <p14:creationId xmlns:p14="http://schemas.microsoft.com/office/powerpoint/2010/main" val="35778901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E5C27D0-CBC1-D53D-A24B-BF48FE111BAD}"/>
              </a:ext>
            </a:extLst>
          </p:cNvPr>
          <p:cNvSpPr>
            <a:spLocks noGrp="1"/>
          </p:cNvSpPr>
          <p:nvPr>
            <p:ph type="title"/>
          </p:nvPr>
        </p:nvSpPr>
        <p:spPr>
          <a:xfrm>
            <a:off x="640080" y="325369"/>
            <a:ext cx="4368602" cy="1956841"/>
          </a:xfrm>
        </p:spPr>
        <p:txBody>
          <a:bodyPr anchor="b">
            <a:normAutofit/>
          </a:bodyPr>
          <a:lstStyle/>
          <a:p>
            <a:r>
              <a:rPr lang="nb-NO" sz="3400"/>
              <a:t>Regnskapet kan altså være utgangspunktet for en «prosjektskisse»</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1C48A21B-9024-A658-0909-DF2C5337861E}"/>
              </a:ext>
            </a:extLst>
          </p:cNvPr>
          <p:cNvSpPr>
            <a:spLocks noGrp="1"/>
          </p:cNvSpPr>
          <p:nvPr>
            <p:ph idx="1"/>
          </p:nvPr>
        </p:nvSpPr>
        <p:spPr>
          <a:xfrm>
            <a:off x="640080" y="2872899"/>
            <a:ext cx="4243589" cy="3320668"/>
          </a:xfrm>
        </p:spPr>
        <p:txBody>
          <a:bodyPr>
            <a:normAutofit/>
          </a:bodyPr>
          <a:lstStyle/>
          <a:p>
            <a:endParaRPr lang="nb-NO" sz="2200"/>
          </a:p>
          <a:p>
            <a:r>
              <a:rPr lang="nb-NO" sz="2200"/>
              <a:t>Tomtemilionene som forsvant.</a:t>
            </a:r>
          </a:p>
          <a:p>
            <a:endParaRPr lang="nb-NO" sz="2200"/>
          </a:p>
        </p:txBody>
      </p:sp>
      <p:pic>
        <p:nvPicPr>
          <p:cNvPr id="5" name="Picture 4" descr="A person in a hoodie and a person in a hoodie&#10;&#10;AI-generated content may be incorrect.">
            <a:extLst>
              <a:ext uri="{FF2B5EF4-FFF2-40B4-BE49-F238E27FC236}">
                <a16:creationId xmlns:a16="http://schemas.microsoft.com/office/drawing/2014/main" id="{7BFD2D76-5A70-5A06-6278-9891BDBB7CE6}"/>
              </a:ext>
            </a:extLst>
          </p:cNvPr>
          <p:cNvPicPr>
            <a:picLocks noChangeAspect="1"/>
          </p:cNvPicPr>
          <p:nvPr/>
        </p:nvPicPr>
        <p:blipFill>
          <a:blip r:embed="rId3"/>
          <a:srcRect r="3455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42150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3F3802-090E-DF60-9F5D-BE2460FCE91B}"/>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a:solidFill>
                  <a:srgbClr val="FFFFFF"/>
                </a:solidFill>
                <a:latin typeface="+mj-lt"/>
                <a:ea typeface="+mj-ea"/>
                <a:cs typeface="+mj-cs"/>
              </a:rPr>
              <a:t>Slik blir det i regnskapet</a:t>
            </a:r>
          </a:p>
        </p:txBody>
      </p:sp>
      <p:pic>
        <p:nvPicPr>
          <p:cNvPr id="5" name="Content Placeholder 4" descr="A grid with black text&#10;&#10;AI-generated content may be incorrect.">
            <a:extLst>
              <a:ext uri="{FF2B5EF4-FFF2-40B4-BE49-F238E27FC236}">
                <a16:creationId xmlns:a16="http://schemas.microsoft.com/office/drawing/2014/main" id="{F03BB4C0-D847-FC9E-3FF3-238F34D6127D}"/>
              </a:ext>
            </a:extLst>
          </p:cNvPr>
          <p:cNvPicPr>
            <a:picLocks noGrp="1" noChangeAspect="1"/>
          </p:cNvPicPr>
          <p:nvPr>
            <p:ph idx="1"/>
          </p:nvPr>
        </p:nvPicPr>
        <p:blipFill>
          <a:blip r:embed="rId2"/>
          <a:stretch>
            <a:fillRect/>
          </a:stretch>
        </p:blipFill>
        <p:spPr>
          <a:xfrm>
            <a:off x="432225" y="2946342"/>
            <a:ext cx="11327549" cy="2492061"/>
          </a:xfrm>
          <a:prstGeom prst="rect">
            <a:avLst/>
          </a:prstGeom>
        </p:spPr>
      </p:pic>
    </p:spTree>
    <p:extLst>
      <p:ext uri="{BB962C8B-B14F-4D97-AF65-F5344CB8AC3E}">
        <p14:creationId xmlns:p14="http://schemas.microsoft.com/office/powerpoint/2010/main" val="2564038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4" name="Rectangle 23">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40685C-5392-011B-6681-08E3C4C41BC7}"/>
              </a:ext>
            </a:extLst>
          </p:cNvPr>
          <p:cNvSpPr>
            <a:spLocks noGrp="1"/>
          </p:cNvSpPr>
          <p:nvPr>
            <p:ph type="title"/>
          </p:nvPr>
        </p:nvSpPr>
        <p:spPr>
          <a:xfrm>
            <a:off x="1043631" y="809898"/>
            <a:ext cx="9942716" cy="1554480"/>
          </a:xfrm>
        </p:spPr>
        <p:txBody>
          <a:bodyPr anchor="ctr">
            <a:normAutofit/>
          </a:bodyPr>
          <a:lstStyle/>
          <a:p>
            <a:r>
              <a:rPr lang="en-US" sz="4800" dirty="0" err="1"/>
              <a:t>Resultat</a:t>
            </a:r>
            <a:r>
              <a:rPr lang="en-US" sz="4800" dirty="0"/>
              <a:t> = </a:t>
            </a:r>
            <a:r>
              <a:rPr lang="en-US" sz="4800" dirty="0" err="1"/>
              <a:t>kontantstrøm</a:t>
            </a:r>
            <a:r>
              <a:rPr lang="en-US" sz="4800" dirty="0"/>
              <a:t> + </a:t>
            </a:r>
            <a:r>
              <a:rPr lang="en-US" sz="4800" dirty="0" err="1"/>
              <a:t>periodiseringer</a:t>
            </a:r>
            <a:endParaRPr lang="en-US" sz="4800" dirty="0"/>
          </a:p>
        </p:txBody>
      </p:sp>
      <p:sp>
        <p:nvSpPr>
          <p:cNvPr id="3" name="Content Placeholder 2">
            <a:extLst>
              <a:ext uri="{FF2B5EF4-FFF2-40B4-BE49-F238E27FC236}">
                <a16:creationId xmlns:a16="http://schemas.microsoft.com/office/drawing/2014/main" id="{07F919E9-6BD9-44DC-AF4E-A73AADB547D7}"/>
              </a:ext>
            </a:extLst>
          </p:cNvPr>
          <p:cNvSpPr>
            <a:spLocks noGrp="1"/>
          </p:cNvSpPr>
          <p:nvPr>
            <p:ph idx="1"/>
          </p:nvPr>
        </p:nvSpPr>
        <p:spPr>
          <a:xfrm>
            <a:off x="1045028" y="3017522"/>
            <a:ext cx="9941319" cy="3124658"/>
          </a:xfrm>
        </p:spPr>
        <p:txBody>
          <a:bodyPr anchor="ctr">
            <a:normAutofit fontScale="85000" lnSpcReduction="20000"/>
          </a:bodyPr>
          <a:lstStyle/>
          <a:p>
            <a:r>
              <a:rPr lang="en-US" sz="2200" dirty="0" err="1"/>
              <a:t>Tilordning</a:t>
            </a:r>
            <a:r>
              <a:rPr lang="en-US" sz="2200" dirty="0"/>
              <a:t> av </a:t>
            </a:r>
            <a:r>
              <a:rPr lang="en-US" sz="2200" dirty="0" err="1"/>
              <a:t>inntekter</a:t>
            </a:r>
            <a:r>
              <a:rPr lang="en-US" sz="2200" dirty="0"/>
              <a:t> </a:t>
            </a:r>
            <a:r>
              <a:rPr lang="en-US" sz="2200" dirty="0" err="1"/>
              <a:t>og</a:t>
            </a:r>
            <a:r>
              <a:rPr lang="en-US" sz="2200" dirty="0"/>
              <a:t> </a:t>
            </a:r>
            <a:r>
              <a:rPr lang="en-US" sz="2200" dirty="0" err="1"/>
              <a:t>kostnader</a:t>
            </a:r>
            <a:r>
              <a:rPr lang="en-US" sz="2200" dirty="0"/>
              <a:t> </a:t>
            </a:r>
            <a:r>
              <a:rPr lang="en-US" sz="2200" dirty="0" err="1"/>
              <a:t>slik</a:t>
            </a:r>
            <a:r>
              <a:rPr lang="en-US" sz="2200" dirty="0"/>
              <a:t> at </a:t>
            </a:r>
            <a:r>
              <a:rPr lang="en-US" sz="2200" dirty="0" err="1"/>
              <a:t>inntekter</a:t>
            </a:r>
            <a:r>
              <a:rPr lang="en-US" sz="2200" dirty="0"/>
              <a:t> </a:t>
            </a:r>
            <a:r>
              <a:rPr lang="en-US" sz="2200" dirty="0" err="1"/>
              <a:t>og</a:t>
            </a:r>
            <a:r>
              <a:rPr lang="en-US" sz="2200" dirty="0"/>
              <a:t> </a:t>
            </a:r>
            <a:r>
              <a:rPr lang="en-US" sz="2200" dirty="0" err="1"/>
              <a:t>kostnader</a:t>
            </a:r>
            <a:r>
              <a:rPr lang="en-US" sz="2200" dirty="0"/>
              <a:t> </a:t>
            </a:r>
            <a:r>
              <a:rPr lang="en-US" sz="2200" dirty="0" err="1"/>
              <a:t>som</a:t>
            </a:r>
            <a:r>
              <a:rPr lang="en-US" sz="2200" dirty="0"/>
              <a:t> </a:t>
            </a:r>
            <a:r>
              <a:rPr lang="en-US" sz="2200" dirty="0" err="1"/>
              <a:t>hører</a:t>
            </a:r>
            <a:r>
              <a:rPr lang="en-US" sz="2200" dirty="0"/>
              <a:t> </a:t>
            </a:r>
            <a:r>
              <a:rPr lang="en-US" sz="2200" dirty="0" err="1"/>
              <a:t>til</a:t>
            </a:r>
            <a:r>
              <a:rPr lang="en-US" sz="2200" dirty="0"/>
              <a:t> </a:t>
            </a:r>
            <a:r>
              <a:rPr lang="en-US" sz="2200" dirty="0" err="1"/>
              <a:t>rett</a:t>
            </a:r>
            <a:r>
              <a:rPr lang="en-US" sz="2200" dirty="0"/>
              <a:t> </a:t>
            </a:r>
            <a:r>
              <a:rPr lang="en-US" sz="2200" dirty="0" err="1"/>
              <a:t>periode</a:t>
            </a:r>
            <a:r>
              <a:rPr lang="en-US" sz="2200" dirty="0"/>
              <a:t>, </a:t>
            </a:r>
            <a:r>
              <a:rPr lang="en-US" sz="2200" dirty="0" err="1"/>
              <a:t>inngår</a:t>
            </a:r>
            <a:r>
              <a:rPr lang="en-US" sz="2200" dirty="0"/>
              <a:t> I </a:t>
            </a:r>
            <a:r>
              <a:rPr lang="en-US" sz="2200" dirty="0" err="1"/>
              <a:t>resultatet</a:t>
            </a:r>
            <a:r>
              <a:rPr lang="en-US" sz="2200" dirty="0"/>
              <a:t> for </a:t>
            </a:r>
            <a:r>
              <a:rPr lang="en-US" sz="2200" dirty="0" err="1"/>
              <a:t>perioden</a:t>
            </a:r>
            <a:r>
              <a:rPr lang="en-US" sz="2200" dirty="0"/>
              <a:t>/</a:t>
            </a:r>
            <a:r>
              <a:rPr lang="en-US" sz="2200" dirty="0" err="1"/>
              <a:t>året</a:t>
            </a:r>
            <a:r>
              <a:rPr lang="en-US" sz="2200" dirty="0"/>
              <a:t>.</a:t>
            </a:r>
          </a:p>
          <a:p>
            <a:endParaRPr lang="en-US" sz="2200" dirty="0"/>
          </a:p>
          <a:p>
            <a:r>
              <a:rPr lang="en-US" sz="2200" dirty="0" err="1"/>
              <a:t>Måling</a:t>
            </a:r>
            <a:r>
              <a:rPr lang="en-US" sz="2200" dirty="0"/>
              <a:t> av </a:t>
            </a:r>
            <a:r>
              <a:rPr lang="en-US" sz="2200" dirty="0" err="1"/>
              <a:t>beholdningsendring</a:t>
            </a:r>
            <a:r>
              <a:rPr lang="en-US" sz="2200" dirty="0"/>
              <a:t>, </a:t>
            </a:r>
            <a:r>
              <a:rPr lang="en-US" sz="2200" dirty="0" err="1"/>
              <a:t>herunder</a:t>
            </a:r>
            <a:r>
              <a:rPr lang="en-US" sz="2200" dirty="0"/>
              <a:t> </a:t>
            </a:r>
            <a:r>
              <a:rPr lang="en-US" sz="2200" dirty="0" err="1"/>
              <a:t>verdiøkning</a:t>
            </a:r>
            <a:r>
              <a:rPr lang="en-US" sz="2200" dirty="0"/>
              <a:t> </a:t>
            </a:r>
            <a:r>
              <a:rPr lang="en-US" sz="2200" dirty="0" err="1"/>
              <a:t>og</a:t>
            </a:r>
            <a:r>
              <a:rPr lang="en-US" sz="2200" dirty="0"/>
              <a:t> </a:t>
            </a:r>
            <a:r>
              <a:rPr lang="en-US" sz="2200" dirty="0" err="1"/>
              <a:t>verdifall</a:t>
            </a:r>
            <a:r>
              <a:rPr lang="en-US" sz="2200" dirty="0"/>
              <a:t> </a:t>
            </a:r>
            <a:r>
              <a:rPr lang="en-US" sz="2200" dirty="0" err="1"/>
              <a:t>i</a:t>
            </a:r>
            <a:r>
              <a:rPr lang="en-US" sz="2200" dirty="0"/>
              <a:t> </a:t>
            </a:r>
            <a:r>
              <a:rPr lang="en-US" sz="2200" dirty="0" err="1"/>
              <a:t>eiendeler</a:t>
            </a:r>
            <a:r>
              <a:rPr lang="en-US" sz="2200" dirty="0"/>
              <a:t> </a:t>
            </a:r>
            <a:r>
              <a:rPr lang="en-US" sz="2200" dirty="0" err="1"/>
              <a:t>og</a:t>
            </a:r>
            <a:r>
              <a:rPr lang="en-US" sz="2200" dirty="0"/>
              <a:t> </a:t>
            </a:r>
            <a:r>
              <a:rPr lang="en-US" sz="2200" dirty="0" err="1"/>
              <a:t>gjeld</a:t>
            </a:r>
            <a:r>
              <a:rPr lang="en-US" sz="2200" dirty="0"/>
              <a:t>, </a:t>
            </a:r>
            <a:r>
              <a:rPr lang="en-US" sz="2200" dirty="0" err="1"/>
              <a:t>slik</a:t>
            </a:r>
            <a:r>
              <a:rPr lang="en-US" sz="2200" dirty="0"/>
              <a:t> at </a:t>
            </a:r>
            <a:r>
              <a:rPr lang="en-US" sz="2200" dirty="0" err="1"/>
              <a:t>disse</a:t>
            </a:r>
            <a:r>
              <a:rPr lang="en-US" sz="2200" dirty="0"/>
              <a:t> </a:t>
            </a:r>
            <a:r>
              <a:rPr lang="en-US" sz="2200" dirty="0" err="1"/>
              <a:t>beholdningsendringene</a:t>
            </a:r>
            <a:r>
              <a:rPr lang="en-US" sz="2200" dirty="0"/>
              <a:t> </a:t>
            </a:r>
            <a:r>
              <a:rPr lang="en-US" sz="2200" dirty="0" err="1"/>
              <a:t>inngår</a:t>
            </a:r>
            <a:r>
              <a:rPr lang="en-US" sz="2200" dirty="0"/>
              <a:t> </a:t>
            </a:r>
            <a:r>
              <a:rPr lang="en-US" sz="2200" dirty="0" err="1"/>
              <a:t>i</a:t>
            </a:r>
            <a:r>
              <a:rPr lang="en-US" sz="2200" dirty="0"/>
              <a:t> </a:t>
            </a:r>
            <a:r>
              <a:rPr lang="en-US" sz="2200" dirty="0" err="1"/>
              <a:t>målingen</a:t>
            </a:r>
            <a:r>
              <a:rPr lang="en-US" sz="2200" dirty="0"/>
              <a:t> av </a:t>
            </a:r>
            <a:r>
              <a:rPr lang="en-US" sz="2200" dirty="0" err="1"/>
              <a:t>inntekter</a:t>
            </a:r>
            <a:r>
              <a:rPr lang="en-US" sz="2200" dirty="0"/>
              <a:t> </a:t>
            </a:r>
            <a:r>
              <a:rPr lang="en-US" sz="2200" dirty="0" err="1"/>
              <a:t>og</a:t>
            </a:r>
            <a:r>
              <a:rPr lang="en-US" sz="2200" dirty="0"/>
              <a:t> </a:t>
            </a:r>
            <a:r>
              <a:rPr lang="en-US" sz="2200" dirty="0" err="1"/>
              <a:t>kostnader</a:t>
            </a:r>
            <a:r>
              <a:rPr lang="en-US" sz="2200" dirty="0"/>
              <a:t> for </a:t>
            </a:r>
            <a:r>
              <a:rPr lang="en-US" sz="2200" dirty="0" err="1"/>
              <a:t>perioden</a:t>
            </a:r>
            <a:r>
              <a:rPr lang="en-US" sz="2200" dirty="0"/>
              <a:t>/</a:t>
            </a:r>
            <a:r>
              <a:rPr lang="en-US" sz="2200" dirty="0" err="1"/>
              <a:t>året</a:t>
            </a:r>
            <a:r>
              <a:rPr lang="en-US" sz="2200" dirty="0"/>
              <a:t>.</a:t>
            </a:r>
          </a:p>
          <a:p>
            <a:endParaRPr lang="en-US" sz="2200" dirty="0"/>
          </a:p>
          <a:p>
            <a:r>
              <a:rPr lang="en-US" sz="2200" dirty="0" err="1"/>
              <a:t>Periodisering</a:t>
            </a:r>
            <a:r>
              <a:rPr lang="en-US" sz="2200" dirty="0"/>
              <a:t> handler </a:t>
            </a:r>
            <a:r>
              <a:rPr lang="en-US" sz="2200" dirty="0" err="1"/>
              <a:t>også</a:t>
            </a:r>
            <a:r>
              <a:rPr lang="en-US" sz="2200" dirty="0"/>
              <a:t> om </a:t>
            </a:r>
            <a:r>
              <a:rPr lang="en-US" sz="2200" dirty="0" err="1"/>
              <a:t>tidsavgrensning</a:t>
            </a:r>
            <a:r>
              <a:rPr lang="en-US" sz="2200" dirty="0"/>
              <a:t>. Levering av </a:t>
            </a:r>
            <a:r>
              <a:rPr lang="en-US" sz="2200" dirty="0" err="1"/>
              <a:t>en</a:t>
            </a:r>
            <a:r>
              <a:rPr lang="en-US" sz="2200" dirty="0"/>
              <a:t> </a:t>
            </a:r>
            <a:r>
              <a:rPr lang="en-US" sz="2200" dirty="0" err="1"/>
              <a:t>garantitjeneste</a:t>
            </a:r>
            <a:r>
              <a:rPr lang="en-US" sz="2200" dirty="0"/>
              <a:t> for </a:t>
            </a:r>
            <a:r>
              <a:rPr lang="en-US" sz="2200" dirty="0" err="1"/>
              <a:t>eksempel</a:t>
            </a:r>
            <a:r>
              <a:rPr lang="en-US" sz="2200" dirty="0"/>
              <a:t> </a:t>
            </a:r>
            <a:r>
              <a:rPr lang="en-US" sz="2200" dirty="0" err="1"/>
              <a:t>kan</a:t>
            </a:r>
            <a:r>
              <a:rPr lang="en-US" sz="2200" dirty="0"/>
              <a:t> </a:t>
            </a:r>
            <a:r>
              <a:rPr lang="en-US" sz="2200" dirty="0" err="1"/>
              <a:t>pågå</a:t>
            </a:r>
            <a:r>
              <a:rPr lang="en-US" sz="2200" dirty="0"/>
              <a:t> over </a:t>
            </a:r>
            <a:r>
              <a:rPr lang="en-US" sz="2200" dirty="0" err="1"/>
              <a:t>flere</a:t>
            </a:r>
            <a:r>
              <a:rPr lang="en-US" sz="2200" dirty="0"/>
              <a:t> </a:t>
            </a:r>
            <a:r>
              <a:rPr lang="en-US" sz="2200" dirty="0" err="1"/>
              <a:t>år</a:t>
            </a:r>
            <a:r>
              <a:rPr lang="en-US" sz="2200" dirty="0"/>
              <a:t>. </a:t>
            </a:r>
            <a:r>
              <a:rPr lang="en-US" sz="2200" dirty="0" err="1"/>
              <a:t>Garantiinntekten</a:t>
            </a:r>
            <a:r>
              <a:rPr lang="en-US" sz="2200" dirty="0"/>
              <a:t> </a:t>
            </a:r>
            <a:r>
              <a:rPr lang="en-US" sz="2200" dirty="0" err="1"/>
              <a:t>knyttet</a:t>
            </a:r>
            <a:r>
              <a:rPr lang="en-US" sz="2200" dirty="0"/>
              <a:t> </a:t>
            </a:r>
            <a:r>
              <a:rPr lang="en-US" sz="2200" dirty="0" err="1"/>
              <a:t>til</a:t>
            </a:r>
            <a:r>
              <a:rPr lang="en-US" sz="2200" dirty="0"/>
              <a:t> </a:t>
            </a:r>
            <a:r>
              <a:rPr lang="en-US" sz="2200" dirty="0" err="1"/>
              <a:t>denne</a:t>
            </a:r>
            <a:r>
              <a:rPr lang="en-US" sz="2200" dirty="0"/>
              <a:t> </a:t>
            </a:r>
            <a:r>
              <a:rPr lang="en-US" sz="2200" dirty="0" err="1"/>
              <a:t>tjenesten</a:t>
            </a:r>
            <a:r>
              <a:rPr lang="en-US" sz="2200" dirty="0"/>
              <a:t> </a:t>
            </a:r>
            <a:r>
              <a:rPr lang="en-US" sz="2200" dirty="0" err="1"/>
              <a:t>må</a:t>
            </a:r>
            <a:r>
              <a:rPr lang="en-US" sz="2200" dirty="0"/>
              <a:t> </a:t>
            </a:r>
            <a:r>
              <a:rPr lang="en-US" sz="2200" dirty="0" err="1"/>
              <a:t>avgrenses</a:t>
            </a:r>
            <a:r>
              <a:rPr lang="en-US" sz="2200" dirty="0"/>
              <a:t> </a:t>
            </a:r>
            <a:r>
              <a:rPr lang="en-US" sz="2200" dirty="0" err="1"/>
              <a:t>til</a:t>
            </a:r>
            <a:r>
              <a:rPr lang="en-US" sz="2200" dirty="0"/>
              <a:t> den </a:t>
            </a:r>
            <a:r>
              <a:rPr lang="en-US" sz="2200" dirty="0" err="1"/>
              <a:t>enkelte</a:t>
            </a:r>
            <a:r>
              <a:rPr lang="en-US" sz="2200" dirty="0"/>
              <a:t> </a:t>
            </a:r>
            <a:r>
              <a:rPr lang="en-US" sz="2200" dirty="0" err="1"/>
              <a:t>periode</a:t>
            </a:r>
            <a:r>
              <a:rPr lang="en-US" sz="2200" dirty="0"/>
              <a:t>/</a:t>
            </a:r>
            <a:r>
              <a:rPr lang="en-US" sz="2200" dirty="0" err="1"/>
              <a:t>år</a:t>
            </a:r>
            <a:r>
              <a:rPr lang="en-US" sz="2200" dirty="0"/>
              <a:t>.</a:t>
            </a:r>
          </a:p>
          <a:p>
            <a:endParaRPr lang="en-US" sz="2200" dirty="0"/>
          </a:p>
          <a:p>
            <a:r>
              <a:rPr lang="en-US" sz="2200" dirty="0" err="1"/>
              <a:t>Regnskapsmessig</a:t>
            </a:r>
            <a:r>
              <a:rPr lang="en-US" sz="2200" dirty="0"/>
              <a:t> </a:t>
            </a:r>
            <a:r>
              <a:rPr lang="en-US" sz="2200" dirty="0" err="1"/>
              <a:t>resultat</a:t>
            </a:r>
            <a:r>
              <a:rPr lang="en-US" sz="2200" dirty="0"/>
              <a:t> </a:t>
            </a:r>
            <a:r>
              <a:rPr lang="en-US" sz="2200" dirty="0" err="1"/>
              <a:t>blir</a:t>
            </a:r>
            <a:r>
              <a:rPr lang="en-US" sz="2200" dirty="0"/>
              <a:t> </a:t>
            </a:r>
            <a:r>
              <a:rPr lang="en-US" sz="2200" dirty="0" err="1"/>
              <a:t>derfor</a:t>
            </a:r>
            <a:r>
              <a:rPr lang="en-US" sz="2200" dirty="0"/>
              <a:t> </a:t>
            </a:r>
            <a:r>
              <a:rPr lang="en-US" sz="2200" dirty="0" err="1"/>
              <a:t>noe</a:t>
            </a:r>
            <a:r>
              <a:rPr lang="en-US" sz="2200" dirty="0"/>
              <a:t> </a:t>
            </a:r>
            <a:r>
              <a:rPr lang="en-US" sz="2200" dirty="0" err="1"/>
              <a:t>annet</a:t>
            </a:r>
            <a:r>
              <a:rPr lang="en-US" sz="2200" dirty="0"/>
              <a:t> </a:t>
            </a:r>
            <a:r>
              <a:rPr lang="en-US" sz="2200" dirty="0" err="1"/>
              <a:t>enn</a:t>
            </a:r>
            <a:r>
              <a:rPr lang="en-US" sz="2200" dirty="0"/>
              <a:t> </a:t>
            </a:r>
            <a:r>
              <a:rPr lang="en-US" sz="2200" dirty="0" err="1"/>
              <a:t>netto</a:t>
            </a:r>
            <a:r>
              <a:rPr lang="en-US" sz="2200" dirty="0"/>
              <a:t> </a:t>
            </a:r>
            <a:r>
              <a:rPr lang="en-US" sz="2200" dirty="0" err="1"/>
              <a:t>kontantstrøm</a:t>
            </a:r>
            <a:endParaRPr lang="en-US" sz="2200" dirty="0"/>
          </a:p>
        </p:txBody>
      </p:sp>
      <p:cxnSp>
        <p:nvCxnSpPr>
          <p:cNvPr id="30" name="Straight Connector 29">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61525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2983</TotalTime>
  <Words>3780</Words>
  <Application>Microsoft Macintosh PowerPoint</Application>
  <PresentationFormat>Widescreen</PresentationFormat>
  <Paragraphs>388</Paragraphs>
  <Slides>76</Slides>
  <Notes>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76</vt:i4>
      </vt:variant>
    </vt:vector>
  </HeadingPairs>
  <TitlesOfParts>
    <vt:vector size="86" baseType="lpstr">
      <vt:lpstr>Aptos</vt:lpstr>
      <vt:lpstr>Aptos Display</vt:lpstr>
      <vt:lpstr>Arial</vt:lpstr>
      <vt:lpstr>Calibri</vt:lpstr>
      <vt:lpstr>Calibri Light</vt:lpstr>
      <vt:lpstr>Helvetica Neue</vt:lpstr>
      <vt:lpstr>Source Sans Pro</vt:lpstr>
      <vt:lpstr>Wingdings</vt:lpstr>
      <vt:lpstr>Office Theme</vt:lpstr>
      <vt:lpstr>Office-tema</vt:lpstr>
      <vt:lpstr>SUJO-kurs </vt:lpstr>
      <vt:lpstr>Over fire timer skal vi:</vt:lpstr>
      <vt:lpstr>Husk – det dere gjør er svært viktig!</vt:lpstr>
      <vt:lpstr>Dere må forstå selskapet!</vt:lpstr>
      <vt:lpstr>La oss først få tre ting klart</vt:lpstr>
      <vt:lpstr>Ta nr 2 først</vt:lpstr>
      <vt:lpstr>Kontantstrømmene</vt:lpstr>
      <vt:lpstr>Slik blir det i regnskapet</vt:lpstr>
      <vt:lpstr>Resultat = kontantstrøm + periodiseringer</vt:lpstr>
      <vt:lpstr>Men ikke bare det…</vt:lpstr>
      <vt:lpstr>Ideen bak avskrivninger</vt:lpstr>
      <vt:lpstr>Sammenstillingsprinsippet</vt:lpstr>
      <vt:lpstr>Vårt eksempel</vt:lpstr>
      <vt:lpstr>Andre eksempler på sammenstilling:</vt:lpstr>
      <vt:lpstr>Hvordan håndterer vi tap?</vt:lpstr>
      <vt:lpstr>Forsiktighetsprinsippet.</vt:lpstr>
      <vt:lpstr>Eksempel:</vt:lpstr>
      <vt:lpstr>Tap på kundefordringer</vt:lpstr>
      <vt:lpstr>I praksis</vt:lpstr>
      <vt:lpstr>Special case: Nedskrivingsvurderinger</vt:lpstr>
      <vt:lpstr>Nedskrivingsvurderinger forts.</vt:lpstr>
      <vt:lpstr>Norske Skog i 2015/2016 – et «kriserammet» selskap</vt:lpstr>
      <vt:lpstr>Uenigheten var stor i 2015 mellom selskapet og revisor</vt:lpstr>
      <vt:lpstr>Verdt å ta en kikk på note 8 i årsregnskapet til Norske Skog</vt:lpstr>
      <vt:lpstr>Basert på denne korte gjennomgangen bør dere notere følgende</vt:lpstr>
      <vt:lpstr>Dette med skatt</vt:lpstr>
      <vt:lpstr>Regnskapet og skatt er adskilt!!</vt:lpstr>
      <vt:lpstr>Konsekvens</vt:lpstr>
      <vt:lpstr>Hvor blir forskjellene størst og minst?</vt:lpstr>
      <vt:lpstr>Hvordan tolke skatt og regnskap da?</vt:lpstr>
      <vt:lpstr>Dette med fremførbare underskudd</vt:lpstr>
      <vt:lpstr>Husk at skatt motiverer adferd</vt:lpstr>
      <vt:lpstr>Dette med utbytte og lån</vt:lpstr>
      <vt:lpstr>Utbytte </vt:lpstr>
      <vt:lpstr>Regnskapsføring av utbytte</vt:lpstr>
      <vt:lpstr>Eksempel:</vt:lpstr>
      <vt:lpstr>Men….</vt:lpstr>
      <vt:lpstr>Hva med aksjonærlån?  </vt:lpstr>
      <vt:lpstr>Eks: Hanakam &amp; Nielsen sakene</vt:lpstr>
      <vt:lpstr>Kort om konsernregnskapet</vt:lpstr>
      <vt:lpstr>Hvis du har en slik struktur</vt:lpstr>
      <vt:lpstr>Har du en konsernstruktur bør du alltid begynne med konsernregnskapet</vt:lpstr>
      <vt:lpstr>Mange farer i kompliserte strukturer – og vanskelig å oppdage uten konsernregnskapet</vt:lpstr>
      <vt:lpstr>Dette med revisor…</vt:lpstr>
      <vt:lpstr>Revisor skal være en «gatekeeper»</vt:lpstr>
      <vt:lpstr>At revisor trekker seg er et tydelig «rødt flagg»</vt:lpstr>
      <vt:lpstr>Revisors oppgaver</vt:lpstr>
      <vt:lpstr>Hvordan jobber revisor?</vt:lpstr>
      <vt:lpstr>Revisors ulike konklusjoner</vt:lpstr>
      <vt:lpstr>Masse eksempler der revisor har sovet i timen…</vt:lpstr>
      <vt:lpstr>Regnskapskvalitet</vt:lpstr>
      <vt:lpstr>Veldig mye starter med en forventning om hva du skal finne i regnskapet!</vt:lpstr>
      <vt:lpstr>PowerPoint Presentation</vt:lpstr>
      <vt:lpstr>PowerPoint Presentation</vt:lpstr>
      <vt:lpstr>PowerPoint Presentation</vt:lpstr>
      <vt:lpstr>PowerPoint Presentation</vt:lpstr>
      <vt:lpstr>Husk ved inflasjon</vt:lpstr>
      <vt:lpstr>Vi har mange marginer du kan regne ut</vt:lpstr>
      <vt:lpstr>Eks: Tannlegekontor</vt:lpstr>
      <vt:lpstr>Her kan du gå i fella</vt:lpstr>
      <vt:lpstr>Du må alltid sjekke om regnskapet gir mening – før du publiserer egne analyser</vt:lpstr>
      <vt:lpstr>I Norge skilles det mellom regnskapet til små- og store selskaper</vt:lpstr>
      <vt:lpstr>Studer alltid kontantstrømmene</vt:lpstr>
      <vt:lpstr>Ved hjelp av denne oppstillingen kan du se:</vt:lpstr>
      <vt:lpstr>Noen tanker</vt:lpstr>
      <vt:lpstr>Konkret case jeg nylig satt med</vt:lpstr>
      <vt:lpstr>I mindre selskaper kan man gjøre andre tilnærminger, som</vt:lpstr>
      <vt:lpstr>Økonomisk kriminalitet</vt:lpstr>
      <vt:lpstr>Vanskelig å bruke regnskapet alene for å avdekke dette!</vt:lpstr>
      <vt:lpstr>Dette ga ingen økonomisk mening.</vt:lpstr>
      <vt:lpstr>Typisk skjer falske inntekter gjennom kraftig økning i utestående hos kunder.</vt:lpstr>
      <vt:lpstr>Hvitvasking</vt:lpstr>
      <vt:lpstr>Dette eksempelet lurer jeg på om dagen…</vt:lpstr>
      <vt:lpstr>Verdien av regnskapet som hypotesebygger</vt:lpstr>
      <vt:lpstr>Her fikk vi tips om omfattende ulovlig gråmarkedslån til de mest trengende i samfunnet</vt:lpstr>
      <vt:lpstr>Regnskapet kan altså være utgangspunktet for en «prosjektskisse»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Kyrre Kjellevold</dc:creator>
  <cp:lastModifiedBy>Kyrre Kjellevold</cp:lastModifiedBy>
  <cp:revision>28</cp:revision>
  <dcterms:created xsi:type="dcterms:W3CDTF">2025-03-06T18:27:38Z</dcterms:created>
  <dcterms:modified xsi:type="dcterms:W3CDTF">2025-03-19T13:42:33Z</dcterms:modified>
</cp:coreProperties>
</file>