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77"/>
  </p:notesMasterIdLst>
  <p:sldIdLst>
    <p:sldId id="256" r:id="rId4"/>
    <p:sldId id="286" r:id="rId5"/>
    <p:sldId id="285" r:id="rId6"/>
    <p:sldId id="288" r:id="rId7"/>
    <p:sldId id="289" r:id="rId8"/>
    <p:sldId id="287" r:id="rId9"/>
    <p:sldId id="290" r:id="rId10"/>
    <p:sldId id="294" r:id="rId11"/>
    <p:sldId id="291" r:id="rId12"/>
    <p:sldId id="292" r:id="rId13"/>
    <p:sldId id="295" r:id="rId14"/>
    <p:sldId id="302" r:id="rId15"/>
    <p:sldId id="300" r:id="rId16"/>
    <p:sldId id="301" r:id="rId17"/>
    <p:sldId id="315" r:id="rId18"/>
    <p:sldId id="316" r:id="rId19"/>
    <p:sldId id="293" r:id="rId20"/>
    <p:sldId id="303" r:id="rId21"/>
    <p:sldId id="325" r:id="rId22"/>
    <p:sldId id="326" r:id="rId23"/>
    <p:sldId id="306" r:id="rId24"/>
    <p:sldId id="299" r:id="rId25"/>
    <p:sldId id="296" r:id="rId26"/>
    <p:sldId id="297" r:id="rId27"/>
    <p:sldId id="298" r:id="rId28"/>
    <p:sldId id="304" r:id="rId29"/>
    <p:sldId id="327" r:id="rId30"/>
    <p:sldId id="305" r:id="rId31"/>
    <p:sldId id="311" r:id="rId32"/>
    <p:sldId id="307" r:id="rId33"/>
    <p:sldId id="308" r:id="rId34"/>
    <p:sldId id="309" r:id="rId35"/>
    <p:sldId id="310" r:id="rId36"/>
    <p:sldId id="312" r:id="rId37"/>
    <p:sldId id="323" r:id="rId38"/>
    <p:sldId id="322" r:id="rId39"/>
    <p:sldId id="321" r:id="rId40"/>
    <p:sldId id="319" r:id="rId41"/>
    <p:sldId id="313" r:id="rId42"/>
    <p:sldId id="318" r:id="rId43"/>
    <p:sldId id="314" r:id="rId44"/>
    <p:sldId id="324" r:id="rId45"/>
    <p:sldId id="317" r:id="rId46"/>
    <p:sldId id="329" r:id="rId47"/>
    <p:sldId id="377" r:id="rId48"/>
    <p:sldId id="331" r:id="rId49"/>
    <p:sldId id="328" r:id="rId50"/>
    <p:sldId id="332" r:id="rId51"/>
    <p:sldId id="320" r:id="rId52"/>
    <p:sldId id="257" r:id="rId53"/>
    <p:sldId id="280" r:id="rId54"/>
    <p:sldId id="284" r:id="rId55"/>
    <p:sldId id="368" r:id="rId56"/>
    <p:sldId id="370" r:id="rId57"/>
    <p:sldId id="371" r:id="rId58"/>
    <p:sldId id="340" r:id="rId59"/>
    <p:sldId id="333" r:id="rId60"/>
    <p:sldId id="341" r:id="rId61"/>
    <p:sldId id="342" r:id="rId62"/>
    <p:sldId id="343" r:id="rId63"/>
    <p:sldId id="334" r:id="rId64"/>
    <p:sldId id="335" r:id="rId65"/>
    <p:sldId id="336" r:id="rId66"/>
    <p:sldId id="337" r:id="rId67"/>
    <p:sldId id="338" r:id="rId68"/>
    <p:sldId id="372" r:id="rId69"/>
    <p:sldId id="339" r:id="rId70"/>
    <p:sldId id="344" r:id="rId71"/>
    <p:sldId id="374" r:id="rId72"/>
    <p:sldId id="373" r:id="rId73"/>
    <p:sldId id="375" r:id="rId74"/>
    <p:sldId id="376" r:id="rId75"/>
    <p:sldId id="266" r:id="rId7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8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4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5850D-6757-46BB-B082-6AB112E8C9BF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CFADD9-0134-4E9B-A323-3849907C47D6}">
      <dgm:prSet/>
      <dgm:spPr/>
      <dgm:t>
        <a:bodyPr/>
        <a:lstStyle/>
        <a:p>
          <a:r>
            <a:rPr lang="nb-NO"/>
            <a:t>Først og mest tradisjonelt:</a:t>
          </a:r>
          <a:endParaRPr lang="en-US"/>
        </a:p>
      </dgm:t>
    </dgm:pt>
    <dgm:pt modelId="{A1202D71-6E21-4AD0-BAAD-8EEF1D060BD0}" type="parTrans" cxnId="{151BB72F-B3C4-429F-807F-28414C67D629}">
      <dgm:prSet/>
      <dgm:spPr/>
      <dgm:t>
        <a:bodyPr/>
        <a:lstStyle/>
        <a:p>
          <a:endParaRPr lang="en-US"/>
        </a:p>
      </dgm:t>
    </dgm:pt>
    <dgm:pt modelId="{CF890806-91A7-476E-85D4-FDBBDD3D412E}" type="sibTrans" cxnId="{151BB72F-B3C4-429F-807F-28414C67D629}">
      <dgm:prSet/>
      <dgm:spPr/>
      <dgm:t>
        <a:bodyPr/>
        <a:lstStyle/>
        <a:p>
          <a:endParaRPr lang="en-US"/>
        </a:p>
      </dgm:t>
    </dgm:pt>
    <dgm:pt modelId="{CDF3C10F-6EC2-4EAA-878B-B122EA82B200}">
      <dgm:prSet/>
      <dgm:spPr/>
      <dgm:t>
        <a:bodyPr/>
        <a:lstStyle/>
        <a:p>
          <a:r>
            <a:rPr lang="nb-NO"/>
            <a:t>Hvem er de to folkene? Bruke kildenettverket.</a:t>
          </a:r>
          <a:endParaRPr lang="en-US"/>
        </a:p>
      </dgm:t>
    </dgm:pt>
    <dgm:pt modelId="{B510646A-B8E9-4568-A175-B785B09B8193}" type="parTrans" cxnId="{FDE77042-C246-498C-8E57-9A2BABD103A4}">
      <dgm:prSet/>
      <dgm:spPr/>
      <dgm:t>
        <a:bodyPr/>
        <a:lstStyle/>
        <a:p>
          <a:endParaRPr lang="en-US"/>
        </a:p>
      </dgm:t>
    </dgm:pt>
    <dgm:pt modelId="{44E74E1D-E423-45ED-9882-2ABB99CFB2A3}" type="sibTrans" cxnId="{FDE77042-C246-498C-8E57-9A2BABD103A4}">
      <dgm:prSet/>
      <dgm:spPr/>
      <dgm:t>
        <a:bodyPr/>
        <a:lstStyle/>
        <a:p>
          <a:endParaRPr lang="en-US"/>
        </a:p>
      </dgm:t>
    </dgm:pt>
    <dgm:pt modelId="{4E6356DD-B75D-4C8C-9205-538266BC8E18}">
      <dgm:prSet/>
      <dgm:spPr/>
      <dgm:t>
        <a:bodyPr/>
        <a:lstStyle/>
        <a:p>
          <a:r>
            <a:rPr lang="nb-NO"/>
            <a:t>Hvordan forstå virksomheten deres? Få tak i prospekter og materiell delt med investorene.</a:t>
          </a:r>
          <a:endParaRPr lang="en-US"/>
        </a:p>
      </dgm:t>
    </dgm:pt>
    <dgm:pt modelId="{C4CAE30D-AC86-455E-BA41-F424E6C6B1A0}" type="parTrans" cxnId="{1F1808AB-1967-461A-8DA5-C2D002C81132}">
      <dgm:prSet/>
      <dgm:spPr/>
      <dgm:t>
        <a:bodyPr/>
        <a:lstStyle/>
        <a:p>
          <a:endParaRPr lang="en-US"/>
        </a:p>
      </dgm:t>
    </dgm:pt>
    <dgm:pt modelId="{7ADD201D-B887-42AE-B76A-BF239D3B74C1}" type="sibTrans" cxnId="{1F1808AB-1967-461A-8DA5-C2D002C81132}">
      <dgm:prSet/>
      <dgm:spPr/>
      <dgm:t>
        <a:bodyPr/>
        <a:lstStyle/>
        <a:p>
          <a:endParaRPr lang="en-US"/>
        </a:p>
      </dgm:t>
    </dgm:pt>
    <dgm:pt modelId="{1806A7C5-2785-49F9-AB32-BD0AEB14D4E7}">
      <dgm:prSet/>
      <dgm:spPr/>
      <dgm:t>
        <a:bodyPr/>
        <a:lstStyle/>
        <a:p>
          <a:r>
            <a:rPr lang="nb-NO" b="0" i="0" baseline="0"/>
            <a:t>Parallelt:</a:t>
          </a:r>
          <a:endParaRPr lang="en-US"/>
        </a:p>
      </dgm:t>
    </dgm:pt>
    <dgm:pt modelId="{69A0F1B9-1618-4FDB-A60B-3E9F5A2402E2}" type="parTrans" cxnId="{10842584-18DA-42A6-A3CB-71BC3945D68C}">
      <dgm:prSet/>
      <dgm:spPr/>
      <dgm:t>
        <a:bodyPr/>
        <a:lstStyle/>
        <a:p>
          <a:endParaRPr lang="en-US"/>
        </a:p>
      </dgm:t>
    </dgm:pt>
    <dgm:pt modelId="{59BE9F68-E718-4F7E-8E83-C6B762900EA6}" type="sibTrans" cxnId="{10842584-18DA-42A6-A3CB-71BC3945D68C}">
      <dgm:prSet/>
      <dgm:spPr/>
      <dgm:t>
        <a:bodyPr/>
        <a:lstStyle/>
        <a:p>
          <a:endParaRPr lang="en-US"/>
        </a:p>
      </dgm:t>
    </dgm:pt>
    <dgm:pt modelId="{B64E385A-7A03-41D7-BD75-451418B7402A}">
      <dgm:prSet/>
      <dgm:spPr/>
      <dgm:t>
        <a:bodyPr/>
        <a:lstStyle/>
        <a:p>
          <a:r>
            <a:rPr lang="nb-NO" dirty="0"/>
            <a:t>Hente ned alle selskapsregnskaper. Få oversikt over roller i selskapene (Daglig leder, styret, revisor, regnskapsfører).</a:t>
          </a:r>
          <a:endParaRPr lang="en-US" dirty="0"/>
        </a:p>
      </dgm:t>
    </dgm:pt>
    <dgm:pt modelId="{4DD698ED-18D8-4036-B94D-C0D6C7913C2D}" type="parTrans" cxnId="{E809DE1C-0190-428E-9CEF-AAB687E356A6}">
      <dgm:prSet/>
      <dgm:spPr/>
      <dgm:t>
        <a:bodyPr/>
        <a:lstStyle/>
        <a:p>
          <a:endParaRPr lang="en-US"/>
        </a:p>
      </dgm:t>
    </dgm:pt>
    <dgm:pt modelId="{3BB2F762-AFCA-488E-85BC-318B4291C047}" type="sibTrans" cxnId="{E809DE1C-0190-428E-9CEF-AAB687E356A6}">
      <dgm:prSet/>
      <dgm:spPr/>
      <dgm:t>
        <a:bodyPr/>
        <a:lstStyle/>
        <a:p>
          <a:endParaRPr lang="en-US"/>
        </a:p>
      </dgm:t>
    </dgm:pt>
    <dgm:pt modelId="{DCC66BED-7F96-4415-B32F-7DCBCE7CD2AF}">
      <dgm:prSet/>
      <dgm:spPr/>
      <dgm:t>
        <a:bodyPr/>
        <a:lstStyle/>
        <a:p>
          <a:r>
            <a:rPr lang="nb-NO" b="0" i="0" baseline="0" dirty="0"/>
            <a:t>Finne hvilke eiendommer de har kjøpt. Sjekke grunnbøker etter anomaliteter.</a:t>
          </a:r>
          <a:endParaRPr lang="en-US" dirty="0"/>
        </a:p>
      </dgm:t>
    </dgm:pt>
    <dgm:pt modelId="{8440E7E5-D0FF-408F-9F64-E80777532A29}" type="parTrans" cxnId="{3737D2A8-27C4-4F94-B7C9-EA66135E5CB6}">
      <dgm:prSet/>
      <dgm:spPr/>
      <dgm:t>
        <a:bodyPr/>
        <a:lstStyle/>
        <a:p>
          <a:endParaRPr lang="en-US"/>
        </a:p>
      </dgm:t>
    </dgm:pt>
    <dgm:pt modelId="{4793161A-81E8-4A5C-BA17-F987213DEB66}" type="sibTrans" cxnId="{3737D2A8-27C4-4F94-B7C9-EA66135E5CB6}">
      <dgm:prSet/>
      <dgm:spPr/>
      <dgm:t>
        <a:bodyPr/>
        <a:lstStyle/>
        <a:p>
          <a:endParaRPr lang="en-US"/>
        </a:p>
      </dgm:t>
    </dgm:pt>
    <dgm:pt modelId="{65675BE9-F84A-41F4-9BAD-D5A6D964492D}">
      <dgm:prSet/>
      <dgm:spPr/>
      <dgm:t>
        <a:bodyPr/>
        <a:lstStyle/>
        <a:p>
          <a:r>
            <a:rPr lang="nb-NO" dirty="0"/>
            <a:t>Lage mappestruktur for hvert selskap, og kategorisere info. Ellers blir det helt kaos. </a:t>
          </a:r>
          <a:endParaRPr lang="en-US" dirty="0"/>
        </a:p>
      </dgm:t>
    </dgm:pt>
    <dgm:pt modelId="{789B91E9-3069-420F-A6FD-CEA47782A623}" type="parTrans" cxnId="{C3E349FB-BA98-4286-A51C-219E1892ECC5}">
      <dgm:prSet/>
      <dgm:spPr/>
      <dgm:t>
        <a:bodyPr/>
        <a:lstStyle/>
        <a:p>
          <a:endParaRPr lang="en-US"/>
        </a:p>
      </dgm:t>
    </dgm:pt>
    <dgm:pt modelId="{3B3958EF-92C5-415D-AC35-5395C6BF8FC5}" type="sibTrans" cxnId="{C3E349FB-BA98-4286-A51C-219E1892ECC5}">
      <dgm:prSet/>
      <dgm:spPr/>
      <dgm:t>
        <a:bodyPr/>
        <a:lstStyle/>
        <a:p>
          <a:endParaRPr lang="en-US"/>
        </a:p>
      </dgm:t>
    </dgm:pt>
    <dgm:pt modelId="{135161B5-EA9D-4F40-B0E2-196D10D6CED0}">
      <dgm:prSet/>
      <dgm:spPr/>
      <dgm:t>
        <a:bodyPr/>
        <a:lstStyle/>
        <a:p>
          <a:r>
            <a:rPr lang="en-US" dirty="0" err="1"/>
            <a:t>Sjekke</a:t>
          </a:r>
          <a:r>
            <a:rPr lang="en-US" dirty="0"/>
            <a:t> </a:t>
          </a:r>
          <a:r>
            <a:rPr lang="en-US" dirty="0" err="1"/>
            <a:t>kunngjøringer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Brreg</a:t>
          </a:r>
          <a:r>
            <a:rPr lang="en-US" dirty="0"/>
            <a:t> </a:t>
          </a:r>
          <a:r>
            <a:rPr lang="en-US" dirty="0" err="1"/>
            <a:t>på</a:t>
          </a:r>
          <a:r>
            <a:rPr lang="en-US" dirty="0"/>
            <a:t> </a:t>
          </a:r>
          <a:r>
            <a:rPr lang="en-US" dirty="0" err="1"/>
            <a:t>hvert</a:t>
          </a:r>
          <a:r>
            <a:rPr lang="en-US" dirty="0"/>
            <a:t> </a:t>
          </a:r>
          <a:r>
            <a:rPr lang="en-US" dirty="0" err="1"/>
            <a:t>selskap</a:t>
          </a:r>
          <a:r>
            <a:rPr lang="en-US" dirty="0"/>
            <a:t>.</a:t>
          </a:r>
        </a:p>
      </dgm:t>
    </dgm:pt>
    <dgm:pt modelId="{A5A6D148-11B8-4F2F-A9AB-64C6F96B5A96}" type="parTrans" cxnId="{B81B793B-F197-4198-B264-7F1F5D3A92ED}">
      <dgm:prSet/>
      <dgm:spPr/>
    </dgm:pt>
    <dgm:pt modelId="{94CF8977-2406-4308-9D10-B6DD94F7F9A9}" type="sibTrans" cxnId="{B81B793B-F197-4198-B264-7F1F5D3A92ED}">
      <dgm:prSet/>
      <dgm:spPr/>
    </dgm:pt>
    <dgm:pt modelId="{C3A7F276-59F2-4C0D-95C2-5C927F9A0567}" type="pres">
      <dgm:prSet presAssocID="{83D5850D-6757-46BB-B082-6AB112E8C9BF}" presName="linear" presStyleCnt="0">
        <dgm:presLayoutVars>
          <dgm:dir/>
          <dgm:animLvl val="lvl"/>
          <dgm:resizeHandles val="exact"/>
        </dgm:presLayoutVars>
      </dgm:prSet>
      <dgm:spPr/>
    </dgm:pt>
    <dgm:pt modelId="{4A4CB7B7-22A2-4D48-8B83-B0D703494BF4}" type="pres">
      <dgm:prSet presAssocID="{06CFADD9-0134-4E9B-A323-3849907C47D6}" presName="parentLin" presStyleCnt="0"/>
      <dgm:spPr/>
    </dgm:pt>
    <dgm:pt modelId="{A1FFD353-5CC2-491F-8CB2-D9C50514F3B9}" type="pres">
      <dgm:prSet presAssocID="{06CFADD9-0134-4E9B-A323-3849907C47D6}" presName="parentLeftMargin" presStyleLbl="node1" presStyleIdx="0" presStyleCnt="2"/>
      <dgm:spPr/>
    </dgm:pt>
    <dgm:pt modelId="{C4E07D0E-080C-4297-A9EB-63710720FAB8}" type="pres">
      <dgm:prSet presAssocID="{06CFADD9-0134-4E9B-A323-3849907C47D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E15E773-40CA-491D-9CA5-A6DB97FC9C3F}" type="pres">
      <dgm:prSet presAssocID="{06CFADD9-0134-4E9B-A323-3849907C47D6}" presName="negativeSpace" presStyleCnt="0"/>
      <dgm:spPr/>
    </dgm:pt>
    <dgm:pt modelId="{E39C9864-0B43-4556-8A19-C382ED820850}" type="pres">
      <dgm:prSet presAssocID="{06CFADD9-0134-4E9B-A323-3849907C47D6}" presName="childText" presStyleLbl="conFgAcc1" presStyleIdx="0" presStyleCnt="2">
        <dgm:presLayoutVars>
          <dgm:bulletEnabled val="1"/>
        </dgm:presLayoutVars>
      </dgm:prSet>
      <dgm:spPr/>
    </dgm:pt>
    <dgm:pt modelId="{34A96AF5-84F4-46A3-8F4C-66B3C7E00B27}" type="pres">
      <dgm:prSet presAssocID="{CF890806-91A7-476E-85D4-FDBBDD3D412E}" presName="spaceBetweenRectangles" presStyleCnt="0"/>
      <dgm:spPr/>
    </dgm:pt>
    <dgm:pt modelId="{33FFABC1-27CF-4493-8B63-8DA49D8305F9}" type="pres">
      <dgm:prSet presAssocID="{1806A7C5-2785-49F9-AB32-BD0AEB14D4E7}" presName="parentLin" presStyleCnt="0"/>
      <dgm:spPr/>
    </dgm:pt>
    <dgm:pt modelId="{65A5DBDB-062E-4CFA-B06C-D4EFF5D06B42}" type="pres">
      <dgm:prSet presAssocID="{1806A7C5-2785-49F9-AB32-BD0AEB14D4E7}" presName="parentLeftMargin" presStyleLbl="node1" presStyleIdx="0" presStyleCnt="2"/>
      <dgm:spPr/>
    </dgm:pt>
    <dgm:pt modelId="{73D7E761-1285-46F8-B21E-542635608934}" type="pres">
      <dgm:prSet presAssocID="{1806A7C5-2785-49F9-AB32-BD0AEB14D4E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68C481F-C7ED-4674-9217-BD59C19543D8}" type="pres">
      <dgm:prSet presAssocID="{1806A7C5-2785-49F9-AB32-BD0AEB14D4E7}" presName="negativeSpace" presStyleCnt="0"/>
      <dgm:spPr/>
    </dgm:pt>
    <dgm:pt modelId="{3EFF3565-93FF-491D-9243-968410E1A178}" type="pres">
      <dgm:prSet presAssocID="{1806A7C5-2785-49F9-AB32-BD0AEB14D4E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DEA820A-2DA8-4606-A494-B9F8E30C571A}" type="presOf" srcId="{DCC66BED-7F96-4415-B32F-7DCBCE7CD2AF}" destId="{3EFF3565-93FF-491D-9243-968410E1A178}" srcOrd="0" destOrd="2" presId="urn:microsoft.com/office/officeart/2005/8/layout/list1"/>
    <dgm:cxn modelId="{E809DE1C-0190-428E-9CEF-AAB687E356A6}" srcId="{1806A7C5-2785-49F9-AB32-BD0AEB14D4E7}" destId="{B64E385A-7A03-41D7-BD75-451418B7402A}" srcOrd="0" destOrd="0" parTransId="{4DD698ED-18D8-4036-B94D-C0D6C7913C2D}" sibTransId="{3BB2F762-AFCA-488E-85BC-318B4291C047}"/>
    <dgm:cxn modelId="{151BB72F-B3C4-429F-807F-28414C67D629}" srcId="{83D5850D-6757-46BB-B082-6AB112E8C9BF}" destId="{06CFADD9-0134-4E9B-A323-3849907C47D6}" srcOrd="0" destOrd="0" parTransId="{A1202D71-6E21-4AD0-BAAD-8EEF1D060BD0}" sibTransId="{CF890806-91A7-476E-85D4-FDBBDD3D412E}"/>
    <dgm:cxn modelId="{B7FEEB32-FB43-42B1-8471-F579B31398DC}" type="presOf" srcId="{1806A7C5-2785-49F9-AB32-BD0AEB14D4E7}" destId="{65A5DBDB-062E-4CFA-B06C-D4EFF5D06B42}" srcOrd="0" destOrd="0" presId="urn:microsoft.com/office/officeart/2005/8/layout/list1"/>
    <dgm:cxn modelId="{B81B793B-F197-4198-B264-7F1F5D3A92ED}" srcId="{1806A7C5-2785-49F9-AB32-BD0AEB14D4E7}" destId="{135161B5-EA9D-4F40-B0E2-196D10D6CED0}" srcOrd="1" destOrd="0" parTransId="{A5A6D148-11B8-4F2F-A9AB-64C6F96B5A96}" sibTransId="{94CF8977-2406-4308-9D10-B6DD94F7F9A9}"/>
    <dgm:cxn modelId="{FDE77042-C246-498C-8E57-9A2BABD103A4}" srcId="{06CFADD9-0134-4E9B-A323-3849907C47D6}" destId="{CDF3C10F-6EC2-4EAA-878B-B122EA82B200}" srcOrd="0" destOrd="0" parTransId="{B510646A-B8E9-4568-A175-B785B09B8193}" sibTransId="{44E74E1D-E423-45ED-9882-2ABB99CFB2A3}"/>
    <dgm:cxn modelId="{3BBCE977-5F16-45D7-8A2A-397454EB8F84}" type="presOf" srcId="{CDF3C10F-6EC2-4EAA-878B-B122EA82B200}" destId="{E39C9864-0B43-4556-8A19-C382ED820850}" srcOrd="0" destOrd="0" presId="urn:microsoft.com/office/officeart/2005/8/layout/list1"/>
    <dgm:cxn modelId="{5942FD78-3CEC-4CB8-B797-6391D8914E62}" type="presOf" srcId="{B64E385A-7A03-41D7-BD75-451418B7402A}" destId="{3EFF3565-93FF-491D-9243-968410E1A178}" srcOrd="0" destOrd="0" presId="urn:microsoft.com/office/officeart/2005/8/layout/list1"/>
    <dgm:cxn modelId="{10842584-18DA-42A6-A3CB-71BC3945D68C}" srcId="{83D5850D-6757-46BB-B082-6AB112E8C9BF}" destId="{1806A7C5-2785-49F9-AB32-BD0AEB14D4E7}" srcOrd="1" destOrd="0" parTransId="{69A0F1B9-1618-4FDB-A60B-3E9F5A2402E2}" sibTransId="{59BE9F68-E718-4F7E-8E83-C6B762900EA6}"/>
    <dgm:cxn modelId="{3737D2A8-27C4-4F94-B7C9-EA66135E5CB6}" srcId="{1806A7C5-2785-49F9-AB32-BD0AEB14D4E7}" destId="{DCC66BED-7F96-4415-B32F-7DCBCE7CD2AF}" srcOrd="2" destOrd="0" parTransId="{8440E7E5-D0FF-408F-9F64-E80777532A29}" sibTransId="{4793161A-81E8-4A5C-BA17-F987213DEB66}"/>
    <dgm:cxn modelId="{1F1808AB-1967-461A-8DA5-C2D002C81132}" srcId="{06CFADD9-0134-4E9B-A323-3849907C47D6}" destId="{4E6356DD-B75D-4C8C-9205-538266BC8E18}" srcOrd="1" destOrd="0" parTransId="{C4CAE30D-AC86-455E-BA41-F424E6C6B1A0}" sibTransId="{7ADD201D-B887-42AE-B76A-BF239D3B74C1}"/>
    <dgm:cxn modelId="{90C417AF-C4D0-4202-8B28-61EA9885E5C0}" type="presOf" srcId="{06CFADD9-0134-4E9B-A323-3849907C47D6}" destId="{C4E07D0E-080C-4297-A9EB-63710720FAB8}" srcOrd="1" destOrd="0" presId="urn:microsoft.com/office/officeart/2005/8/layout/list1"/>
    <dgm:cxn modelId="{AAA7C2C1-D21F-45A9-AB3B-B06BC95A106B}" type="presOf" srcId="{65675BE9-F84A-41F4-9BAD-D5A6D964492D}" destId="{3EFF3565-93FF-491D-9243-968410E1A178}" srcOrd="0" destOrd="3" presId="urn:microsoft.com/office/officeart/2005/8/layout/list1"/>
    <dgm:cxn modelId="{DBA055C2-DAB9-4958-BED9-67A6275E5D8C}" type="presOf" srcId="{4E6356DD-B75D-4C8C-9205-538266BC8E18}" destId="{E39C9864-0B43-4556-8A19-C382ED820850}" srcOrd="0" destOrd="1" presId="urn:microsoft.com/office/officeart/2005/8/layout/list1"/>
    <dgm:cxn modelId="{C5E26DCB-202F-4CD4-907B-740F99FD0FDD}" type="presOf" srcId="{06CFADD9-0134-4E9B-A323-3849907C47D6}" destId="{A1FFD353-5CC2-491F-8CB2-D9C50514F3B9}" srcOrd="0" destOrd="0" presId="urn:microsoft.com/office/officeart/2005/8/layout/list1"/>
    <dgm:cxn modelId="{76A989CF-7908-47DF-AD6C-2962E2E94F4E}" type="presOf" srcId="{1806A7C5-2785-49F9-AB32-BD0AEB14D4E7}" destId="{73D7E761-1285-46F8-B21E-542635608934}" srcOrd="1" destOrd="0" presId="urn:microsoft.com/office/officeart/2005/8/layout/list1"/>
    <dgm:cxn modelId="{A06C1AE9-F132-4BA0-9801-5B016CBF5FE6}" type="presOf" srcId="{135161B5-EA9D-4F40-B0E2-196D10D6CED0}" destId="{3EFF3565-93FF-491D-9243-968410E1A178}" srcOrd="0" destOrd="1" presId="urn:microsoft.com/office/officeart/2005/8/layout/list1"/>
    <dgm:cxn modelId="{C3E349FB-BA98-4286-A51C-219E1892ECC5}" srcId="{1806A7C5-2785-49F9-AB32-BD0AEB14D4E7}" destId="{65675BE9-F84A-41F4-9BAD-D5A6D964492D}" srcOrd="3" destOrd="0" parTransId="{789B91E9-3069-420F-A6FD-CEA47782A623}" sibTransId="{3B3958EF-92C5-415D-AC35-5395C6BF8FC5}"/>
    <dgm:cxn modelId="{D546CDFC-C2EB-4D44-AE3F-1E4FFDECB60E}" type="presOf" srcId="{83D5850D-6757-46BB-B082-6AB112E8C9BF}" destId="{C3A7F276-59F2-4C0D-95C2-5C927F9A0567}" srcOrd="0" destOrd="0" presId="urn:microsoft.com/office/officeart/2005/8/layout/list1"/>
    <dgm:cxn modelId="{E987C3FD-2707-44B8-BDD6-A8FCEFBDC56C}" type="presParOf" srcId="{C3A7F276-59F2-4C0D-95C2-5C927F9A0567}" destId="{4A4CB7B7-22A2-4D48-8B83-B0D703494BF4}" srcOrd="0" destOrd="0" presId="urn:microsoft.com/office/officeart/2005/8/layout/list1"/>
    <dgm:cxn modelId="{2EFAA3C9-C5F0-44C6-85A8-861CB18D1B72}" type="presParOf" srcId="{4A4CB7B7-22A2-4D48-8B83-B0D703494BF4}" destId="{A1FFD353-5CC2-491F-8CB2-D9C50514F3B9}" srcOrd="0" destOrd="0" presId="urn:microsoft.com/office/officeart/2005/8/layout/list1"/>
    <dgm:cxn modelId="{87E76327-0A12-43D4-BF3F-C2D9AE9310D1}" type="presParOf" srcId="{4A4CB7B7-22A2-4D48-8B83-B0D703494BF4}" destId="{C4E07D0E-080C-4297-A9EB-63710720FAB8}" srcOrd="1" destOrd="0" presId="urn:microsoft.com/office/officeart/2005/8/layout/list1"/>
    <dgm:cxn modelId="{4E8178A3-42CB-4CAA-80C1-F3264BE2572D}" type="presParOf" srcId="{C3A7F276-59F2-4C0D-95C2-5C927F9A0567}" destId="{3E15E773-40CA-491D-9CA5-A6DB97FC9C3F}" srcOrd="1" destOrd="0" presId="urn:microsoft.com/office/officeart/2005/8/layout/list1"/>
    <dgm:cxn modelId="{B4EF2F40-AF54-44C2-875B-F62F4F6E1295}" type="presParOf" srcId="{C3A7F276-59F2-4C0D-95C2-5C927F9A0567}" destId="{E39C9864-0B43-4556-8A19-C382ED820850}" srcOrd="2" destOrd="0" presId="urn:microsoft.com/office/officeart/2005/8/layout/list1"/>
    <dgm:cxn modelId="{41087B77-8C7E-4F20-A6BA-B81C7C005552}" type="presParOf" srcId="{C3A7F276-59F2-4C0D-95C2-5C927F9A0567}" destId="{34A96AF5-84F4-46A3-8F4C-66B3C7E00B27}" srcOrd="3" destOrd="0" presId="urn:microsoft.com/office/officeart/2005/8/layout/list1"/>
    <dgm:cxn modelId="{A3329D03-2752-4D50-BD15-AC150C6C94BE}" type="presParOf" srcId="{C3A7F276-59F2-4C0D-95C2-5C927F9A0567}" destId="{33FFABC1-27CF-4493-8B63-8DA49D8305F9}" srcOrd="4" destOrd="0" presId="urn:microsoft.com/office/officeart/2005/8/layout/list1"/>
    <dgm:cxn modelId="{2C33787F-DB32-4751-BFD1-04CCEE1B98F5}" type="presParOf" srcId="{33FFABC1-27CF-4493-8B63-8DA49D8305F9}" destId="{65A5DBDB-062E-4CFA-B06C-D4EFF5D06B42}" srcOrd="0" destOrd="0" presId="urn:microsoft.com/office/officeart/2005/8/layout/list1"/>
    <dgm:cxn modelId="{94E71F9F-CD41-443B-97B1-5963A0CFEDAD}" type="presParOf" srcId="{33FFABC1-27CF-4493-8B63-8DA49D8305F9}" destId="{73D7E761-1285-46F8-B21E-542635608934}" srcOrd="1" destOrd="0" presId="urn:microsoft.com/office/officeart/2005/8/layout/list1"/>
    <dgm:cxn modelId="{AA9EA325-FEE0-4CF9-BF4D-EA13DA1B69D5}" type="presParOf" srcId="{C3A7F276-59F2-4C0D-95C2-5C927F9A0567}" destId="{E68C481F-C7ED-4674-9217-BD59C19543D8}" srcOrd="5" destOrd="0" presId="urn:microsoft.com/office/officeart/2005/8/layout/list1"/>
    <dgm:cxn modelId="{0771F670-A99D-49FD-BAC1-BB9808B8C1D7}" type="presParOf" srcId="{C3A7F276-59F2-4C0D-95C2-5C927F9A0567}" destId="{3EFF3565-93FF-491D-9243-968410E1A17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D97F1-099F-4A4C-9BF3-ECEA5C11ED34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57CAB3C-E3EA-41F2-8477-4052521B15C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Skum gjennom regnskapene til:</a:t>
          </a:r>
          <a:endParaRPr lang="en-US"/>
        </a:p>
      </dgm:t>
    </dgm:pt>
    <dgm:pt modelId="{06D13F6F-6BD1-428D-A5AE-0F1D1785F59B}" type="parTrans" cxnId="{FEAA6410-6A4F-4337-8310-6508B45008DD}">
      <dgm:prSet/>
      <dgm:spPr/>
      <dgm:t>
        <a:bodyPr/>
        <a:lstStyle/>
        <a:p>
          <a:endParaRPr lang="en-US"/>
        </a:p>
      </dgm:t>
    </dgm:pt>
    <dgm:pt modelId="{BC27E2B3-F915-45BB-8D05-A4ABD56B0F03}" type="sibTrans" cxnId="{FEAA6410-6A4F-4337-8310-6508B45008DD}">
      <dgm:prSet/>
      <dgm:spPr/>
      <dgm:t>
        <a:bodyPr/>
        <a:lstStyle/>
        <a:p>
          <a:endParaRPr lang="en-US"/>
        </a:p>
      </dgm:t>
    </dgm:pt>
    <dgm:pt modelId="{53E50398-09D7-4335-B82B-8D840252029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* Spinnaker West (</a:t>
          </a:r>
          <a:r>
            <a:rPr lang="nb-NO" dirty="0" err="1"/>
            <a:t>Hanakams</a:t>
          </a:r>
          <a:r>
            <a:rPr lang="nb-NO" dirty="0"/>
            <a:t> investeringsselskap)  </a:t>
          </a:r>
        </a:p>
        <a:p>
          <a:pPr>
            <a:lnSpc>
              <a:spcPct val="100000"/>
            </a:lnSpc>
          </a:pPr>
          <a:r>
            <a:rPr lang="nb-NO" dirty="0"/>
            <a:t>* Flax </a:t>
          </a:r>
          <a:r>
            <a:rPr lang="nb-NO" dirty="0" err="1"/>
            <a:t>Holding</a:t>
          </a:r>
          <a:r>
            <a:rPr lang="nb-NO" dirty="0"/>
            <a:t> AS (Nielsens investeringsselskap)</a:t>
          </a:r>
          <a:endParaRPr lang="en-US" dirty="0"/>
        </a:p>
      </dgm:t>
    </dgm:pt>
    <dgm:pt modelId="{B2BB47AA-7FB5-485D-A410-9FCA89A4F56B}" type="parTrans" cxnId="{D9068A84-DCE9-4C0F-AD6E-E93A4ABB16E7}">
      <dgm:prSet/>
      <dgm:spPr/>
      <dgm:t>
        <a:bodyPr/>
        <a:lstStyle/>
        <a:p>
          <a:endParaRPr lang="en-US"/>
        </a:p>
      </dgm:t>
    </dgm:pt>
    <dgm:pt modelId="{2A0A9C24-AF57-4BC7-B974-8642C39410A2}" type="sibTrans" cxnId="{D9068A84-DCE9-4C0F-AD6E-E93A4ABB16E7}">
      <dgm:prSet/>
      <dgm:spPr/>
      <dgm:t>
        <a:bodyPr/>
        <a:lstStyle/>
        <a:p>
          <a:endParaRPr lang="en-US"/>
        </a:p>
      </dgm:t>
    </dgm:pt>
    <dgm:pt modelId="{98D98255-07EA-4077-9631-B683F81CA51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* North West Property AS (morselskap for mange </a:t>
          </a:r>
          <a:br>
            <a:rPr lang="nb-NO" dirty="0"/>
          </a:br>
          <a:r>
            <a:rPr lang="nb-NO" dirty="0"/>
            <a:t>   tomteselskaper).</a:t>
          </a:r>
          <a:endParaRPr lang="en-US" dirty="0"/>
        </a:p>
      </dgm:t>
    </dgm:pt>
    <dgm:pt modelId="{082FDFA7-CC43-4152-9747-E961D833D100}" type="parTrans" cxnId="{B4D958B7-B1EF-4B67-BF80-6BBFE7921D79}">
      <dgm:prSet/>
      <dgm:spPr/>
      <dgm:t>
        <a:bodyPr/>
        <a:lstStyle/>
        <a:p>
          <a:endParaRPr lang="en-US"/>
        </a:p>
      </dgm:t>
    </dgm:pt>
    <dgm:pt modelId="{CDCB2DEB-7132-4656-8CE1-55968F9F624C}" type="sibTrans" cxnId="{B4D958B7-B1EF-4B67-BF80-6BBFE7921D79}">
      <dgm:prSet/>
      <dgm:spPr/>
      <dgm:t>
        <a:bodyPr/>
        <a:lstStyle/>
        <a:p>
          <a:endParaRPr lang="en-US"/>
        </a:p>
      </dgm:t>
    </dgm:pt>
    <dgm:pt modelId="{5AF68DC8-A210-471C-A03C-66F5512193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Hva ser dere? Hva tenker dere er journalistisk interessant?</a:t>
          </a:r>
          <a:endParaRPr lang="en-US"/>
        </a:p>
      </dgm:t>
    </dgm:pt>
    <dgm:pt modelId="{32A6EB46-FEF1-46F4-9DDD-F432955B8E9F}" type="parTrans" cxnId="{4EF28168-C5C9-4C13-8245-6C29FA74162A}">
      <dgm:prSet/>
      <dgm:spPr/>
      <dgm:t>
        <a:bodyPr/>
        <a:lstStyle/>
        <a:p>
          <a:endParaRPr lang="en-US"/>
        </a:p>
      </dgm:t>
    </dgm:pt>
    <dgm:pt modelId="{529A28AB-AFDC-44A9-93AA-1530333DE002}" type="sibTrans" cxnId="{4EF28168-C5C9-4C13-8245-6C29FA74162A}">
      <dgm:prSet/>
      <dgm:spPr/>
      <dgm:t>
        <a:bodyPr/>
        <a:lstStyle/>
        <a:p>
          <a:endParaRPr lang="en-US"/>
        </a:p>
      </dgm:t>
    </dgm:pt>
    <dgm:pt modelId="{B067E0E7-E9B0-4150-B9F2-54F46B9C49E7}" type="pres">
      <dgm:prSet presAssocID="{3B4D97F1-099F-4A4C-9BF3-ECEA5C11ED34}" presName="root" presStyleCnt="0">
        <dgm:presLayoutVars>
          <dgm:dir/>
          <dgm:resizeHandles val="exact"/>
        </dgm:presLayoutVars>
      </dgm:prSet>
      <dgm:spPr/>
    </dgm:pt>
    <dgm:pt modelId="{2B46CE70-8E79-4553-8F86-7CDD1AC7C675}" type="pres">
      <dgm:prSet presAssocID="{E57CAB3C-E3EA-41F2-8477-4052521B15C4}" presName="compNode" presStyleCnt="0"/>
      <dgm:spPr/>
    </dgm:pt>
    <dgm:pt modelId="{74004BA5-AF53-4815-B1A9-05D4B6A8E3D6}" type="pres">
      <dgm:prSet presAssocID="{E57CAB3C-E3EA-41F2-8477-4052521B15C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 Sign"/>
        </a:ext>
      </dgm:extLst>
    </dgm:pt>
    <dgm:pt modelId="{1BCAA9E0-57B8-4BA4-9E86-730E12F3F71D}" type="pres">
      <dgm:prSet presAssocID="{E57CAB3C-E3EA-41F2-8477-4052521B15C4}" presName="iconSpace" presStyleCnt="0"/>
      <dgm:spPr/>
    </dgm:pt>
    <dgm:pt modelId="{5CE672B3-609C-4127-99F4-3B543B9D1574}" type="pres">
      <dgm:prSet presAssocID="{E57CAB3C-E3EA-41F2-8477-4052521B15C4}" presName="parTx" presStyleLbl="revTx" presStyleIdx="0" presStyleCnt="4">
        <dgm:presLayoutVars>
          <dgm:chMax val="0"/>
          <dgm:chPref val="0"/>
        </dgm:presLayoutVars>
      </dgm:prSet>
      <dgm:spPr/>
    </dgm:pt>
    <dgm:pt modelId="{4E1E0B43-FF75-4EBC-86ED-6A57E2FC87B7}" type="pres">
      <dgm:prSet presAssocID="{E57CAB3C-E3EA-41F2-8477-4052521B15C4}" presName="txSpace" presStyleCnt="0"/>
      <dgm:spPr/>
    </dgm:pt>
    <dgm:pt modelId="{A7B2517D-204C-48B8-812F-89129A91C60F}" type="pres">
      <dgm:prSet presAssocID="{E57CAB3C-E3EA-41F2-8477-4052521B15C4}" presName="desTx" presStyleLbl="revTx" presStyleIdx="1" presStyleCnt="4">
        <dgm:presLayoutVars/>
      </dgm:prSet>
      <dgm:spPr/>
    </dgm:pt>
    <dgm:pt modelId="{5E9D955B-BCA3-4989-9D12-D814E98A645A}" type="pres">
      <dgm:prSet presAssocID="{BC27E2B3-F915-45BB-8D05-A4ABD56B0F03}" presName="sibTrans" presStyleCnt="0"/>
      <dgm:spPr/>
    </dgm:pt>
    <dgm:pt modelId="{E8E9FDA5-4212-445F-8EEB-D39E0019647B}" type="pres">
      <dgm:prSet presAssocID="{5AF68DC8-A210-471C-A03C-66F551219368}" presName="compNode" presStyleCnt="0"/>
      <dgm:spPr/>
    </dgm:pt>
    <dgm:pt modelId="{8A011424-32C0-4E88-8C00-A1E5D7783F19}" type="pres">
      <dgm:prSet presAssocID="{5AF68DC8-A210-471C-A03C-66F55121936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ter"/>
        </a:ext>
      </dgm:extLst>
    </dgm:pt>
    <dgm:pt modelId="{0F5F6697-6F00-4167-99E2-299E80EA00A6}" type="pres">
      <dgm:prSet presAssocID="{5AF68DC8-A210-471C-A03C-66F551219368}" presName="iconSpace" presStyleCnt="0"/>
      <dgm:spPr/>
    </dgm:pt>
    <dgm:pt modelId="{1B6B4D8E-78E5-40E4-AB71-ECF6CBECC3D9}" type="pres">
      <dgm:prSet presAssocID="{5AF68DC8-A210-471C-A03C-66F551219368}" presName="parTx" presStyleLbl="revTx" presStyleIdx="2" presStyleCnt="4">
        <dgm:presLayoutVars>
          <dgm:chMax val="0"/>
          <dgm:chPref val="0"/>
        </dgm:presLayoutVars>
      </dgm:prSet>
      <dgm:spPr/>
    </dgm:pt>
    <dgm:pt modelId="{13516DE4-C5C6-4E92-9DB9-FC4A83F60D0E}" type="pres">
      <dgm:prSet presAssocID="{5AF68DC8-A210-471C-A03C-66F551219368}" presName="txSpace" presStyleCnt="0"/>
      <dgm:spPr/>
    </dgm:pt>
    <dgm:pt modelId="{3C8290D7-FE20-4817-A496-EE3156757B54}" type="pres">
      <dgm:prSet presAssocID="{5AF68DC8-A210-471C-A03C-66F551219368}" presName="desTx" presStyleLbl="revTx" presStyleIdx="3" presStyleCnt="4">
        <dgm:presLayoutVars/>
      </dgm:prSet>
      <dgm:spPr/>
    </dgm:pt>
  </dgm:ptLst>
  <dgm:cxnLst>
    <dgm:cxn modelId="{FEAA6410-6A4F-4337-8310-6508B45008DD}" srcId="{3B4D97F1-099F-4A4C-9BF3-ECEA5C11ED34}" destId="{E57CAB3C-E3EA-41F2-8477-4052521B15C4}" srcOrd="0" destOrd="0" parTransId="{06D13F6F-6BD1-428D-A5AE-0F1D1785F59B}" sibTransId="{BC27E2B3-F915-45BB-8D05-A4ABD56B0F03}"/>
    <dgm:cxn modelId="{4EF28168-C5C9-4C13-8245-6C29FA74162A}" srcId="{3B4D97F1-099F-4A4C-9BF3-ECEA5C11ED34}" destId="{5AF68DC8-A210-471C-A03C-66F551219368}" srcOrd="1" destOrd="0" parTransId="{32A6EB46-FEF1-46F4-9DDD-F432955B8E9F}" sibTransId="{529A28AB-AFDC-44A9-93AA-1530333DE002}"/>
    <dgm:cxn modelId="{C6DD1453-8E16-4356-8523-65EA8CCA617C}" type="presOf" srcId="{53E50398-09D7-4335-B82B-8D8402520294}" destId="{A7B2517D-204C-48B8-812F-89129A91C60F}" srcOrd="0" destOrd="0" presId="urn:microsoft.com/office/officeart/2018/2/layout/IconLabelDescriptionList"/>
    <dgm:cxn modelId="{E3133F75-9468-4FDC-B184-2CAACFE5149B}" type="presOf" srcId="{E57CAB3C-E3EA-41F2-8477-4052521B15C4}" destId="{5CE672B3-609C-4127-99F4-3B543B9D1574}" srcOrd="0" destOrd="0" presId="urn:microsoft.com/office/officeart/2018/2/layout/IconLabelDescriptionList"/>
    <dgm:cxn modelId="{D9068A84-DCE9-4C0F-AD6E-E93A4ABB16E7}" srcId="{E57CAB3C-E3EA-41F2-8477-4052521B15C4}" destId="{53E50398-09D7-4335-B82B-8D8402520294}" srcOrd="0" destOrd="0" parTransId="{B2BB47AA-7FB5-485D-A410-9FCA89A4F56B}" sibTransId="{2A0A9C24-AF57-4BC7-B974-8642C39410A2}"/>
    <dgm:cxn modelId="{4C454FA9-1A7D-454E-873C-30E68D092723}" type="presOf" srcId="{5AF68DC8-A210-471C-A03C-66F551219368}" destId="{1B6B4D8E-78E5-40E4-AB71-ECF6CBECC3D9}" srcOrd="0" destOrd="0" presId="urn:microsoft.com/office/officeart/2018/2/layout/IconLabelDescriptionList"/>
    <dgm:cxn modelId="{B4D958B7-B1EF-4B67-BF80-6BBFE7921D79}" srcId="{E57CAB3C-E3EA-41F2-8477-4052521B15C4}" destId="{98D98255-07EA-4077-9631-B683F81CA514}" srcOrd="1" destOrd="0" parTransId="{082FDFA7-CC43-4152-9747-E961D833D100}" sibTransId="{CDCB2DEB-7132-4656-8CE1-55968F9F624C}"/>
    <dgm:cxn modelId="{F34BB4CD-0A77-4BAF-9FD7-0510A156FE5C}" type="presOf" srcId="{3B4D97F1-099F-4A4C-9BF3-ECEA5C11ED34}" destId="{B067E0E7-E9B0-4150-B9F2-54F46B9C49E7}" srcOrd="0" destOrd="0" presId="urn:microsoft.com/office/officeart/2018/2/layout/IconLabelDescriptionList"/>
    <dgm:cxn modelId="{044F9BDC-4830-4050-A483-6B66569B8768}" type="presOf" srcId="{98D98255-07EA-4077-9631-B683F81CA514}" destId="{A7B2517D-204C-48B8-812F-89129A91C60F}" srcOrd="0" destOrd="1" presId="urn:microsoft.com/office/officeart/2018/2/layout/IconLabelDescriptionList"/>
    <dgm:cxn modelId="{59926F8B-A69B-429F-8316-F997ECBE781C}" type="presParOf" srcId="{B067E0E7-E9B0-4150-B9F2-54F46B9C49E7}" destId="{2B46CE70-8E79-4553-8F86-7CDD1AC7C675}" srcOrd="0" destOrd="0" presId="urn:microsoft.com/office/officeart/2018/2/layout/IconLabelDescriptionList"/>
    <dgm:cxn modelId="{6F7560E1-19DA-466C-AF87-A76311A79193}" type="presParOf" srcId="{2B46CE70-8E79-4553-8F86-7CDD1AC7C675}" destId="{74004BA5-AF53-4815-B1A9-05D4B6A8E3D6}" srcOrd="0" destOrd="0" presId="urn:microsoft.com/office/officeart/2018/2/layout/IconLabelDescriptionList"/>
    <dgm:cxn modelId="{DD106663-67E4-4E46-98AA-E1EFCD404C09}" type="presParOf" srcId="{2B46CE70-8E79-4553-8F86-7CDD1AC7C675}" destId="{1BCAA9E0-57B8-4BA4-9E86-730E12F3F71D}" srcOrd="1" destOrd="0" presId="urn:microsoft.com/office/officeart/2018/2/layout/IconLabelDescriptionList"/>
    <dgm:cxn modelId="{58E00E14-C203-4D22-BFE0-E42899835AE9}" type="presParOf" srcId="{2B46CE70-8E79-4553-8F86-7CDD1AC7C675}" destId="{5CE672B3-609C-4127-99F4-3B543B9D1574}" srcOrd="2" destOrd="0" presId="urn:microsoft.com/office/officeart/2018/2/layout/IconLabelDescriptionList"/>
    <dgm:cxn modelId="{2AE8F367-F0FA-4E26-ABA6-8A4CAFEA30EC}" type="presParOf" srcId="{2B46CE70-8E79-4553-8F86-7CDD1AC7C675}" destId="{4E1E0B43-FF75-4EBC-86ED-6A57E2FC87B7}" srcOrd="3" destOrd="0" presId="urn:microsoft.com/office/officeart/2018/2/layout/IconLabelDescriptionList"/>
    <dgm:cxn modelId="{F24C2C70-ADAB-44A9-B326-5C027C46975C}" type="presParOf" srcId="{2B46CE70-8E79-4553-8F86-7CDD1AC7C675}" destId="{A7B2517D-204C-48B8-812F-89129A91C60F}" srcOrd="4" destOrd="0" presId="urn:microsoft.com/office/officeart/2018/2/layout/IconLabelDescriptionList"/>
    <dgm:cxn modelId="{E57F66F3-33FF-4CF5-9651-CF0BE1FD5397}" type="presParOf" srcId="{B067E0E7-E9B0-4150-B9F2-54F46B9C49E7}" destId="{5E9D955B-BCA3-4989-9D12-D814E98A645A}" srcOrd="1" destOrd="0" presId="urn:microsoft.com/office/officeart/2018/2/layout/IconLabelDescriptionList"/>
    <dgm:cxn modelId="{E2F08BC0-3675-4567-8820-7AAC6C7B1051}" type="presParOf" srcId="{B067E0E7-E9B0-4150-B9F2-54F46B9C49E7}" destId="{E8E9FDA5-4212-445F-8EEB-D39E0019647B}" srcOrd="2" destOrd="0" presId="urn:microsoft.com/office/officeart/2018/2/layout/IconLabelDescriptionList"/>
    <dgm:cxn modelId="{D67A7F2D-EA23-4EF5-B1EB-C1FE69694FA2}" type="presParOf" srcId="{E8E9FDA5-4212-445F-8EEB-D39E0019647B}" destId="{8A011424-32C0-4E88-8C00-A1E5D7783F19}" srcOrd="0" destOrd="0" presId="urn:microsoft.com/office/officeart/2018/2/layout/IconLabelDescriptionList"/>
    <dgm:cxn modelId="{0F8A67B4-8A84-497F-98FA-24C8E93C67B6}" type="presParOf" srcId="{E8E9FDA5-4212-445F-8EEB-D39E0019647B}" destId="{0F5F6697-6F00-4167-99E2-299E80EA00A6}" srcOrd="1" destOrd="0" presId="urn:microsoft.com/office/officeart/2018/2/layout/IconLabelDescriptionList"/>
    <dgm:cxn modelId="{F270AE39-2636-4B78-8019-112ECEFF5647}" type="presParOf" srcId="{E8E9FDA5-4212-445F-8EEB-D39E0019647B}" destId="{1B6B4D8E-78E5-40E4-AB71-ECF6CBECC3D9}" srcOrd="2" destOrd="0" presId="urn:microsoft.com/office/officeart/2018/2/layout/IconLabelDescriptionList"/>
    <dgm:cxn modelId="{F9C02D87-2D7F-4B49-BCD9-AD66EE1010D9}" type="presParOf" srcId="{E8E9FDA5-4212-445F-8EEB-D39E0019647B}" destId="{13516DE4-C5C6-4E92-9DB9-FC4A83F60D0E}" srcOrd="3" destOrd="0" presId="urn:microsoft.com/office/officeart/2018/2/layout/IconLabelDescriptionList"/>
    <dgm:cxn modelId="{3ED6C65F-7AC6-42C7-8A6A-0342FCD22133}" type="presParOf" srcId="{E8E9FDA5-4212-445F-8EEB-D39E0019647B}" destId="{3C8290D7-FE20-4817-A496-EE3156757B5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3C04C2-08B5-4F92-86CD-C01FA8DC217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E082D7F-75BD-4B37-B0AA-58A75D416B64}">
      <dgm:prSet/>
      <dgm:spPr/>
      <dgm:t>
        <a:bodyPr/>
        <a:lstStyle/>
        <a:p>
          <a:r>
            <a:rPr lang="nb-NO"/>
            <a:t>Regnskapet bør være et av de første stedene man starter, men det kan være lurt å gjøre kildearbeid først for «å forstå» virksomheten.</a:t>
          </a:r>
          <a:endParaRPr lang="en-US"/>
        </a:p>
      </dgm:t>
    </dgm:pt>
    <dgm:pt modelId="{849A0A96-9075-4616-8408-5F8DC3273440}" type="parTrans" cxnId="{D6255F09-49E8-4ACA-812A-3FB6487D05EA}">
      <dgm:prSet/>
      <dgm:spPr/>
      <dgm:t>
        <a:bodyPr/>
        <a:lstStyle/>
        <a:p>
          <a:endParaRPr lang="en-US"/>
        </a:p>
      </dgm:t>
    </dgm:pt>
    <dgm:pt modelId="{5E6BE11A-E25F-4FDA-BDEB-879CBCCB61F1}" type="sibTrans" cxnId="{D6255F09-49E8-4ACA-812A-3FB6487D05EA}">
      <dgm:prSet/>
      <dgm:spPr/>
      <dgm:t>
        <a:bodyPr/>
        <a:lstStyle/>
        <a:p>
          <a:endParaRPr lang="en-US"/>
        </a:p>
      </dgm:t>
    </dgm:pt>
    <dgm:pt modelId="{AD15C757-A186-43B4-8358-DF2C303B8DB9}">
      <dgm:prSet/>
      <dgm:spPr/>
      <dgm:t>
        <a:bodyPr/>
        <a:lstStyle/>
        <a:p>
          <a:r>
            <a:rPr lang="nb-NO"/>
            <a:t>Forstår man virksomheten er det lettere å se avvikene fra hva man kan forvente.</a:t>
          </a:r>
          <a:endParaRPr lang="en-US"/>
        </a:p>
      </dgm:t>
    </dgm:pt>
    <dgm:pt modelId="{BE884872-7FC3-452B-8ED7-C6B916B42355}" type="parTrans" cxnId="{38233ED3-1813-489E-BE59-5C4D106F6707}">
      <dgm:prSet/>
      <dgm:spPr/>
      <dgm:t>
        <a:bodyPr/>
        <a:lstStyle/>
        <a:p>
          <a:endParaRPr lang="en-US"/>
        </a:p>
      </dgm:t>
    </dgm:pt>
    <dgm:pt modelId="{C3F15A3D-1AF1-4AE2-9C9C-E19D8A03657C}" type="sibTrans" cxnId="{38233ED3-1813-489E-BE59-5C4D106F6707}">
      <dgm:prSet/>
      <dgm:spPr/>
      <dgm:t>
        <a:bodyPr/>
        <a:lstStyle/>
        <a:p>
          <a:endParaRPr lang="en-US"/>
        </a:p>
      </dgm:t>
    </dgm:pt>
    <dgm:pt modelId="{5CDE4A9F-A083-4681-B2BA-39619DACDCEE}" type="pres">
      <dgm:prSet presAssocID="{5D3C04C2-08B5-4F92-86CD-C01FA8DC217B}" presName="linear" presStyleCnt="0">
        <dgm:presLayoutVars>
          <dgm:animLvl val="lvl"/>
          <dgm:resizeHandles val="exact"/>
        </dgm:presLayoutVars>
      </dgm:prSet>
      <dgm:spPr/>
    </dgm:pt>
    <dgm:pt modelId="{D4AD83FF-67D0-4A1A-8662-6C3DB5D8BF8F}" type="pres">
      <dgm:prSet presAssocID="{9E082D7F-75BD-4B37-B0AA-58A75D416B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321B026-5699-4472-AB47-0F71CB5327D8}" type="pres">
      <dgm:prSet presAssocID="{5E6BE11A-E25F-4FDA-BDEB-879CBCCB61F1}" presName="spacer" presStyleCnt="0"/>
      <dgm:spPr/>
    </dgm:pt>
    <dgm:pt modelId="{025BFA7E-52EF-4D15-9E12-66C5E4C4B537}" type="pres">
      <dgm:prSet presAssocID="{AD15C757-A186-43B4-8358-DF2C303B8DB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6255F09-49E8-4ACA-812A-3FB6487D05EA}" srcId="{5D3C04C2-08B5-4F92-86CD-C01FA8DC217B}" destId="{9E082D7F-75BD-4B37-B0AA-58A75D416B64}" srcOrd="0" destOrd="0" parTransId="{849A0A96-9075-4616-8408-5F8DC3273440}" sibTransId="{5E6BE11A-E25F-4FDA-BDEB-879CBCCB61F1}"/>
    <dgm:cxn modelId="{09EF9A38-0C7E-437F-8371-3C52E7695617}" type="presOf" srcId="{5D3C04C2-08B5-4F92-86CD-C01FA8DC217B}" destId="{5CDE4A9F-A083-4681-B2BA-39619DACDCEE}" srcOrd="0" destOrd="0" presId="urn:microsoft.com/office/officeart/2005/8/layout/vList2"/>
    <dgm:cxn modelId="{2F1A1D52-3401-42C9-96C8-D26EAB65E2E3}" type="presOf" srcId="{AD15C757-A186-43B4-8358-DF2C303B8DB9}" destId="{025BFA7E-52EF-4D15-9E12-66C5E4C4B537}" srcOrd="0" destOrd="0" presId="urn:microsoft.com/office/officeart/2005/8/layout/vList2"/>
    <dgm:cxn modelId="{B7DCCD86-12B0-4029-BF5C-F6FFC5E21DEB}" type="presOf" srcId="{9E082D7F-75BD-4B37-B0AA-58A75D416B64}" destId="{D4AD83FF-67D0-4A1A-8662-6C3DB5D8BF8F}" srcOrd="0" destOrd="0" presId="urn:microsoft.com/office/officeart/2005/8/layout/vList2"/>
    <dgm:cxn modelId="{38233ED3-1813-489E-BE59-5C4D106F6707}" srcId="{5D3C04C2-08B5-4F92-86CD-C01FA8DC217B}" destId="{AD15C757-A186-43B4-8358-DF2C303B8DB9}" srcOrd="1" destOrd="0" parTransId="{BE884872-7FC3-452B-8ED7-C6B916B42355}" sibTransId="{C3F15A3D-1AF1-4AE2-9C9C-E19D8A03657C}"/>
    <dgm:cxn modelId="{2ADDB341-830E-42C3-A21D-CDC814121D62}" type="presParOf" srcId="{5CDE4A9F-A083-4681-B2BA-39619DACDCEE}" destId="{D4AD83FF-67D0-4A1A-8662-6C3DB5D8BF8F}" srcOrd="0" destOrd="0" presId="urn:microsoft.com/office/officeart/2005/8/layout/vList2"/>
    <dgm:cxn modelId="{422159B0-ECD7-480A-9B16-BBD90A78E401}" type="presParOf" srcId="{5CDE4A9F-A083-4681-B2BA-39619DACDCEE}" destId="{1321B026-5699-4472-AB47-0F71CB5327D8}" srcOrd="1" destOrd="0" presId="urn:microsoft.com/office/officeart/2005/8/layout/vList2"/>
    <dgm:cxn modelId="{EED1F0FB-BDC9-4A5F-BD34-85A35587E7F9}" type="presParOf" srcId="{5CDE4A9F-A083-4681-B2BA-39619DACDCEE}" destId="{025BFA7E-52EF-4D15-9E12-66C5E4C4B53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B4D1B3-E479-4DD8-92F7-DFD9BAF3DB4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8E69F3-878B-469C-99C3-2709EC5B4FF5}">
      <dgm:prSet/>
      <dgm:spPr/>
      <dgm:t>
        <a:bodyPr/>
        <a:lstStyle/>
        <a:p>
          <a:r>
            <a:rPr lang="nb-NO"/>
            <a:t>Kartlegg tidligere ansatte på Linkedin. </a:t>
          </a:r>
          <a:endParaRPr lang="en-US"/>
        </a:p>
      </dgm:t>
    </dgm:pt>
    <dgm:pt modelId="{3019734E-3ED1-4603-80DA-56E224281D1A}" type="parTrans" cxnId="{B2C9B3A1-B31D-49C0-8AC2-BD8BBD706605}">
      <dgm:prSet/>
      <dgm:spPr/>
      <dgm:t>
        <a:bodyPr/>
        <a:lstStyle/>
        <a:p>
          <a:endParaRPr lang="en-US"/>
        </a:p>
      </dgm:t>
    </dgm:pt>
    <dgm:pt modelId="{FACB253C-2B48-44CB-A087-4BBFB3D0B93C}" type="sibTrans" cxnId="{B2C9B3A1-B31D-49C0-8AC2-BD8BBD706605}">
      <dgm:prSet/>
      <dgm:spPr/>
      <dgm:t>
        <a:bodyPr/>
        <a:lstStyle/>
        <a:p>
          <a:endParaRPr lang="en-US"/>
        </a:p>
      </dgm:t>
    </dgm:pt>
    <dgm:pt modelId="{A68E49D5-4E04-4E8B-B603-86DC8ECA5F23}">
      <dgm:prSet/>
      <dgm:spPr/>
      <dgm:t>
        <a:bodyPr/>
        <a:lstStyle/>
        <a:p>
          <a:r>
            <a:rPr lang="nb-NO"/>
            <a:t>Snakk med bostyrere i tidligere konkurser de har vært innvolvert i.</a:t>
          </a:r>
          <a:endParaRPr lang="en-US"/>
        </a:p>
      </dgm:t>
    </dgm:pt>
    <dgm:pt modelId="{CC2C38F1-792D-44E3-969F-9379EF1EEC1F}" type="parTrans" cxnId="{DA310B47-2DD2-4BDB-BDC8-2164DA3D51FA}">
      <dgm:prSet/>
      <dgm:spPr/>
      <dgm:t>
        <a:bodyPr/>
        <a:lstStyle/>
        <a:p>
          <a:endParaRPr lang="en-US"/>
        </a:p>
      </dgm:t>
    </dgm:pt>
    <dgm:pt modelId="{FC48E3BB-45CF-4B1A-8AD7-B044B40BFCDA}" type="sibTrans" cxnId="{DA310B47-2DD2-4BDB-BDC8-2164DA3D51FA}">
      <dgm:prSet/>
      <dgm:spPr/>
      <dgm:t>
        <a:bodyPr/>
        <a:lstStyle/>
        <a:p>
          <a:endParaRPr lang="en-US"/>
        </a:p>
      </dgm:t>
    </dgm:pt>
    <dgm:pt modelId="{8E187C2B-0C49-44C5-8999-13893C910920}">
      <dgm:prSet/>
      <dgm:spPr/>
      <dgm:t>
        <a:bodyPr/>
        <a:lstStyle/>
        <a:p>
          <a:r>
            <a:rPr lang="nb-NO"/>
            <a:t>Observer kontormiljøet, og kom i kontakt med de som også holder til i bygget.</a:t>
          </a:r>
          <a:endParaRPr lang="en-US"/>
        </a:p>
      </dgm:t>
    </dgm:pt>
    <dgm:pt modelId="{BDA4B048-16C5-4D23-A7C3-3B72AE641DCA}" type="parTrans" cxnId="{B1FBDD69-7E33-47B2-90DC-BB97018F59C3}">
      <dgm:prSet/>
      <dgm:spPr/>
      <dgm:t>
        <a:bodyPr/>
        <a:lstStyle/>
        <a:p>
          <a:endParaRPr lang="en-US"/>
        </a:p>
      </dgm:t>
    </dgm:pt>
    <dgm:pt modelId="{E1503177-40AD-482D-AEC8-1EE87A147131}" type="sibTrans" cxnId="{B1FBDD69-7E33-47B2-90DC-BB97018F59C3}">
      <dgm:prSet/>
      <dgm:spPr/>
      <dgm:t>
        <a:bodyPr/>
        <a:lstStyle/>
        <a:p>
          <a:endParaRPr lang="en-US"/>
        </a:p>
      </dgm:t>
    </dgm:pt>
    <dgm:pt modelId="{2479E950-F546-42C9-9578-91822307746A}">
      <dgm:prSet/>
      <dgm:spPr/>
      <dgm:t>
        <a:bodyPr/>
        <a:lstStyle/>
        <a:p>
          <a:r>
            <a:rPr lang="nb-NO" dirty="0"/>
            <a:t>Gå bredt ut mot investorer og ha en standardisert fremgangsmåte. Søk å få dokumentasjon på eposter og prospekter mottatt. Husk at de snakker sammen.</a:t>
          </a:r>
          <a:endParaRPr lang="en-US" dirty="0"/>
        </a:p>
      </dgm:t>
    </dgm:pt>
    <dgm:pt modelId="{FA3EE072-DA90-4985-BA0B-4473FA4401CE}" type="parTrans" cxnId="{05BAB4CE-F019-47D4-BF28-6BDBB4C75591}">
      <dgm:prSet/>
      <dgm:spPr/>
      <dgm:t>
        <a:bodyPr/>
        <a:lstStyle/>
        <a:p>
          <a:endParaRPr lang="en-US"/>
        </a:p>
      </dgm:t>
    </dgm:pt>
    <dgm:pt modelId="{1481FCB8-E98F-48AD-8F01-C679E14419FF}" type="sibTrans" cxnId="{05BAB4CE-F019-47D4-BF28-6BDBB4C75591}">
      <dgm:prSet/>
      <dgm:spPr/>
      <dgm:t>
        <a:bodyPr/>
        <a:lstStyle/>
        <a:p>
          <a:endParaRPr lang="en-US"/>
        </a:p>
      </dgm:t>
    </dgm:pt>
    <dgm:pt modelId="{678DEA74-3AAF-48F1-BFA2-44BC5B4204E7}" type="pres">
      <dgm:prSet presAssocID="{4BB4D1B3-E479-4DD8-92F7-DFD9BAF3DB45}" presName="linear" presStyleCnt="0">
        <dgm:presLayoutVars>
          <dgm:animLvl val="lvl"/>
          <dgm:resizeHandles val="exact"/>
        </dgm:presLayoutVars>
      </dgm:prSet>
      <dgm:spPr/>
    </dgm:pt>
    <dgm:pt modelId="{6C245180-8653-48B1-AA34-18518629B4B2}" type="pres">
      <dgm:prSet presAssocID="{8C8E69F3-878B-469C-99C3-2709EC5B4FF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E01B13-B71A-4D82-9F90-DADB8361EAC3}" type="pres">
      <dgm:prSet presAssocID="{FACB253C-2B48-44CB-A087-4BBFB3D0B93C}" presName="spacer" presStyleCnt="0"/>
      <dgm:spPr/>
    </dgm:pt>
    <dgm:pt modelId="{0E3C8FB8-EA2C-4D12-8F05-68A7118B099C}" type="pres">
      <dgm:prSet presAssocID="{A68E49D5-4E04-4E8B-B603-86DC8ECA5F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9E2B0BD-2B37-4FA2-8B76-8A719DDDF8C3}" type="pres">
      <dgm:prSet presAssocID="{FC48E3BB-45CF-4B1A-8AD7-B044B40BFCDA}" presName="spacer" presStyleCnt="0"/>
      <dgm:spPr/>
    </dgm:pt>
    <dgm:pt modelId="{C92B02CB-B3C3-4164-9D9E-8039C0EADB52}" type="pres">
      <dgm:prSet presAssocID="{8E187C2B-0C49-44C5-8999-13893C9109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E12259-607C-40AD-A2C4-07DAE6141598}" type="pres">
      <dgm:prSet presAssocID="{E1503177-40AD-482D-AEC8-1EE87A147131}" presName="spacer" presStyleCnt="0"/>
      <dgm:spPr/>
    </dgm:pt>
    <dgm:pt modelId="{56446EB8-9E90-42C2-9ABF-C67F1D927C52}" type="pres">
      <dgm:prSet presAssocID="{2479E950-F546-42C9-9578-91822307746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ABB72F-3874-4769-A3CE-D24C3BD049A6}" type="presOf" srcId="{8E187C2B-0C49-44C5-8999-13893C910920}" destId="{C92B02CB-B3C3-4164-9D9E-8039C0EADB52}" srcOrd="0" destOrd="0" presId="urn:microsoft.com/office/officeart/2005/8/layout/vList2"/>
    <dgm:cxn modelId="{DA310B47-2DD2-4BDB-BDC8-2164DA3D51FA}" srcId="{4BB4D1B3-E479-4DD8-92F7-DFD9BAF3DB45}" destId="{A68E49D5-4E04-4E8B-B603-86DC8ECA5F23}" srcOrd="1" destOrd="0" parTransId="{CC2C38F1-792D-44E3-969F-9379EF1EEC1F}" sibTransId="{FC48E3BB-45CF-4B1A-8AD7-B044B40BFCDA}"/>
    <dgm:cxn modelId="{B1FBDD69-7E33-47B2-90DC-BB97018F59C3}" srcId="{4BB4D1B3-E479-4DD8-92F7-DFD9BAF3DB45}" destId="{8E187C2B-0C49-44C5-8999-13893C910920}" srcOrd="2" destOrd="0" parTransId="{BDA4B048-16C5-4D23-A7C3-3B72AE641DCA}" sibTransId="{E1503177-40AD-482D-AEC8-1EE87A147131}"/>
    <dgm:cxn modelId="{79D7FA69-B11C-45FE-8EEB-CD735C8A628E}" type="presOf" srcId="{2479E950-F546-42C9-9578-91822307746A}" destId="{56446EB8-9E90-42C2-9ABF-C67F1D927C52}" srcOrd="0" destOrd="0" presId="urn:microsoft.com/office/officeart/2005/8/layout/vList2"/>
    <dgm:cxn modelId="{D53CEA78-F5EE-43B1-ACE1-C42B9EA1D00D}" type="presOf" srcId="{4BB4D1B3-E479-4DD8-92F7-DFD9BAF3DB45}" destId="{678DEA74-3AAF-48F1-BFA2-44BC5B4204E7}" srcOrd="0" destOrd="0" presId="urn:microsoft.com/office/officeart/2005/8/layout/vList2"/>
    <dgm:cxn modelId="{155AD58E-C2EB-40A6-B4B9-AAC65DA3E28D}" type="presOf" srcId="{8C8E69F3-878B-469C-99C3-2709EC5B4FF5}" destId="{6C245180-8653-48B1-AA34-18518629B4B2}" srcOrd="0" destOrd="0" presId="urn:microsoft.com/office/officeart/2005/8/layout/vList2"/>
    <dgm:cxn modelId="{B2C9B3A1-B31D-49C0-8AC2-BD8BBD706605}" srcId="{4BB4D1B3-E479-4DD8-92F7-DFD9BAF3DB45}" destId="{8C8E69F3-878B-469C-99C3-2709EC5B4FF5}" srcOrd="0" destOrd="0" parTransId="{3019734E-3ED1-4603-80DA-56E224281D1A}" sibTransId="{FACB253C-2B48-44CB-A087-4BBFB3D0B93C}"/>
    <dgm:cxn modelId="{4DC782AB-5B6F-4BB7-B0E6-CD92C3CA862B}" type="presOf" srcId="{A68E49D5-4E04-4E8B-B603-86DC8ECA5F23}" destId="{0E3C8FB8-EA2C-4D12-8F05-68A7118B099C}" srcOrd="0" destOrd="0" presId="urn:microsoft.com/office/officeart/2005/8/layout/vList2"/>
    <dgm:cxn modelId="{05BAB4CE-F019-47D4-BF28-6BDBB4C75591}" srcId="{4BB4D1B3-E479-4DD8-92F7-DFD9BAF3DB45}" destId="{2479E950-F546-42C9-9578-91822307746A}" srcOrd="3" destOrd="0" parTransId="{FA3EE072-DA90-4985-BA0B-4473FA4401CE}" sibTransId="{1481FCB8-E98F-48AD-8F01-C679E14419FF}"/>
    <dgm:cxn modelId="{B649998A-D4A2-4D88-BC9B-8F483C7DEF11}" type="presParOf" srcId="{678DEA74-3AAF-48F1-BFA2-44BC5B4204E7}" destId="{6C245180-8653-48B1-AA34-18518629B4B2}" srcOrd="0" destOrd="0" presId="urn:microsoft.com/office/officeart/2005/8/layout/vList2"/>
    <dgm:cxn modelId="{663E4B94-BDCA-4F74-A019-BDDA1CC5F526}" type="presParOf" srcId="{678DEA74-3AAF-48F1-BFA2-44BC5B4204E7}" destId="{67E01B13-B71A-4D82-9F90-DADB8361EAC3}" srcOrd="1" destOrd="0" presId="urn:microsoft.com/office/officeart/2005/8/layout/vList2"/>
    <dgm:cxn modelId="{79260A2F-C7BF-4AD0-81AF-6642C7DFF6AE}" type="presParOf" srcId="{678DEA74-3AAF-48F1-BFA2-44BC5B4204E7}" destId="{0E3C8FB8-EA2C-4D12-8F05-68A7118B099C}" srcOrd="2" destOrd="0" presId="urn:microsoft.com/office/officeart/2005/8/layout/vList2"/>
    <dgm:cxn modelId="{FE12EBA5-44F7-4E03-9109-E5C3820FE801}" type="presParOf" srcId="{678DEA74-3AAF-48F1-BFA2-44BC5B4204E7}" destId="{59E2B0BD-2B37-4FA2-8B76-8A719DDDF8C3}" srcOrd="3" destOrd="0" presId="urn:microsoft.com/office/officeart/2005/8/layout/vList2"/>
    <dgm:cxn modelId="{B14F1E35-83EB-4F88-93AE-CE6CFD0EA104}" type="presParOf" srcId="{678DEA74-3AAF-48F1-BFA2-44BC5B4204E7}" destId="{C92B02CB-B3C3-4164-9D9E-8039C0EADB52}" srcOrd="4" destOrd="0" presId="urn:microsoft.com/office/officeart/2005/8/layout/vList2"/>
    <dgm:cxn modelId="{9179D6E2-61CF-47D4-8A51-3FE9B1E679FB}" type="presParOf" srcId="{678DEA74-3AAF-48F1-BFA2-44BC5B4204E7}" destId="{1CE12259-607C-40AD-A2C4-07DAE6141598}" srcOrd="5" destOrd="0" presId="urn:microsoft.com/office/officeart/2005/8/layout/vList2"/>
    <dgm:cxn modelId="{40A045C7-EF84-47D3-A880-C84997DDCE52}" type="presParOf" srcId="{678DEA74-3AAF-48F1-BFA2-44BC5B4204E7}" destId="{56446EB8-9E90-42C2-9ABF-C67F1D927C5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ABFC02-5775-4A7D-9BE2-86070A33110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AFEA9CF-FF35-481F-92DA-3EC536BF83BE}">
      <dgm:prSet/>
      <dgm:spPr/>
      <dgm:t>
        <a:bodyPr/>
        <a:lstStyle/>
        <a:p>
          <a:r>
            <a:rPr lang="nb-NO"/>
            <a:t>Be redaksjonen deres kjøpe tilgang </a:t>
          </a:r>
          <a:r>
            <a:rPr lang="nb-NO">
              <a:sym typeface="Wingdings" panose="05000000000000000000" pitchFamily="2" charset="2"/>
            </a:rPr>
            <a:t></a:t>
          </a:r>
          <a:r>
            <a:rPr lang="nb-NO"/>
            <a:t> </a:t>
          </a:r>
          <a:endParaRPr lang="en-US"/>
        </a:p>
      </dgm:t>
    </dgm:pt>
    <dgm:pt modelId="{3E447377-608B-4ABF-94F5-13E8144BB9AD}" type="parTrans" cxnId="{B4943770-C9F7-43F1-876D-37EE37F6D5A7}">
      <dgm:prSet/>
      <dgm:spPr/>
      <dgm:t>
        <a:bodyPr/>
        <a:lstStyle/>
        <a:p>
          <a:endParaRPr lang="en-US"/>
        </a:p>
      </dgm:t>
    </dgm:pt>
    <dgm:pt modelId="{8A6AF012-A3B5-40D6-8FC6-D57111904201}" type="sibTrans" cxnId="{B4943770-C9F7-43F1-876D-37EE37F6D5A7}">
      <dgm:prSet/>
      <dgm:spPr/>
      <dgm:t>
        <a:bodyPr/>
        <a:lstStyle/>
        <a:p>
          <a:endParaRPr lang="en-US"/>
        </a:p>
      </dgm:t>
    </dgm:pt>
    <dgm:pt modelId="{51821E96-7E4F-4AB6-B71C-EE0D94C1E015}">
      <dgm:prSet/>
      <dgm:spPr/>
      <dgm:t>
        <a:bodyPr/>
        <a:lstStyle/>
        <a:p>
          <a:r>
            <a:rPr lang="nb-NO"/>
            <a:t>Da kan man hente ned regnskapstall i Excel-format tilbake til tidlig 2000-tall slik at man slipper å punche selv.</a:t>
          </a:r>
          <a:endParaRPr lang="en-US"/>
        </a:p>
      </dgm:t>
    </dgm:pt>
    <dgm:pt modelId="{F09E0F16-EB02-4127-8069-8AD8D1B143FA}" type="parTrans" cxnId="{6CEDE6FB-78C7-49E5-AA0D-2D49CF87332B}">
      <dgm:prSet/>
      <dgm:spPr/>
      <dgm:t>
        <a:bodyPr/>
        <a:lstStyle/>
        <a:p>
          <a:endParaRPr lang="en-US"/>
        </a:p>
      </dgm:t>
    </dgm:pt>
    <dgm:pt modelId="{3FABED05-497A-41A4-84E9-D8C34F24E608}" type="sibTrans" cxnId="{6CEDE6FB-78C7-49E5-AA0D-2D49CF87332B}">
      <dgm:prSet/>
      <dgm:spPr/>
      <dgm:t>
        <a:bodyPr/>
        <a:lstStyle/>
        <a:p>
          <a:endParaRPr lang="en-US"/>
        </a:p>
      </dgm:t>
    </dgm:pt>
    <dgm:pt modelId="{4C087206-9942-46FE-BEB1-E002AFFC78BB}">
      <dgm:prSet/>
      <dgm:spPr/>
      <dgm:t>
        <a:bodyPr/>
        <a:lstStyle/>
        <a:p>
          <a:r>
            <a:rPr lang="nb-NO"/>
            <a:t>I tillegg kan man se kreditscore, evt. betalingsanmerkninger osv.</a:t>
          </a:r>
          <a:endParaRPr lang="en-US"/>
        </a:p>
      </dgm:t>
    </dgm:pt>
    <dgm:pt modelId="{5DD1F1CB-E9C3-421D-AB3F-10CEFEDCF2F2}" type="parTrans" cxnId="{E79E39F7-CA66-4998-91AF-72AEB6E2CC9A}">
      <dgm:prSet/>
      <dgm:spPr/>
      <dgm:t>
        <a:bodyPr/>
        <a:lstStyle/>
        <a:p>
          <a:endParaRPr lang="en-US"/>
        </a:p>
      </dgm:t>
    </dgm:pt>
    <dgm:pt modelId="{F167810A-8837-4C7E-B71E-1467903AC395}" type="sibTrans" cxnId="{E79E39F7-CA66-4998-91AF-72AEB6E2CC9A}">
      <dgm:prSet/>
      <dgm:spPr/>
      <dgm:t>
        <a:bodyPr/>
        <a:lstStyle/>
        <a:p>
          <a:endParaRPr lang="en-US"/>
        </a:p>
      </dgm:t>
    </dgm:pt>
    <dgm:pt modelId="{3EA79986-A7E7-488A-98B6-BE346A210EAF}">
      <dgm:prSet/>
      <dgm:spPr/>
      <dgm:t>
        <a:bodyPr/>
        <a:lstStyle/>
        <a:p>
          <a:r>
            <a:rPr lang="nb-NO" b="1"/>
            <a:t>Oppgave</a:t>
          </a:r>
          <a:r>
            <a:rPr lang="nb-NO"/>
            <a:t>: Se Excel-ark med CIM AS. Hvilke umiddelbare analyser kan dere gjøre?</a:t>
          </a:r>
          <a:endParaRPr lang="en-US"/>
        </a:p>
      </dgm:t>
    </dgm:pt>
    <dgm:pt modelId="{1DC02AE6-7861-4564-BBDA-F5A246D11EEA}" type="parTrans" cxnId="{1DB7632A-0B3D-4C1C-AF55-E4DCE8A3B1A6}">
      <dgm:prSet/>
      <dgm:spPr/>
      <dgm:t>
        <a:bodyPr/>
        <a:lstStyle/>
        <a:p>
          <a:endParaRPr lang="en-US"/>
        </a:p>
      </dgm:t>
    </dgm:pt>
    <dgm:pt modelId="{A9E78FC2-3252-43BC-97C0-91CAE8714C8B}" type="sibTrans" cxnId="{1DB7632A-0B3D-4C1C-AF55-E4DCE8A3B1A6}">
      <dgm:prSet/>
      <dgm:spPr/>
      <dgm:t>
        <a:bodyPr/>
        <a:lstStyle/>
        <a:p>
          <a:endParaRPr lang="en-US"/>
        </a:p>
      </dgm:t>
    </dgm:pt>
    <dgm:pt modelId="{B43E4179-F177-4081-9884-FBC2B2E7909C}" type="pres">
      <dgm:prSet presAssocID="{2AABFC02-5775-4A7D-9BE2-86070A33110E}" presName="root" presStyleCnt="0">
        <dgm:presLayoutVars>
          <dgm:dir/>
          <dgm:resizeHandles val="exact"/>
        </dgm:presLayoutVars>
      </dgm:prSet>
      <dgm:spPr/>
    </dgm:pt>
    <dgm:pt modelId="{213656E2-D4BD-4700-A177-E9C5A9DF244D}" type="pres">
      <dgm:prSet presAssocID="{BAFEA9CF-FF35-481F-92DA-3EC536BF83BE}" presName="compNode" presStyleCnt="0"/>
      <dgm:spPr/>
    </dgm:pt>
    <dgm:pt modelId="{274BAD65-FBE8-4E55-BBEB-AA2A5665A00C}" type="pres">
      <dgm:prSet presAssocID="{BAFEA9CF-FF35-481F-92DA-3EC536BF83BE}" presName="bgRect" presStyleLbl="bgShp" presStyleIdx="0" presStyleCnt="4"/>
      <dgm:spPr/>
    </dgm:pt>
    <dgm:pt modelId="{82B92474-21CD-43D8-91EC-825CDC7542E2}" type="pres">
      <dgm:prSet presAssocID="{BAFEA9CF-FF35-481F-92DA-3EC536BF83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E51E33A0-7FC5-4DD9-8CE2-E56DC16FD217}" type="pres">
      <dgm:prSet presAssocID="{BAFEA9CF-FF35-481F-92DA-3EC536BF83BE}" presName="spaceRect" presStyleCnt="0"/>
      <dgm:spPr/>
    </dgm:pt>
    <dgm:pt modelId="{8C59C3C9-0F52-403C-8D7B-C2E0B91283E9}" type="pres">
      <dgm:prSet presAssocID="{BAFEA9CF-FF35-481F-92DA-3EC536BF83BE}" presName="parTx" presStyleLbl="revTx" presStyleIdx="0" presStyleCnt="4">
        <dgm:presLayoutVars>
          <dgm:chMax val="0"/>
          <dgm:chPref val="0"/>
        </dgm:presLayoutVars>
      </dgm:prSet>
      <dgm:spPr/>
    </dgm:pt>
    <dgm:pt modelId="{BD7E97F9-1BDB-4446-819C-B6FE84BD74C0}" type="pres">
      <dgm:prSet presAssocID="{8A6AF012-A3B5-40D6-8FC6-D57111904201}" presName="sibTrans" presStyleCnt="0"/>
      <dgm:spPr/>
    </dgm:pt>
    <dgm:pt modelId="{F592071E-22C6-42A7-9153-4F33EE27D044}" type="pres">
      <dgm:prSet presAssocID="{51821E96-7E4F-4AB6-B71C-EE0D94C1E015}" presName="compNode" presStyleCnt="0"/>
      <dgm:spPr/>
    </dgm:pt>
    <dgm:pt modelId="{9E0C736C-7206-412C-BB63-BBEF7438B7AE}" type="pres">
      <dgm:prSet presAssocID="{51821E96-7E4F-4AB6-B71C-EE0D94C1E015}" presName="bgRect" presStyleLbl="bgShp" presStyleIdx="1" presStyleCnt="4"/>
      <dgm:spPr/>
    </dgm:pt>
    <dgm:pt modelId="{3C54EF4F-1429-4225-8A0E-EF0586EEA73E}" type="pres">
      <dgm:prSet presAssocID="{51821E96-7E4F-4AB6-B71C-EE0D94C1E01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sessor"/>
        </a:ext>
      </dgm:extLst>
    </dgm:pt>
    <dgm:pt modelId="{F2FAC783-F142-4D8F-9E1E-2D2065BFB307}" type="pres">
      <dgm:prSet presAssocID="{51821E96-7E4F-4AB6-B71C-EE0D94C1E015}" presName="spaceRect" presStyleCnt="0"/>
      <dgm:spPr/>
    </dgm:pt>
    <dgm:pt modelId="{2413FA59-94FB-4549-83DB-61E73E516F36}" type="pres">
      <dgm:prSet presAssocID="{51821E96-7E4F-4AB6-B71C-EE0D94C1E015}" presName="parTx" presStyleLbl="revTx" presStyleIdx="1" presStyleCnt="4">
        <dgm:presLayoutVars>
          <dgm:chMax val="0"/>
          <dgm:chPref val="0"/>
        </dgm:presLayoutVars>
      </dgm:prSet>
      <dgm:spPr/>
    </dgm:pt>
    <dgm:pt modelId="{903C2907-1847-4CAC-8F30-1888F257655C}" type="pres">
      <dgm:prSet presAssocID="{3FABED05-497A-41A4-84E9-D8C34F24E608}" presName="sibTrans" presStyleCnt="0"/>
      <dgm:spPr/>
    </dgm:pt>
    <dgm:pt modelId="{8F7C628A-D673-447D-AA01-AFB1CCA470DF}" type="pres">
      <dgm:prSet presAssocID="{4C087206-9942-46FE-BEB1-E002AFFC78BB}" presName="compNode" presStyleCnt="0"/>
      <dgm:spPr/>
    </dgm:pt>
    <dgm:pt modelId="{D5AFDBDD-3448-4FBC-A919-4E34D9E162A5}" type="pres">
      <dgm:prSet presAssocID="{4C087206-9942-46FE-BEB1-E002AFFC78BB}" presName="bgRect" presStyleLbl="bgShp" presStyleIdx="2" presStyleCnt="4"/>
      <dgm:spPr/>
    </dgm:pt>
    <dgm:pt modelId="{451D7B77-05F5-4820-A9FD-E4E71361EB36}" type="pres">
      <dgm:prSet presAssocID="{4C087206-9942-46FE-BEB1-E002AFFC78B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gg til"/>
        </a:ext>
      </dgm:extLst>
    </dgm:pt>
    <dgm:pt modelId="{93C9610A-0921-44BE-B55A-1B45B27BCE80}" type="pres">
      <dgm:prSet presAssocID="{4C087206-9942-46FE-BEB1-E002AFFC78BB}" presName="spaceRect" presStyleCnt="0"/>
      <dgm:spPr/>
    </dgm:pt>
    <dgm:pt modelId="{39CA4028-3396-4B5C-8E38-D6628CA99871}" type="pres">
      <dgm:prSet presAssocID="{4C087206-9942-46FE-BEB1-E002AFFC78BB}" presName="parTx" presStyleLbl="revTx" presStyleIdx="2" presStyleCnt="4">
        <dgm:presLayoutVars>
          <dgm:chMax val="0"/>
          <dgm:chPref val="0"/>
        </dgm:presLayoutVars>
      </dgm:prSet>
      <dgm:spPr/>
    </dgm:pt>
    <dgm:pt modelId="{92D78B58-7D69-495A-98B0-193C7E5C1D63}" type="pres">
      <dgm:prSet presAssocID="{F167810A-8837-4C7E-B71E-1467903AC395}" presName="sibTrans" presStyleCnt="0"/>
      <dgm:spPr/>
    </dgm:pt>
    <dgm:pt modelId="{126A959F-494E-47EF-8E4D-67F295A8A4DB}" type="pres">
      <dgm:prSet presAssocID="{3EA79986-A7E7-488A-98B6-BE346A210EAF}" presName="compNode" presStyleCnt="0"/>
      <dgm:spPr/>
    </dgm:pt>
    <dgm:pt modelId="{736F68F8-1B57-46D9-A318-EB8A21540301}" type="pres">
      <dgm:prSet presAssocID="{3EA79986-A7E7-488A-98B6-BE346A210EAF}" presName="bgRect" presStyleLbl="bgShp" presStyleIdx="3" presStyleCnt="4"/>
      <dgm:spPr/>
    </dgm:pt>
    <dgm:pt modelId="{57D68DF1-F238-48E0-AC26-9D08957E2D8F}" type="pres">
      <dgm:prSet presAssocID="{3EA79986-A7E7-488A-98B6-BE346A210EA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kk"/>
        </a:ext>
      </dgm:extLst>
    </dgm:pt>
    <dgm:pt modelId="{7F086967-51FA-4B96-87A3-FF4AF5542CEC}" type="pres">
      <dgm:prSet presAssocID="{3EA79986-A7E7-488A-98B6-BE346A210EAF}" presName="spaceRect" presStyleCnt="0"/>
      <dgm:spPr/>
    </dgm:pt>
    <dgm:pt modelId="{10846600-6B46-46DB-B523-8949CBD352DF}" type="pres">
      <dgm:prSet presAssocID="{3EA79986-A7E7-488A-98B6-BE346A210EA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DB7632A-0B3D-4C1C-AF55-E4DCE8A3B1A6}" srcId="{2AABFC02-5775-4A7D-9BE2-86070A33110E}" destId="{3EA79986-A7E7-488A-98B6-BE346A210EAF}" srcOrd="3" destOrd="0" parTransId="{1DC02AE6-7861-4564-BBDA-F5A246D11EEA}" sibTransId="{A9E78FC2-3252-43BC-97C0-91CAE8714C8B}"/>
    <dgm:cxn modelId="{B4943770-C9F7-43F1-876D-37EE37F6D5A7}" srcId="{2AABFC02-5775-4A7D-9BE2-86070A33110E}" destId="{BAFEA9CF-FF35-481F-92DA-3EC536BF83BE}" srcOrd="0" destOrd="0" parTransId="{3E447377-608B-4ABF-94F5-13E8144BB9AD}" sibTransId="{8A6AF012-A3B5-40D6-8FC6-D57111904201}"/>
    <dgm:cxn modelId="{4A355CB0-06EF-4135-873D-B71937C7C0FD}" type="presOf" srcId="{4C087206-9942-46FE-BEB1-E002AFFC78BB}" destId="{39CA4028-3396-4B5C-8E38-D6628CA99871}" srcOrd="0" destOrd="0" presId="urn:microsoft.com/office/officeart/2018/2/layout/IconVerticalSolidList"/>
    <dgm:cxn modelId="{24F97BD9-A420-4C24-8DE5-78B881B2EC05}" type="presOf" srcId="{51821E96-7E4F-4AB6-B71C-EE0D94C1E015}" destId="{2413FA59-94FB-4549-83DB-61E73E516F36}" srcOrd="0" destOrd="0" presId="urn:microsoft.com/office/officeart/2018/2/layout/IconVerticalSolidList"/>
    <dgm:cxn modelId="{B8B569E3-FD22-4E6C-8202-B0B439EAA11D}" type="presOf" srcId="{2AABFC02-5775-4A7D-9BE2-86070A33110E}" destId="{B43E4179-F177-4081-9884-FBC2B2E7909C}" srcOrd="0" destOrd="0" presId="urn:microsoft.com/office/officeart/2018/2/layout/IconVerticalSolidList"/>
    <dgm:cxn modelId="{E79E39F7-CA66-4998-91AF-72AEB6E2CC9A}" srcId="{2AABFC02-5775-4A7D-9BE2-86070A33110E}" destId="{4C087206-9942-46FE-BEB1-E002AFFC78BB}" srcOrd="2" destOrd="0" parTransId="{5DD1F1CB-E9C3-421D-AB3F-10CEFEDCF2F2}" sibTransId="{F167810A-8837-4C7E-B71E-1467903AC395}"/>
    <dgm:cxn modelId="{75E67CFB-E152-4F0E-B917-22D190011EAF}" type="presOf" srcId="{BAFEA9CF-FF35-481F-92DA-3EC536BF83BE}" destId="{8C59C3C9-0F52-403C-8D7B-C2E0B91283E9}" srcOrd="0" destOrd="0" presId="urn:microsoft.com/office/officeart/2018/2/layout/IconVerticalSolidList"/>
    <dgm:cxn modelId="{6CEDE6FB-78C7-49E5-AA0D-2D49CF87332B}" srcId="{2AABFC02-5775-4A7D-9BE2-86070A33110E}" destId="{51821E96-7E4F-4AB6-B71C-EE0D94C1E015}" srcOrd="1" destOrd="0" parTransId="{F09E0F16-EB02-4127-8069-8AD8D1B143FA}" sibTransId="{3FABED05-497A-41A4-84E9-D8C34F24E608}"/>
    <dgm:cxn modelId="{C04F53FD-4387-4633-BB2C-2628878D06D2}" type="presOf" srcId="{3EA79986-A7E7-488A-98B6-BE346A210EAF}" destId="{10846600-6B46-46DB-B523-8949CBD352DF}" srcOrd="0" destOrd="0" presId="urn:microsoft.com/office/officeart/2018/2/layout/IconVerticalSolidList"/>
    <dgm:cxn modelId="{45B88AE4-AE9F-4870-B206-3A78F88F8269}" type="presParOf" srcId="{B43E4179-F177-4081-9884-FBC2B2E7909C}" destId="{213656E2-D4BD-4700-A177-E9C5A9DF244D}" srcOrd="0" destOrd="0" presId="urn:microsoft.com/office/officeart/2018/2/layout/IconVerticalSolidList"/>
    <dgm:cxn modelId="{8046A823-F416-4F3A-8CEF-890CE7BF2DE6}" type="presParOf" srcId="{213656E2-D4BD-4700-A177-E9C5A9DF244D}" destId="{274BAD65-FBE8-4E55-BBEB-AA2A5665A00C}" srcOrd="0" destOrd="0" presId="urn:microsoft.com/office/officeart/2018/2/layout/IconVerticalSolidList"/>
    <dgm:cxn modelId="{BC887C98-8E8A-4D45-973C-7210016DD086}" type="presParOf" srcId="{213656E2-D4BD-4700-A177-E9C5A9DF244D}" destId="{82B92474-21CD-43D8-91EC-825CDC7542E2}" srcOrd="1" destOrd="0" presId="urn:microsoft.com/office/officeart/2018/2/layout/IconVerticalSolidList"/>
    <dgm:cxn modelId="{C140ADDA-0015-42B5-A9F9-E962D4F8B928}" type="presParOf" srcId="{213656E2-D4BD-4700-A177-E9C5A9DF244D}" destId="{E51E33A0-7FC5-4DD9-8CE2-E56DC16FD217}" srcOrd="2" destOrd="0" presId="urn:microsoft.com/office/officeart/2018/2/layout/IconVerticalSolidList"/>
    <dgm:cxn modelId="{607BFC97-0258-42CC-8ECC-D62881C5CD30}" type="presParOf" srcId="{213656E2-D4BD-4700-A177-E9C5A9DF244D}" destId="{8C59C3C9-0F52-403C-8D7B-C2E0B91283E9}" srcOrd="3" destOrd="0" presId="urn:microsoft.com/office/officeart/2018/2/layout/IconVerticalSolidList"/>
    <dgm:cxn modelId="{43338D55-6B4E-4CD3-846C-BFCF786B45E0}" type="presParOf" srcId="{B43E4179-F177-4081-9884-FBC2B2E7909C}" destId="{BD7E97F9-1BDB-4446-819C-B6FE84BD74C0}" srcOrd="1" destOrd="0" presId="urn:microsoft.com/office/officeart/2018/2/layout/IconVerticalSolidList"/>
    <dgm:cxn modelId="{A4A706E2-57F1-403F-9F85-A3206FF044DD}" type="presParOf" srcId="{B43E4179-F177-4081-9884-FBC2B2E7909C}" destId="{F592071E-22C6-42A7-9153-4F33EE27D044}" srcOrd="2" destOrd="0" presId="urn:microsoft.com/office/officeart/2018/2/layout/IconVerticalSolidList"/>
    <dgm:cxn modelId="{382D68F4-90C0-4547-AB40-44F30769CD7A}" type="presParOf" srcId="{F592071E-22C6-42A7-9153-4F33EE27D044}" destId="{9E0C736C-7206-412C-BB63-BBEF7438B7AE}" srcOrd="0" destOrd="0" presId="urn:microsoft.com/office/officeart/2018/2/layout/IconVerticalSolidList"/>
    <dgm:cxn modelId="{3EE1ECDA-D4A1-4D85-B4C4-80535D366C52}" type="presParOf" srcId="{F592071E-22C6-42A7-9153-4F33EE27D044}" destId="{3C54EF4F-1429-4225-8A0E-EF0586EEA73E}" srcOrd="1" destOrd="0" presId="urn:microsoft.com/office/officeart/2018/2/layout/IconVerticalSolidList"/>
    <dgm:cxn modelId="{A45F8CE2-1CEA-455E-9642-35C97CE08DA8}" type="presParOf" srcId="{F592071E-22C6-42A7-9153-4F33EE27D044}" destId="{F2FAC783-F142-4D8F-9E1E-2D2065BFB307}" srcOrd="2" destOrd="0" presId="urn:microsoft.com/office/officeart/2018/2/layout/IconVerticalSolidList"/>
    <dgm:cxn modelId="{FF419499-393F-429E-8804-F7F60913C554}" type="presParOf" srcId="{F592071E-22C6-42A7-9153-4F33EE27D044}" destId="{2413FA59-94FB-4549-83DB-61E73E516F36}" srcOrd="3" destOrd="0" presId="urn:microsoft.com/office/officeart/2018/2/layout/IconVerticalSolidList"/>
    <dgm:cxn modelId="{C29B2314-3724-4839-A1AD-6C94363B8F78}" type="presParOf" srcId="{B43E4179-F177-4081-9884-FBC2B2E7909C}" destId="{903C2907-1847-4CAC-8F30-1888F257655C}" srcOrd="3" destOrd="0" presId="urn:microsoft.com/office/officeart/2018/2/layout/IconVerticalSolidList"/>
    <dgm:cxn modelId="{E2C256D2-2B9E-4BF7-93AB-3AE389B8F361}" type="presParOf" srcId="{B43E4179-F177-4081-9884-FBC2B2E7909C}" destId="{8F7C628A-D673-447D-AA01-AFB1CCA470DF}" srcOrd="4" destOrd="0" presId="urn:microsoft.com/office/officeart/2018/2/layout/IconVerticalSolidList"/>
    <dgm:cxn modelId="{02D1EE04-EE75-442F-B149-E934734A2B1B}" type="presParOf" srcId="{8F7C628A-D673-447D-AA01-AFB1CCA470DF}" destId="{D5AFDBDD-3448-4FBC-A919-4E34D9E162A5}" srcOrd="0" destOrd="0" presId="urn:microsoft.com/office/officeart/2018/2/layout/IconVerticalSolidList"/>
    <dgm:cxn modelId="{D22B7977-00D2-485B-8070-096AAC01D59D}" type="presParOf" srcId="{8F7C628A-D673-447D-AA01-AFB1CCA470DF}" destId="{451D7B77-05F5-4820-A9FD-E4E71361EB36}" srcOrd="1" destOrd="0" presId="urn:microsoft.com/office/officeart/2018/2/layout/IconVerticalSolidList"/>
    <dgm:cxn modelId="{65194050-EDCF-47E5-8FE7-4D080BB80282}" type="presParOf" srcId="{8F7C628A-D673-447D-AA01-AFB1CCA470DF}" destId="{93C9610A-0921-44BE-B55A-1B45B27BCE80}" srcOrd="2" destOrd="0" presId="urn:microsoft.com/office/officeart/2018/2/layout/IconVerticalSolidList"/>
    <dgm:cxn modelId="{B2F78C56-BDC1-4258-8120-8BBC62E64048}" type="presParOf" srcId="{8F7C628A-D673-447D-AA01-AFB1CCA470DF}" destId="{39CA4028-3396-4B5C-8E38-D6628CA99871}" srcOrd="3" destOrd="0" presId="urn:microsoft.com/office/officeart/2018/2/layout/IconVerticalSolidList"/>
    <dgm:cxn modelId="{CADD0F15-EBA7-4C05-A39B-E2205A9CE87C}" type="presParOf" srcId="{B43E4179-F177-4081-9884-FBC2B2E7909C}" destId="{92D78B58-7D69-495A-98B0-193C7E5C1D63}" srcOrd="5" destOrd="0" presId="urn:microsoft.com/office/officeart/2018/2/layout/IconVerticalSolidList"/>
    <dgm:cxn modelId="{635AEE19-1101-4F62-854E-A63C4B6070CA}" type="presParOf" srcId="{B43E4179-F177-4081-9884-FBC2B2E7909C}" destId="{126A959F-494E-47EF-8E4D-67F295A8A4DB}" srcOrd="6" destOrd="0" presId="urn:microsoft.com/office/officeart/2018/2/layout/IconVerticalSolidList"/>
    <dgm:cxn modelId="{1051393D-4D06-4C20-AF19-BBEBADFFEE67}" type="presParOf" srcId="{126A959F-494E-47EF-8E4D-67F295A8A4DB}" destId="{736F68F8-1B57-46D9-A318-EB8A21540301}" srcOrd="0" destOrd="0" presId="urn:microsoft.com/office/officeart/2018/2/layout/IconVerticalSolidList"/>
    <dgm:cxn modelId="{163DA602-7240-4E1E-9A12-6C513B723EF1}" type="presParOf" srcId="{126A959F-494E-47EF-8E4D-67F295A8A4DB}" destId="{57D68DF1-F238-48E0-AC26-9D08957E2D8F}" srcOrd="1" destOrd="0" presId="urn:microsoft.com/office/officeart/2018/2/layout/IconVerticalSolidList"/>
    <dgm:cxn modelId="{EB279FD8-F710-4E8C-A30A-BAADFF99B1B3}" type="presParOf" srcId="{126A959F-494E-47EF-8E4D-67F295A8A4DB}" destId="{7F086967-51FA-4B96-87A3-FF4AF5542CEC}" srcOrd="2" destOrd="0" presId="urn:microsoft.com/office/officeart/2018/2/layout/IconVerticalSolidList"/>
    <dgm:cxn modelId="{E16B9F8D-D0D5-40A6-838F-0C629A0C7FB4}" type="presParOf" srcId="{126A959F-494E-47EF-8E4D-67F295A8A4DB}" destId="{10846600-6B46-46DB-B523-8949CBD352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C9864-0B43-4556-8A19-C382ED820850}">
      <dsp:nvSpPr>
        <dsp:cNvPr id="0" name=""/>
        <dsp:cNvSpPr/>
      </dsp:nvSpPr>
      <dsp:spPr>
        <a:xfrm>
          <a:off x="0" y="355009"/>
          <a:ext cx="6666833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37388" rIns="517420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100" kern="1200"/>
            <a:t>Hvem er de to folkene? Bruke kildenettverket.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100" kern="1200"/>
            <a:t>Hvordan forstå virksomheten deres? Få tak i prospekter og materiell delt med investorene.</a:t>
          </a:r>
          <a:endParaRPr lang="en-US" sz="2100" kern="1200"/>
        </a:p>
      </dsp:txBody>
      <dsp:txXfrm>
        <a:off x="0" y="355009"/>
        <a:ext cx="6666833" cy="1521449"/>
      </dsp:txXfrm>
    </dsp:sp>
    <dsp:sp modelId="{C4E07D0E-080C-4297-A9EB-63710720FAB8}">
      <dsp:nvSpPr>
        <dsp:cNvPr id="0" name=""/>
        <dsp:cNvSpPr/>
      </dsp:nvSpPr>
      <dsp:spPr>
        <a:xfrm>
          <a:off x="333341" y="45049"/>
          <a:ext cx="4666783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Først og mest tradisjonelt:</a:t>
          </a:r>
          <a:endParaRPr lang="en-US" sz="2100" kern="1200"/>
        </a:p>
      </dsp:txBody>
      <dsp:txXfrm>
        <a:off x="363603" y="75311"/>
        <a:ext cx="4606259" cy="559396"/>
      </dsp:txXfrm>
    </dsp:sp>
    <dsp:sp modelId="{3EFF3565-93FF-491D-9243-968410E1A178}">
      <dsp:nvSpPr>
        <dsp:cNvPr id="0" name=""/>
        <dsp:cNvSpPr/>
      </dsp:nvSpPr>
      <dsp:spPr>
        <a:xfrm>
          <a:off x="0" y="2299819"/>
          <a:ext cx="6666833" cy="310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37388" rIns="517420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100" kern="1200" dirty="0"/>
            <a:t>Hente ned alle selskapsregnskaper. Få oversikt over roller i selskapene (Daglig leder, styret, revisor, regnskapsfører).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Sjekke</a:t>
          </a:r>
          <a:r>
            <a:rPr lang="en-US" sz="2100" kern="1200" dirty="0"/>
            <a:t> </a:t>
          </a:r>
          <a:r>
            <a:rPr lang="en-US" sz="2100" kern="1200" dirty="0" err="1"/>
            <a:t>kunngjøringer</a:t>
          </a:r>
          <a:r>
            <a:rPr lang="en-US" sz="2100" kern="1200" dirty="0"/>
            <a:t> </a:t>
          </a:r>
          <a:r>
            <a:rPr lang="en-US" sz="2100" kern="1200" dirty="0" err="1"/>
            <a:t>i</a:t>
          </a:r>
          <a:r>
            <a:rPr lang="en-US" sz="2100" kern="1200" dirty="0"/>
            <a:t> </a:t>
          </a:r>
          <a:r>
            <a:rPr lang="en-US" sz="2100" kern="1200" dirty="0" err="1"/>
            <a:t>Brreg</a:t>
          </a:r>
          <a:r>
            <a:rPr lang="en-US" sz="2100" kern="1200" dirty="0"/>
            <a:t> </a:t>
          </a:r>
          <a:r>
            <a:rPr lang="en-US" sz="2100" kern="1200" dirty="0" err="1"/>
            <a:t>på</a:t>
          </a:r>
          <a:r>
            <a:rPr lang="en-US" sz="2100" kern="1200" dirty="0"/>
            <a:t> </a:t>
          </a:r>
          <a:r>
            <a:rPr lang="en-US" sz="2100" kern="1200" dirty="0" err="1"/>
            <a:t>hvert</a:t>
          </a:r>
          <a:r>
            <a:rPr lang="en-US" sz="2100" kern="1200" dirty="0"/>
            <a:t> </a:t>
          </a:r>
          <a:r>
            <a:rPr lang="en-US" sz="2100" kern="1200" dirty="0" err="1"/>
            <a:t>selskap</a:t>
          </a:r>
          <a:r>
            <a:rPr lang="en-US" sz="2100" kern="1200" dirty="0"/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100" b="0" i="0" kern="1200" baseline="0" dirty="0"/>
            <a:t>Finne hvilke eiendommer de har kjøpt. Sjekke grunnbøker etter anomaliteter.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100" kern="1200" dirty="0"/>
            <a:t>Lage mappestruktur for hvert selskap, og kategorisere info. Ellers blir det helt kaos. </a:t>
          </a:r>
          <a:endParaRPr lang="en-US" sz="2100" kern="1200" dirty="0"/>
        </a:p>
      </dsp:txBody>
      <dsp:txXfrm>
        <a:off x="0" y="2299819"/>
        <a:ext cx="6666833" cy="3109050"/>
      </dsp:txXfrm>
    </dsp:sp>
    <dsp:sp modelId="{73D7E761-1285-46F8-B21E-542635608934}">
      <dsp:nvSpPr>
        <dsp:cNvPr id="0" name=""/>
        <dsp:cNvSpPr/>
      </dsp:nvSpPr>
      <dsp:spPr>
        <a:xfrm>
          <a:off x="333341" y="1989859"/>
          <a:ext cx="4666783" cy="61992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b="0" i="0" kern="1200" baseline="0"/>
            <a:t>Parallelt:</a:t>
          </a:r>
          <a:endParaRPr lang="en-US" sz="2100" kern="1200"/>
        </a:p>
      </dsp:txBody>
      <dsp:txXfrm>
        <a:off x="363603" y="2020121"/>
        <a:ext cx="4606259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04BA5-AF53-4815-B1A9-05D4B6A8E3D6}">
      <dsp:nvSpPr>
        <dsp:cNvPr id="0" name=""/>
        <dsp:cNvSpPr/>
      </dsp:nvSpPr>
      <dsp:spPr>
        <a:xfrm>
          <a:off x="770502" y="358886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672B3-609C-4127-99F4-3B543B9D1574}">
      <dsp:nvSpPr>
        <dsp:cNvPr id="0" name=""/>
        <dsp:cNvSpPr/>
      </dsp:nvSpPr>
      <dsp:spPr>
        <a:xfrm>
          <a:off x="770502" y="2018835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000" kern="1200"/>
            <a:t>Skum gjennom regnskapene til:</a:t>
          </a:r>
          <a:endParaRPr lang="en-US" sz="2000" kern="1200"/>
        </a:p>
      </dsp:txBody>
      <dsp:txXfrm>
        <a:off x="770502" y="2018835"/>
        <a:ext cx="4315781" cy="647367"/>
      </dsp:txXfrm>
    </dsp:sp>
    <dsp:sp modelId="{A7B2517D-204C-48B8-812F-89129A91C60F}">
      <dsp:nvSpPr>
        <dsp:cNvPr id="0" name=""/>
        <dsp:cNvSpPr/>
      </dsp:nvSpPr>
      <dsp:spPr>
        <a:xfrm>
          <a:off x="770502" y="2735703"/>
          <a:ext cx="4315781" cy="1098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* Spinnaker West (</a:t>
          </a:r>
          <a:r>
            <a:rPr lang="nb-NO" sz="1500" kern="1200" dirty="0" err="1"/>
            <a:t>Hanakams</a:t>
          </a:r>
          <a:r>
            <a:rPr lang="nb-NO" sz="1500" kern="1200" dirty="0"/>
            <a:t> investeringsselskap) 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* Flax </a:t>
          </a:r>
          <a:r>
            <a:rPr lang="nb-NO" sz="1500" kern="1200" dirty="0" err="1"/>
            <a:t>Holding</a:t>
          </a:r>
          <a:r>
            <a:rPr lang="nb-NO" sz="1500" kern="1200" dirty="0"/>
            <a:t> AS (Nielsens investeringsselskap)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* North West Property AS (morselskap for mange </a:t>
          </a:r>
          <a:br>
            <a:rPr lang="nb-NO" sz="1500" kern="1200" dirty="0"/>
          </a:br>
          <a:r>
            <a:rPr lang="nb-NO" sz="1500" kern="1200" dirty="0"/>
            <a:t>   tomteselskaper).</a:t>
          </a:r>
          <a:endParaRPr lang="en-US" sz="1500" kern="1200" dirty="0"/>
        </a:p>
      </dsp:txBody>
      <dsp:txXfrm>
        <a:off x="770502" y="2735703"/>
        <a:ext cx="4315781" cy="1098215"/>
      </dsp:txXfrm>
    </dsp:sp>
    <dsp:sp modelId="{8A011424-32C0-4E88-8C00-A1E5D7783F19}">
      <dsp:nvSpPr>
        <dsp:cNvPr id="0" name=""/>
        <dsp:cNvSpPr/>
      </dsp:nvSpPr>
      <dsp:spPr>
        <a:xfrm>
          <a:off x="5841545" y="358886"/>
          <a:ext cx="1510523" cy="1510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B4D8E-78E5-40E4-AB71-ECF6CBECC3D9}">
      <dsp:nvSpPr>
        <dsp:cNvPr id="0" name=""/>
        <dsp:cNvSpPr/>
      </dsp:nvSpPr>
      <dsp:spPr>
        <a:xfrm>
          <a:off x="5841545" y="2018835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000" kern="1200"/>
            <a:t>Hva ser dere? Hva tenker dere er journalistisk interessant?</a:t>
          </a:r>
          <a:endParaRPr lang="en-US" sz="2000" kern="1200"/>
        </a:p>
      </dsp:txBody>
      <dsp:txXfrm>
        <a:off x="5841545" y="2018835"/>
        <a:ext cx="4315781" cy="647367"/>
      </dsp:txXfrm>
    </dsp:sp>
    <dsp:sp modelId="{3C8290D7-FE20-4817-A496-EE3156757B54}">
      <dsp:nvSpPr>
        <dsp:cNvPr id="0" name=""/>
        <dsp:cNvSpPr/>
      </dsp:nvSpPr>
      <dsp:spPr>
        <a:xfrm>
          <a:off x="5841545" y="2735703"/>
          <a:ext cx="4315781" cy="1098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D83FF-67D0-4A1A-8662-6C3DB5D8BF8F}">
      <dsp:nvSpPr>
        <dsp:cNvPr id="0" name=""/>
        <dsp:cNvSpPr/>
      </dsp:nvSpPr>
      <dsp:spPr>
        <a:xfrm>
          <a:off x="0" y="469849"/>
          <a:ext cx="6666833" cy="22124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Regnskapet bør være et av de første stedene man starter, men det kan være lurt å gjøre kildearbeid først for «å forstå» virksomheten.</a:t>
          </a:r>
          <a:endParaRPr lang="en-US" sz="3100" kern="1200"/>
        </a:p>
      </dsp:txBody>
      <dsp:txXfrm>
        <a:off x="108004" y="577853"/>
        <a:ext cx="6450825" cy="1996462"/>
      </dsp:txXfrm>
    </dsp:sp>
    <dsp:sp modelId="{025BFA7E-52EF-4D15-9E12-66C5E4C4B537}">
      <dsp:nvSpPr>
        <dsp:cNvPr id="0" name=""/>
        <dsp:cNvSpPr/>
      </dsp:nvSpPr>
      <dsp:spPr>
        <a:xfrm>
          <a:off x="0" y="2771599"/>
          <a:ext cx="6666833" cy="221247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Forstår man virksomheten er det lettere å se avvikene fra hva man kan forvente.</a:t>
          </a:r>
          <a:endParaRPr lang="en-US" sz="3100" kern="1200"/>
        </a:p>
      </dsp:txBody>
      <dsp:txXfrm>
        <a:off x="108004" y="2879603"/>
        <a:ext cx="6450825" cy="1996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45180-8653-48B1-AA34-18518629B4B2}">
      <dsp:nvSpPr>
        <dsp:cNvPr id="0" name=""/>
        <dsp:cNvSpPr/>
      </dsp:nvSpPr>
      <dsp:spPr>
        <a:xfrm>
          <a:off x="0" y="161483"/>
          <a:ext cx="6666833" cy="123521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Kartlegg tidligere ansatte på Linkedin. </a:t>
          </a:r>
          <a:endParaRPr lang="en-US" sz="2200" kern="1200"/>
        </a:p>
      </dsp:txBody>
      <dsp:txXfrm>
        <a:off x="60298" y="221781"/>
        <a:ext cx="6546237" cy="1114622"/>
      </dsp:txXfrm>
    </dsp:sp>
    <dsp:sp modelId="{0E3C8FB8-EA2C-4D12-8F05-68A7118B099C}">
      <dsp:nvSpPr>
        <dsp:cNvPr id="0" name=""/>
        <dsp:cNvSpPr/>
      </dsp:nvSpPr>
      <dsp:spPr>
        <a:xfrm>
          <a:off x="0" y="1460061"/>
          <a:ext cx="6666833" cy="1235218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Snakk med bostyrere i tidligere konkurser de har vært innvolvert i.</a:t>
          </a:r>
          <a:endParaRPr lang="en-US" sz="2200" kern="1200"/>
        </a:p>
      </dsp:txBody>
      <dsp:txXfrm>
        <a:off x="60298" y="1520359"/>
        <a:ext cx="6546237" cy="1114622"/>
      </dsp:txXfrm>
    </dsp:sp>
    <dsp:sp modelId="{C92B02CB-B3C3-4164-9D9E-8039C0EADB52}">
      <dsp:nvSpPr>
        <dsp:cNvPr id="0" name=""/>
        <dsp:cNvSpPr/>
      </dsp:nvSpPr>
      <dsp:spPr>
        <a:xfrm>
          <a:off x="0" y="2758639"/>
          <a:ext cx="6666833" cy="1235218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Observer kontormiljøet, og kom i kontakt med de som også holder til i bygget.</a:t>
          </a:r>
          <a:endParaRPr lang="en-US" sz="2200" kern="1200"/>
        </a:p>
      </dsp:txBody>
      <dsp:txXfrm>
        <a:off x="60298" y="2818937"/>
        <a:ext cx="6546237" cy="1114622"/>
      </dsp:txXfrm>
    </dsp:sp>
    <dsp:sp modelId="{56446EB8-9E90-42C2-9ABF-C67F1D927C52}">
      <dsp:nvSpPr>
        <dsp:cNvPr id="0" name=""/>
        <dsp:cNvSpPr/>
      </dsp:nvSpPr>
      <dsp:spPr>
        <a:xfrm>
          <a:off x="0" y="4057218"/>
          <a:ext cx="6666833" cy="1235218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Gå bredt ut mot investorer og ha en standardisert fremgangsmåte. Søk å få dokumentasjon på eposter og prospekter mottatt. Husk at de snakker sammen.</a:t>
          </a:r>
          <a:endParaRPr lang="en-US" sz="2200" kern="1200" dirty="0"/>
        </a:p>
      </dsp:txBody>
      <dsp:txXfrm>
        <a:off x="60298" y="4117516"/>
        <a:ext cx="6546237" cy="11146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BAD65-FBE8-4E55-BBEB-AA2A5665A00C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92474-21CD-43D8-91EC-825CDC7542E2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9C3C9-0F52-403C-8D7B-C2E0B91283E9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Be redaksjonen deres kjøpe tilgang </a:t>
          </a:r>
          <a:r>
            <a:rPr lang="nb-NO" sz="2100" kern="1200">
              <a:sym typeface="Wingdings" panose="05000000000000000000" pitchFamily="2" charset="2"/>
            </a:rPr>
            <a:t></a:t>
          </a:r>
          <a:r>
            <a:rPr lang="nb-NO" sz="2100" kern="1200"/>
            <a:t> </a:t>
          </a:r>
          <a:endParaRPr lang="en-US" sz="2100" kern="1200"/>
        </a:p>
      </dsp:txBody>
      <dsp:txXfrm>
        <a:off x="1339618" y="2288"/>
        <a:ext cx="5024605" cy="1159843"/>
      </dsp:txXfrm>
    </dsp:sp>
    <dsp:sp modelId="{9E0C736C-7206-412C-BB63-BBEF7438B7AE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4EF4F-1429-4225-8A0E-EF0586EEA73E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3FA59-94FB-4549-83DB-61E73E516F36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Da kan man hente ned regnskapstall i Excel-format tilbake til tidlig 2000-tall slik at man slipper å punche selv.</a:t>
          </a:r>
          <a:endParaRPr lang="en-US" sz="2100" kern="1200"/>
        </a:p>
      </dsp:txBody>
      <dsp:txXfrm>
        <a:off x="1339618" y="1452092"/>
        <a:ext cx="5024605" cy="1159843"/>
      </dsp:txXfrm>
    </dsp:sp>
    <dsp:sp modelId="{D5AFDBDD-3448-4FBC-A919-4E34D9E162A5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D7B77-05F5-4820-A9FD-E4E71361EB36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A4028-3396-4B5C-8E38-D6628CA99871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I tillegg kan man se kreditscore, evt. betalingsanmerkninger osv.</a:t>
          </a:r>
          <a:endParaRPr lang="en-US" sz="2100" kern="1200"/>
        </a:p>
      </dsp:txBody>
      <dsp:txXfrm>
        <a:off x="1339618" y="2901896"/>
        <a:ext cx="5024605" cy="1159843"/>
      </dsp:txXfrm>
    </dsp:sp>
    <dsp:sp modelId="{736F68F8-1B57-46D9-A318-EB8A21540301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68DF1-F238-48E0-AC26-9D08957E2D8F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46600-6B46-46DB-B523-8949CBD352DF}">
      <dsp:nvSpPr>
        <dsp:cNvPr id="0" name=""/>
        <dsp:cNvSpPr/>
      </dsp:nvSpPr>
      <dsp:spPr>
        <a:xfrm>
          <a:off x="1339618" y="4351700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b="1" kern="1200"/>
            <a:t>Oppgave</a:t>
          </a:r>
          <a:r>
            <a:rPr lang="nb-NO" sz="2100" kern="1200"/>
            <a:t>: Se Excel-ark med CIM AS. Hvilke umiddelbare analyser kan dere gjøre?</a:t>
          </a:r>
          <a:endParaRPr lang="en-US" sz="2100" kern="1200"/>
        </a:p>
      </dsp:txBody>
      <dsp:txXfrm>
        <a:off x="1339618" y="4351700"/>
        <a:ext cx="5024605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CC2B-EE80-40DC-AA20-9433EFE1A99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442D8-42D4-4AC2-A6D6-CF91A7A8A00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52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b-NO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789B9-3BCD-42AA-A007-F64EB99A0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b-NO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86685-FD31-461E-A5CC-372E2E405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4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b-NO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86685-FD31-461E-A5CC-372E2E405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68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6189" indent="-2831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2599" indent="-22652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5638" indent="-22652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38678" indent="-22652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1717" indent="-226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4757" indent="-226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397796" indent="-226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0836" indent="-226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2F6F7-A80B-4D83-A7CA-4F56C6192E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442D8-42D4-4AC2-A6D6-CF91A7A8A005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806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9CCB5D-044B-AB13-0099-DF6AB7711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D4EAD-8538-D3A0-91A7-037A4FC39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312D92-C8F9-D06B-53D9-C02025CF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4BC96E-01D1-61F0-32DB-E2085AC8F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E6BC5B-3025-BD55-36A8-13B481E6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49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DF7B77-4D3C-2EC5-C8C6-3447F9CA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21BAFD-A5DF-2FD7-7A14-308518C2D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6C9BED-5B78-EC83-6C7D-EFE1036F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B0F561-0718-C08D-A1CA-BF2CC647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251A6E-BBD1-D424-3242-33A56E9F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99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98ACC9C-40FD-9AFA-F411-FC4930A1F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F3C3666-AEDF-3650-419F-7053D4EC5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0D1CA1-AF05-4FC0-15CD-6FCCA644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122DE1-952E-E5F6-EFE1-B7E03ADB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3BD122-415B-5C82-FEE9-6A0C8975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155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787A98-0A7B-3541-8A39-027F5ABFD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C6615F-7FDF-634B-9D78-5ED5E2E6F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BF5808-99A5-1146-9DBC-49805F2C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2F5900-77C1-9D44-B78D-29A2DC3D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A1D818-B9B4-B74C-8110-6E389562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07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96188B-18A1-354E-8A03-4E396AA9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1058DF-5033-8545-937F-626033E3D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CEA791-8E54-EB44-9877-E9477D79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22C695-FC99-5046-AFC7-823CA56E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2502DC-BDDD-DF47-A145-6D4B1B54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2263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8B0B01-AAFC-E54B-821A-612617DA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D621AF-C94C-5F46-9193-851C7A023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9E1FFD-3A93-2F44-BD5F-D370ABA1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210654-A505-8C48-B0F6-3B9FF672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3D72275-4141-2649-AAF0-C805FD50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488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1BAAD8-0EEE-DA45-8683-FE42E3E3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E4E60B-F579-9545-9C42-EF5091C0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BE7803D-C91E-D545-AB36-E67AD470F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16CF888-E24C-C24C-B554-1A9B10F6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400BB3-D27A-1B4D-A627-C7BC6D83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15D5AEB-C8C1-6942-8951-3BDA91B5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6615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59B0AC-7ADC-9240-B170-1A5CA3A6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3C7634-FC97-1E4F-9D9B-4FE6E7E3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7E5AA72-EA48-6A42-86B9-963BEF3D9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77ED582-A248-1645-A3EB-E1AE0886F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213F686-B647-3747-8955-5CA3826CF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F299838-4AA4-2E48-80CC-FD7ABEC7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B26AEFA-9A38-D242-B355-CC017EA5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6CE5470-AA16-9041-81A3-13304F3C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867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DE8431-B18E-E442-BFEB-0DBAE023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E4CC6B3-2A70-6846-A199-427931CA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843A57-403B-004B-AED2-CF7AC496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3E4D75C-D53E-5440-A2B1-1B30FE7F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064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B70C4B1-2E67-9F48-B935-81FC88DF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9993ACE-3901-6945-9282-A07378E8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37DA79-5D7D-484D-9927-283131FA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04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31E8A3-412B-E240-81C3-FF25A1FD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23FB7E-0D34-5543-A8BF-5B5D62687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098B8B-CC32-0743-B5C1-6FDCE4614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042E17B-F195-124A-AFCA-D2BC587B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20C19C0-0E01-9F4E-8F10-95586C9EA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A5BED6F-6B7E-2848-A6A3-BB9EB2C4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10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C4F247-D5DB-1146-6E62-E8887637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E24E68-6FE7-AA72-A092-DCAA2558C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833202-B5EE-813F-55ED-E15B5921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AAADF7-5139-A0D4-2D4C-430C1F3A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79A5B1-6FEE-6683-81C2-EC13EF4E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724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6C8519-9430-E74B-8A75-5CFF7315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DEE4006-2D54-4D45-AE74-D7210E848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D4CA24-C792-DF4A-AC08-F794539F4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CB268BA-1925-AC4D-AC3D-293F86F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15AA8C3-649C-5647-9055-806B6737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17ABEAF-78CC-F443-8241-6C600961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2091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2F6299-B1BE-4748-8F11-CE5DDA1E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63CFAF0-1CB5-1C43-8E8A-1086AE9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9D1E7E-5E4C-DC42-93E6-7B66E7C87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D4AB46-87E3-B24E-989F-29FE15BE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FCA69C-30F2-3742-B746-1179B7C3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657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EF2913C-24A7-434D-ADF8-2EA5AC809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9ABC504-416E-BC42-8ABD-0B92403CA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AEACE8-67EF-5B40-B2C5-6F14A40B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F4AD5C-17FB-C446-8D34-3AB2051D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95E1AA-A676-A145-B7B5-E216F217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0283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mmen"/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09220" y="4279768"/>
            <a:ext cx="9973559" cy="131975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98" y="2817362"/>
            <a:ext cx="1537804" cy="113894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B8FA1C3-2555-1E48-B1F9-87300CD81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6737" y="5893313"/>
            <a:ext cx="2118523" cy="3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49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09220" y="3541924"/>
            <a:ext cx="9973559" cy="131975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79" y="1168773"/>
            <a:ext cx="1666240" cy="166624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6052227-19FC-5341-8D03-1317AFDE0A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6737" y="5858140"/>
            <a:ext cx="2118523" cy="3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88823"/>
            <a:ext cx="10944225" cy="635889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8" y="1124712"/>
            <a:ext cx="1094422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258957"/>
            <a:ext cx="10944225" cy="447923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charset="0"/>
              <a:buChar char="•"/>
              <a:defRPr sz="220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Font typeface="Arial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Font typeface="Arial" charset="0"/>
              <a:buChar char="•"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395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91">
          <p15:clr>
            <a:srgbClr val="FBAE40"/>
          </p15:clr>
        </p15:guide>
        <p15:guide id="5" pos="3659">
          <p15:clr>
            <a:srgbClr val="FBAE40"/>
          </p15:clr>
        </p15:guide>
        <p15:guide id="6" pos="4021">
          <p15:clr>
            <a:srgbClr val="FBAE40"/>
          </p15:clr>
        </p15:guide>
        <p15:guide id="7" orient="horz" pos="411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88823"/>
            <a:ext cx="10948988" cy="635889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8" y="1124712"/>
            <a:ext cx="1094422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351723"/>
            <a:ext cx="5111750" cy="44394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charset="0"/>
              <a:buNone/>
              <a:defRPr sz="2200"/>
            </a:lvl1pPr>
            <a:lvl2pPr marL="457200" indent="0">
              <a:lnSpc>
                <a:spcPct val="100000"/>
              </a:lnSpc>
              <a:buFont typeface="Arial" charset="0"/>
              <a:buNone/>
              <a:defRPr sz="2000"/>
            </a:lvl2pPr>
            <a:lvl3pPr marL="914400" indent="0">
              <a:lnSpc>
                <a:spcPct val="100000"/>
              </a:lnSpc>
              <a:buFont typeface="Arial" charset="0"/>
              <a:buNone/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456363" y="1351722"/>
            <a:ext cx="5111750" cy="443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charset="0"/>
              <a:buNone/>
              <a:defRPr sz="2200"/>
            </a:lvl1pPr>
            <a:lvl2pPr marL="457200" indent="0">
              <a:lnSpc>
                <a:spcPct val="100000"/>
              </a:lnSpc>
              <a:buFont typeface="Arial" charset="0"/>
              <a:buNone/>
              <a:defRPr sz="2000"/>
            </a:lvl2pPr>
            <a:lvl3pPr marL="914400" indent="0">
              <a:lnSpc>
                <a:spcPct val="100000"/>
              </a:lnSpc>
              <a:buFont typeface="Arial" charset="0"/>
              <a:buNone/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9693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88823"/>
            <a:ext cx="10944225" cy="635889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8" y="1124712"/>
            <a:ext cx="1094422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990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91">
          <p15:clr>
            <a:srgbClr val="FBAE40"/>
          </p15:clr>
        </p15:guide>
        <p15:guide id="5" pos="3659">
          <p15:clr>
            <a:srgbClr val="FBAE40"/>
          </p15:clr>
        </p15:guide>
        <p15:guide id="6" pos="4021">
          <p15:clr>
            <a:srgbClr val="FBAE40"/>
          </p15:clr>
        </p15:guide>
        <p15:guide id="7" orient="horz" pos="411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30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554479" y="1261872"/>
            <a:ext cx="9015985" cy="430682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0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2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364A2-E72A-6489-A49C-E1FD350DB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4CCD5E-34A1-D3E1-34CC-091DC042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9C2619-63E8-74BD-DE4C-00428C94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C99073-65F6-73B9-8141-7D06646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5D0A3C-0CE6-5162-B994-8631B8AB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2585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554479" y="1261872"/>
            <a:ext cx="9015985" cy="430682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0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8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2" y="2268704"/>
            <a:ext cx="1666240" cy="166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r="20871"/>
          <a:stretch/>
        </p:blipFill>
        <p:spPr>
          <a:xfrm>
            <a:off x="6089904" y="0"/>
            <a:ext cx="6102096" cy="686813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089904" y="992"/>
            <a:ext cx="6102096" cy="6867144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6E5BB5-4FB8-0A43-9F87-6CDB8E122F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0104" y="5217009"/>
            <a:ext cx="2118523" cy="3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42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A29C-1B4D-4189-A025-3F6A94D73404}" type="slidenum">
              <a:rPr lang="nb-NO"/>
              <a:pPr>
                <a:defRPr/>
              </a:pPr>
              <a:t>‹#›</a:t>
            </a:fld>
            <a:endParaRPr lang="nb-NO" sz="1867"/>
          </a:p>
        </p:txBody>
      </p:sp>
    </p:spTree>
    <p:extLst>
      <p:ext uri="{BB962C8B-B14F-4D97-AF65-F5344CB8AC3E}">
        <p14:creationId xmlns:p14="http://schemas.microsoft.com/office/powerpoint/2010/main" val="4081443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895B0-B06A-4454-9A02-B7BC227C263D}" type="slidenum">
              <a:rPr lang="nb-NO"/>
              <a:pPr>
                <a:defRPr/>
              </a:pPr>
              <a:t>‹#›</a:t>
            </a:fld>
            <a:endParaRPr lang="nb-NO" sz="1867"/>
          </a:p>
        </p:txBody>
      </p:sp>
    </p:spTree>
    <p:extLst>
      <p:ext uri="{BB962C8B-B14F-4D97-AF65-F5344CB8AC3E}">
        <p14:creationId xmlns:p14="http://schemas.microsoft.com/office/powerpoint/2010/main" val="287436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159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E0B27-128F-4378-9B80-BC7F2F01F06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6043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401F5B-7B93-287B-0BDE-2185D695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3C9BB6-8A35-7CFA-750D-0F0197922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A12B77-20AC-0B63-E893-BB31955F1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17F671E-A1B8-CDBE-BD88-FACEB11C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D8A53FA-8388-D7F0-1F02-0A7A0AB4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1DE859-B887-C4AE-D747-D3A41575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83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83B3CE-151D-CBAC-4987-A1E6E1D4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ABCBBB0-2D2F-2E3F-6AFE-0999456A9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AF14BC6-346A-A800-EF0F-2057CD885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A4F9104-C110-86A4-9D7D-BBAC777F4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FEA094B-5749-5437-4E73-C2920C01D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4E6F2C4-63ED-356A-CE21-296D9202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FBB9B11-8803-8FDE-0030-7F74C230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67C5DB5-674D-07BF-D92C-C4829E7D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196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403330-24E8-763C-3CFA-C2A2FB96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B6015BA-F6FB-5788-1649-36ED176A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53FB82B-5A36-8DE6-CDF7-8AB65D34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697ED2-70DD-147B-B72D-4F95D16F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462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76B06D2-F851-EEEA-6277-4F5271CB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B6CD76-7C5B-8C7E-1D99-67F42C34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71DBCF7-6AD3-3E1C-2307-23DB722E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66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A4C9C3-8D28-C720-2490-31E5CAF0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793C64-10E6-29D0-4AA9-732222463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B88C08B-86BD-152D-6E4A-35E723EE5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D48445C-069C-C269-A284-BB9083595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16F19FF-A9D0-803F-A423-CDF00F2D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BC15F85-1EAA-9314-E209-39182284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68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8C4AFB-DB2A-1B53-F052-8EFFA561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4EABE30-6F4C-71C3-3F2E-FEA5566A7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427CDE-88F6-F671-B9DB-255EEABA5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AB9E948-A419-68F6-9CE9-1B105078E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F7DFAC1-4A19-DA5C-C71C-4AB85880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FA5FEC-E835-428C-76BA-B5F53346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74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3DB56DC-D021-DA98-5251-128617E2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A8FE7A5-2A2C-289F-AB1E-E2379A41F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732171-8C2E-2E1D-DE14-774A5BAD4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8318F5-B756-4C6B-9DC6-686B0C3A1664}" type="datetimeFigureOut">
              <a:rPr lang="nb-NO" smtClean="0"/>
              <a:t>13.10.2024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140A90-AB49-9010-7089-50E8074E9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33BF1D-9AF8-00F6-E8B9-DF9D03A0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AA3BC-DDA1-4AEA-80A4-F33113E69E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816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B9C6C00-FB24-664B-AC4B-C096F2AA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148AD44-17B1-4446-9ED5-4B48A93A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EDEBAB-A63F-5E45-9258-7AF7F2D6D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6DAF9-D2C5-FB41-9D25-B7A7AAE2010D}" type="datetimeFigureOut">
              <a:rPr lang="nb-NO" smtClean="0"/>
              <a:t>14.10.2024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24089EA-D2B5-A643-B2F8-C9C1AA771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E93DA1-9017-E141-BD2A-16ADEFA1A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2CFC5-9203-3B45-B4F6-586BA8461F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92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9184" y="4379341"/>
            <a:ext cx="115397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082747"/>
            <a:ext cx="621901" cy="62190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623887" y="5950226"/>
            <a:ext cx="109442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46AD41A-64B4-5040-B202-9BB9B96CE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028E45A-4914-6C4D-930B-56B479F0548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49589" y="6225973"/>
            <a:ext cx="2118523" cy="3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87">
          <p15:clr>
            <a:srgbClr val="F26B43"/>
          </p15:clr>
        </p15:guide>
        <p15:guide id="3" pos="393">
          <p15:clr>
            <a:srgbClr val="F26B43"/>
          </p15:clr>
        </p15:guide>
        <p15:guide id="4" pos="4067">
          <p15:clr>
            <a:srgbClr val="F26B43"/>
          </p15:clr>
        </p15:guide>
        <p15:guide id="5" pos="36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proff.no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AB7E1B-0A47-62D3-34FF-99BB74B26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nb-NO" dirty="0"/>
              <a:t>SUJO-kurs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2AD8524-875A-AE77-F9AD-E4E6760AB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nb-NO" dirty="0"/>
              <a:t>Del 3: </a:t>
            </a:r>
            <a:r>
              <a:rPr lang="nb-NO">
                <a:latin typeface="WordVisi_MSFontService"/>
              </a:rPr>
              <a:t>Jakten på spor i regnskapene</a:t>
            </a:r>
          </a:p>
          <a:p>
            <a:pPr algn="r"/>
            <a:endParaRPr lang="nb-NO"/>
          </a:p>
          <a:p>
            <a:pPr algn="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488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51A2EC-7449-9277-BAA8-01B88B37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b-NO" sz="2800">
                <a:solidFill>
                  <a:srgbClr val="FFFFFF"/>
                </a:solidFill>
              </a:rPr>
              <a:t>Ofte nyttig å få oversikt over selskapsstrukturen kjapt.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6D4384-C08E-85E2-0C5B-74D4C4006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824" y="783703"/>
            <a:ext cx="3025303" cy="5546047"/>
          </a:xfrm>
        </p:spPr>
        <p:txBody>
          <a:bodyPr anchor="ctr">
            <a:normAutofit lnSpcReduction="10000"/>
          </a:bodyPr>
          <a:lstStyle/>
          <a:p>
            <a:r>
              <a:rPr lang="nb-NO" sz="2000" dirty="0"/>
              <a:t>Kjapt og gratis med </a:t>
            </a:r>
            <a:r>
              <a:rPr lang="nb-NO" sz="2000" dirty="0">
                <a:hlinkClick r:id="rId2"/>
              </a:rPr>
              <a:t>proff.no</a:t>
            </a:r>
            <a:r>
              <a:rPr lang="nb-NO" sz="2000" dirty="0"/>
              <a:t>. </a:t>
            </a:r>
          </a:p>
          <a:p>
            <a:endParaRPr lang="nb-NO" sz="2000" dirty="0"/>
          </a:p>
          <a:p>
            <a:r>
              <a:rPr lang="nb-NO" sz="2000" dirty="0"/>
              <a:t>Her var det en noe komplisert struktur.</a:t>
            </a:r>
          </a:p>
          <a:p>
            <a:endParaRPr lang="nb-NO" sz="2000" dirty="0"/>
          </a:p>
          <a:p>
            <a:r>
              <a:rPr lang="nb-NO" sz="2000" dirty="0"/>
              <a:t>De fleste tomteselskapene eide de gjennom et morselskap som de eide 50/50 hver.</a:t>
            </a:r>
          </a:p>
          <a:p>
            <a:endParaRPr lang="nb-NO" sz="2000" dirty="0"/>
          </a:p>
          <a:p>
            <a:r>
              <a:rPr lang="nb-NO" sz="2000" dirty="0"/>
              <a:t>Men noen tomteselskaper eide de direkte fra investeringsselskapene sine, og noen var kun </a:t>
            </a:r>
            <a:r>
              <a:rPr lang="nb-NO" sz="2000" dirty="0" err="1"/>
              <a:t>Hanakam</a:t>
            </a:r>
            <a:r>
              <a:rPr lang="nb-NO" sz="2000" dirty="0"/>
              <a:t> eier av.</a:t>
            </a:r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F59340-1780-8C2C-0F8D-8329EFCA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502" y="495283"/>
            <a:ext cx="3615776" cy="58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7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299B5B-3C0B-E839-4782-B20148F7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nb-NO" sz="4000">
                <a:solidFill>
                  <a:srgbClr val="FFFFFF"/>
                </a:solidFill>
              </a:rPr>
              <a:t>Oppgave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9111E29C-50A1-2C19-1FBF-5F82323CF8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9894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77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10CD939-28DF-3709-F3F9-3C921CAF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Spinnaker West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C468E74-B68C-83D6-D2EF-FBF9CEE9A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3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10F5909-175F-E928-4FD7-A028C244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To ting </a:t>
            </a:r>
            <a:r>
              <a:rPr lang="en-US" sz="4000" dirty="0" err="1">
                <a:solidFill>
                  <a:srgbClr val="FFFFFF"/>
                </a:solidFill>
              </a:rPr>
              <a:t>som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blir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umiddelbart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klart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992D7D-C8FE-FA95-C1EA-A354738E9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532445"/>
            <a:ext cx="5131088" cy="1295599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E800B6A-2063-3E85-D065-277AE9814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2619680"/>
            <a:ext cx="5131087" cy="31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A30A3E-5616-1ED6-22BB-5D319781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41712"/>
            <a:ext cx="7848600" cy="11716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Revisor er ikke fornøyd – hva skal vi tenke om det?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B3D2CE47-55E8-C512-BEA7-9716B402F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39" y="2806175"/>
            <a:ext cx="5151443" cy="2163606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FD703CD-BDEA-FB04-96BC-B753173AE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2801" y="3114444"/>
            <a:ext cx="5149258" cy="55354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9469B9-6468-5B6A-E832-8D4590388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897" y="5231580"/>
            <a:ext cx="1045915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4F5C8A5-DC16-B3C6-6A1C-5E1EBBAA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b-NO" sz="3800"/>
              <a:t>Men aksjonærlån skal skattes av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2809BF-73EB-0B4B-A307-6495B8BBA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nb-NO" sz="2200"/>
              <a:t>Skattetallene til Per Arne Hanakam viste skattbar inntekt nær null i samtlige år. </a:t>
            </a:r>
          </a:p>
          <a:p>
            <a:r>
              <a:rPr lang="nb-NO" sz="2200"/>
              <a:t>Det fikk skattefuten også med seg. </a:t>
            </a:r>
          </a:p>
          <a:p>
            <a:endParaRPr lang="nb-NO" sz="2200"/>
          </a:p>
          <a:p>
            <a:pPr marL="0" indent="0">
              <a:buNone/>
            </a:pPr>
            <a:endParaRPr lang="nb-NO" sz="22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F418EC6-66D9-FC20-F602-0B42A5CF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030" y="640080"/>
            <a:ext cx="581025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4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0CC649-0426-BAE1-8D78-5B4A29E5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b-NO" sz="3800"/>
              <a:t>Hva hadde aksjonærlånet gått til?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C06F1F-282C-1835-44A6-8D8C57CE8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62500" lnSpcReduction="20000"/>
          </a:bodyPr>
          <a:lstStyle/>
          <a:p>
            <a:r>
              <a:rPr lang="nb-NO" sz="2200" dirty="0"/>
              <a:t>Uten kontoutskrifter er det umulig å vite sikkert hva de 30 </a:t>
            </a:r>
            <a:r>
              <a:rPr lang="nb-NO" sz="2200" dirty="0" err="1"/>
              <a:t>mill</a:t>
            </a:r>
            <a:r>
              <a:rPr lang="nb-NO" sz="2200" dirty="0"/>
              <a:t> hadde gått til.</a:t>
            </a:r>
          </a:p>
          <a:p>
            <a:endParaRPr lang="nb-NO" sz="2200" dirty="0"/>
          </a:p>
          <a:p>
            <a:r>
              <a:rPr lang="nb-NO" sz="2200" dirty="0"/>
              <a:t>Hadde </a:t>
            </a:r>
            <a:r>
              <a:rPr lang="nb-NO" sz="2200" dirty="0" err="1"/>
              <a:t>registert</a:t>
            </a:r>
            <a:r>
              <a:rPr lang="nb-NO" sz="2200" dirty="0"/>
              <a:t> </a:t>
            </a:r>
            <a:r>
              <a:rPr lang="nb-NO" sz="2200" dirty="0" err="1"/>
              <a:t>Gelanderwagen</a:t>
            </a:r>
            <a:r>
              <a:rPr lang="nb-NO" sz="2200" dirty="0"/>
              <a:t> som firmabil, og han og kona hadde to </a:t>
            </a:r>
            <a:r>
              <a:rPr lang="nb-NO" sz="2200" dirty="0" err="1"/>
              <a:t>Porscher</a:t>
            </a:r>
            <a:r>
              <a:rPr lang="nb-NO" sz="2200" dirty="0"/>
              <a:t>.</a:t>
            </a:r>
          </a:p>
          <a:p>
            <a:endParaRPr lang="nb-NO" sz="2200" dirty="0"/>
          </a:p>
          <a:p>
            <a:r>
              <a:rPr lang="nb-NO" sz="2200" dirty="0"/>
              <a:t>I tillegg hadde de kjøpt en hytte til over 12 millioner i Hemsedal i 2020.</a:t>
            </a:r>
          </a:p>
          <a:p>
            <a:endParaRPr lang="nb-NO" sz="2200" dirty="0"/>
          </a:p>
          <a:p>
            <a:r>
              <a:rPr lang="nb-NO" sz="2200" dirty="0"/>
              <a:t>Den ble det senere tatt arrest i.</a:t>
            </a:r>
          </a:p>
          <a:p>
            <a:endParaRPr lang="nb-NO" sz="2200" dirty="0"/>
          </a:p>
          <a:p>
            <a:r>
              <a:rPr lang="nb-NO" sz="2200" dirty="0"/>
              <a:t>Tips: Bruker man tjenester som Infoland er det lekende lett å søke i de ulike registrene samlet. 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3669CE8-921B-CD41-C686-3F8F688B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33" y="640080"/>
            <a:ext cx="682304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1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314DB5-7515-43AC-0BA2-791240CB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Flax Holding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77DF05-B5FE-E1C4-E510-E3AE20164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7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4649DBF-B6CE-91B0-7394-46764AF8A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650" y="457200"/>
            <a:ext cx="5616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41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E32A77D-1F6B-3E92-41CB-60CECFE0C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164" y="457200"/>
            <a:ext cx="61116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3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E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5C710D-8312-0696-2D04-0FD86236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Utgangspunkt:  Dere har en svært viktig rolle å spille….!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6B5F41F-335F-B4AB-CDB5-FD63A44C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39241"/>
            <a:ext cx="7188199" cy="35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F77D45E-F70B-5DBF-1E2A-D609F48BC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902" y="457200"/>
            <a:ext cx="64081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19ED5F4-59F3-0685-C285-24BADFA8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Ingen noter til å hjelpe oss :/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FA8129D-021E-F03D-AE88-9DA931322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806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6791890-5347-D969-C738-39EC669BC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North West Property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8D0862F-D186-63A8-D5F7-7FA313CAD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391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2CBED2-4B0D-52B6-757E-5452A52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Selskapet har lånt ut store summer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5A98AE7-39CE-D1B1-083A-D914EAC81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817" y="1826307"/>
            <a:ext cx="7112366" cy="4349974"/>
          </a:xfrm>
        </p:spPr>
      </p:pic>
    </p:spTree>
    <p:extLst>
      <p:ext uri="{BB962C8B-B14F-4D97-AF65-F5344CB8AC3E}">
        <p14:creationId xmlns:p14="http://schemas.microsoft.com/office/powerpoint/2010/main" val="1397381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A7DAD3-A069-899D-3420-C571A07A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Og masse utestående – men hos hvem?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5A286C-BCDA-9F45-EBBF-AED8FAD76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64913E-D656-6628-A393-558F3C42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474" y="1858059"/>
            <a:ext cx="6750397" cy="42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19ED5F4-59F3-0685-C285-24BADFA8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Ingen noter til å hjelpe oss :/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FA8129D-021E-F03D-AE88-9DA931322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7719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CF3FF98-FBF7-BD87-16C8-A03202D7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94656AD-832B-3E2B-48CD-DF97DC9C1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lnSpcReduction="10000"/>
          </a:bodyPr>
          <a:lstStyle/>
          <a:p>
            <a:r>
              <a:rPr lang="nb-NO" dirty="0"/>
              <a:t>Selv tenkte jeg følgende:</a:t>
            </a:r>
          </a:p>
          <a:p>
            <a:pPr lvl="2"/>
            <a:r>
              <a:rPr lang="nb-NO" dirty="0"/>
              <a:t>Pengestrømmer ser ut til å gå gjennom morselskapet North West Property, og videre derfra.</a:t>
            </a:r>
          </a:p>
          <a:p>
            <a:pPr lvl="2"/>
            <a:r>
              <a:rPr lang="nb-NO" dirty="0"/>
              <a:t>Spesielt </a:t>
            </a:r>
            <a:r>
              <a:rPr lang="nb-NO" dirty="0" err="1"/>
              <a:t>Hanakam</a:t>
            </a:r>
            <a:r>
              <a:rPr lang="nb-NO" dirty="0"/>
              <a:t> har lånt store midler fra sitt selskap. Han har tilsynelatende også et stort forbruk i perioden.</a:t>
            </a:r>
          </a:p>
          <a:p>
            <a:pPr lvl="2"/>
            <a:r>
              <a:rPr lang="nb-NO" dirty="0"/>
              <a:t>Det er grunn til å mistenke at regnskapene i systemet hverken er komplett eller feilfritt. </a:t>
            </a:r>
          </a:p>
          <a:p>
            <a:pPr lvl="2"/>
            <a:r>
              <a:rPr lang="nb-NO" dirty="0"/>
              <a:t>Med svakt kontrollmiljø er det grunn til å mistenke manipulasjon.</a:t>
            </a:r>
          </a:p>
          <a:p>
            <a:pPr lvl="2"/>
            <a:r>
              <a:rPr lang="nb-NO" dirty="0"/>
              <a:t>Store mangler i noteinformasjonen.</a:t>
            </a:r>
          </a:p>
        </p:txBody>
      </p:sp>
    </p:spTree>
    <p:extLst>
      <p:ext uri="{BB962C8B-B14F-4D97-AF65-F5344CB8AC3E}">
        <p14:creationId xmlns:p14="http://schemas.microsoft.com/office/powerpoint/2010/main" val="361196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26BD45E-7CD1-FEF5-E833-63FC2F82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Samtlige regnskaper hadde samme regnskapsfører….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3D4FCEB-B843-7AA7-16AF-E2EFCE601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70954"/>
            <a:ext cx="7225748" cy="45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7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407E8E3-D77B-AB9A-3014-03E24878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Halhjem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eiendom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et av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utallige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tomteselskap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4ED10E6-77FC-92AB-BA48-76E63A5E3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Hadde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fått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tips om at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låntakere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dette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selskapet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hadde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gått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lei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opplevde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betalinger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var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stanset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hadde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pengene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gått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Var </a:t>
            </a:r>
            <a:r>
              <a:rPr lang="en-US" sz="2000" dirty="0" err="1">
                <a:solidFill>
                  <a:schemeClr val="tx1"/>
                </a:solidFill>
              </a:rPr>
              <a:t>eiendommen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overhode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kjøpt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21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199A39-9E8B-72BF-084D-491F12EC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Resultatet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viser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ingen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drift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A6F5F7-3B00-0899-7A35-D0E96409E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2622372-A44C-7BBE-80A8-87F52B9C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943" y="467208"/>
            <a:ext cx="680871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2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8B1CA4-ED44-19DE-E23C-F715EDA4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 for denne delen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2CE448-E3BE-A5D9-7985-335960955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Vise hvordan jeg benytter regnskap for å avdekke økonomisk kriminalitet og kartlegge interessante transaksjoner.</a:t>
            </a:r>
          </a:p>
          <a:p>
            <a:endParaRPr lang="nb-NO" dirty="0"/>
          </a:p>
          <a:p>
            <a:r>
              <a:rPr lang="nb-NO" dirty="0"/>
              <a:t>Vi skal gjennomgå noen røde flagg dere bør være på utkikk etter.</a:t>
            </a:r>
          </a:p>
          <a:p>
            <a:endParaRPr lang="nb-NO" dirty="0"/>
          </a:p>
          <a:p>
            <a:r>
              <a:rPr lang="nb-NO" dirty="0"/>
              <a:t>Hvordan annet kildemateriale kan belyse </a:t>
            </a:r>
            <a:r>
              <a:rPr lang="nb-NO"/>
              <a:t>de økonomiske analysene. 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1275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135958-1CB8-A913-BE02-F588FDAC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Selskapet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lånt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penger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7B220F-95EB-4F6B-3421-3C867AA46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6EF4A54-9A60-3B28-D547-A10D4689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089664"/>
            <a:ext cx="7225748" cy="467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3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5FEE48-3265-9F96-3C12-D1EB32AE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Skylder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investorene</a:t>
            </a:r>
            <a:r>
              <a:rPr lang="en-US" sz="4000" dirty="0">
                <a:solidFill>
                  <a:srgbClr val="FFFFFF"/>
                </a:solidFill>
              </a:rPr>
              <a:t> store summer.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2AC68F-B4B1-2CB2-F384-8C2038226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D01E9FF-0E1A-4B64-DEB5-1C2299FF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243212"/>
            <a:ext cx="7225748" cy="43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9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10CD19-685F-3858-867F-1406B45A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Igjen ingen interessant noteinfo.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C0DBE3-56F6-9CE4-971E-3FEA44436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Diskusjon: Hva slags info kunne vi ha forventet at selskapet hadde oppgitt?</a:t>
            </a:r>
          </a:p>
        </p:txBody>
      </p:sp>
    </p:spTree>
    <p:extLst>
      <p:ext uri="{BB962C8B-B14F-4D97-AF65-F5344CB8AC3E}">
        <p14:creationId xmlns:p14="http://schemas.microsoft.com/office/powerpoint/2010/main" val="294476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amle Wrinkled hender med noen mynter">
            <a:extLst>
              <a:ext uri="{FF2B5EF4-FFF2-40B4-BE49-F238E27FC236}">
                <a16:creationId xmlns:a16="http://schemas.microsoft.com/office/drawing/2014/main" id="{5D0486DD-C775-13C7-0234-F9C245BA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13" r="34128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FC33F92-D669-EB7B-1BA0-070F386D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nb-NO" sz="4000"/>
              <a:t>Tanker etter å ha sett dette regnskapet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32D82CF-4BA9-EDE6-01D3-6184C0F26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 fontScale="92500" lnSpcReduction="20000"/>
          </a:bodyPr>
          <a:lstStyle/>
          <a:p>
            <a:r>
              <a:rPr lang="nb-NO" sz="2000" dirty="0"/>
              <a:t>Hvor ligger tomten de sa de skulle kjøpe?</a:t>
            </a:r>
          </a:p>
          <a:p>
            <a:pPr lvl="1"/>
            <a:r>
              <a:rPr lang="nb-NO" sz="2000" dirty="0"/>
              <a:t>Den lå ikke i balansen!</a:t>
            </a:r>
          </a:p>
          <a:p>
            <a:pPr lvl="1"/>
            <a:r>
              <a:rPr lang="nb-NO" sz="2000" dirty="0"/>
              <a:t>Det skulle senere vise seg at de hadde kjøpt en opsjon på tomten, og ikke selve tomten.</a:t>
            </a:r>
          </a:p>
          <a:p>
            <a:pPr lvl="1"/>
            <a:r>
              <a:rPr lang="nb-NO" sz="2000" dirty="0"/>
              <a:t>Opsjonen ble aldri utløst, og dermed ble aldri tomten kjøpt.</a:t>
            </a:r>
          </a:p>
          <a:p>
            <a:pPr lvl="1"/>
            <a:endParaRPr lang="nb-NO" sz="2000" dirty="0"/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Hvem har lånt penger av Halhjem Eiendom? </a:t>
            </a:r>
            <a:endParaRPr lang="nb-NO" sz="2000" dirty="0">
              <a:latin typeface="Aptos" panose="02110004020202020204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 dirty="0">
                <a:latin typeface="Aptos" panose="02110004020202020204"/>
              </a:rPr>
              <a:t>Investorenes lån var ikke gått til det som var avtalt.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000" dirty="0">
              <a:latin typeface="Aptos" panose="02110004020202020204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/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087008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E68707D-5110-25E5-BE43-F7A8444A8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4909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46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D8D51DCE-8475-21F2-EE12-30C3D74D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Så kom 2020-regnskapet….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A4BBC5B-7F91-806E-049A-DBF278CA0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På det tidspunktet hadde vi allerede publisert en rekke saker…</a:t>
            </a:r>
          </a:p>
        </p:txBody>
      </p:sp>
    </p:spTree>
    <p:extLst>
      <p:ext uri="{BB962C8B-B14F-4D97-AF65-F5344CB8AC3E}">
        <p14:creationId xmlns:p14="http://schemas.microsoft.com/office/powerpoint/2010/main" val="1082983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B1C2A3C-EA01-B994-F819-E2F7ED5C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 2020-regnskapet  fikk vi mer info – pengene var gått til noe helt annet enn det som var kommunisert til investorene</a:t>
            </a:r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783A0D7D-C396-10CE-32EC-6DCAA9DAC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46441"/>
            <a:ext cx="7225748" cy="53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6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61E1E2-B242-FA20-B416-0DD7BF46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Kildearbeid ga oss info om utgifter </a:t>
            </a:r>
            <a:r>
              <a:rPr lang="nb-NO" dirty="0" err="1"/>
              <a:t>Hanakam</a:t>
            </a:r>
            <a:r>
              <a:rPr lang="nb-NO" dirty="0"/>
              <a:t>/Nielsen hadde ført på selskapet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337E11C-2F66-3979-E650-313B67553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880" y="1858059"/>
            <a:ext cx="8560240" cy="42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0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vestorene Per Arne Hanakam og Tor-Erik Nielsen hentet inn nesten 11 millioner kroner for å kjøpe flere tomter på Sotra, som retten mener er verdt under en tiendedel av kjøpesummen.">
            <a:extLst>
              <a:ext uri="{FF2B5EF4-FFF2-40B4-BE49-F238E27FC236}">
                <a16:creationId xmlns:a16="http://schemas.microsoft.com/office/drawing/2014/main" id="{D5A3730D-83BA-FEAF-4235-495ECC05D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r="1315" b="-2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5F52CB-08C5-DBF2-5343-73861D26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Men hvor mye hadde de lånt inn?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4146EF-B9E6-21C7-D7B5-D76FA6B30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922" y="743803"/>
            <a:ext cx="2808844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89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19DD0D-DBB0-5608-F646-A749C30C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Var det i det hele tatt mulig å få oversikt?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6B7D0C-2B26-A1A3-9B4F-CB22B44CA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I mange av tomteselskapene var det ikke spesifisert hva som var intern gjeld (penger mellom selskapene i systemet) og ekstern gjeld (lånt inn fra investorer).</a:t>
            </a:r>
          </a:p>
          <a:p>
            <a:endParaRPr lang="nb-NO" dirty="0"/>
          </a:p>
          <a:p>
            <a:r>
              <a:rPr lang="nb-NO" dirty="0"/>
              <a:t>Det gjorde det utfordrende å få oversikt over hva som var hva.</a:t>
            </a:r>
          </a:p>
          <a:p>
            <a:endParaRPr lang="nb-NO" dirty="0"/>
          </a:p>
          <a:p>
            <a:r>
              <a:rPr lang="nb-NO" dirty="0"/>
              <a:t>Selv opplyste investorene i imøtegåelsen at de hadde lånt inn 195 millioner kroner. </a:t>
            </a:r>
          </a:p>
          <a:p>
            <a:endParaRPr lang="nb-NO" dirty="0"/>
          </a:p>
          <a:p>
            <a:r>
              <a:rPr lang="nb-NO" dirty="0"/>
              <a:t>Vi mistenkte at beløpet var langt større!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29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2008191-FE7C-5419-5A23-C854B2E63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419" y="457200"/>
            <a:ext cx="47251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3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D24A1-13D2-D525-9828-53A72B9D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Eks. fra et tomteselskap – skiller ikke ut intern fra ekstern gjeld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CDDA2D0-4FD1-FD50-6F9F-1FA9931A6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276" y="2331158"/>
            <a:ext cx="6769448" cy="3340272"/>
          </a:xfrm>
        </p:spPr>
      </p:pic>
    </p:spTree>
    <p:extLst>
      <p:ext uri="{BB962C8B-B14F-4D97-AF65-F5344CB8AC3E}">
        <p14:creationId xmlns:p14="http://schemas.microsoft.com/office/powerpoint/2010/main" val="1292672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33A9E9-43D2-DD11-8B00-ACC965C2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nb-NO" sz="4000" dirty="0"/>
              <a:t>Hvordan kartlegge?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194470-E623-98F9-D00A-66DD644E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 fontScale="85000" lnSpcReduction="10000"/>
          </a:bodyPr>
          <a:lstStyle/>
          <a:p>
            <a:r>
              <a:rPr lang="nb-NO" sz="2000" dirty="0"/>
              <a:t>Siden regnskapet var misvisende ang. gjeldsposisjonen var alternativet å gå nedenfra og opp.</a:t>
            </a:r>
          </a:p>
          <a:p>
            <a:pPr lvl="2"/>
            <a:r>
              <a:rPr lang="nb-NO" dirty="0"/>
              <a:t>Få oversikt over hvem som hadde lånt inn penger til selskapene. </a:t>
            </a:r>
          </a:p>
          <a:p>
            <a:pPr lvl="2"/>
            <a:r>
              <a:rPr lang="nb-NO" dirty="0"/>
              <a:t>Men hvordan – det er jo ikke oppgitt i regnskapene og ikke noe offentlig register heller.</a:t>
            </a:r>
          </a:p>
          <a:p>
            <a:pPr lvl="2"/>
            <a:r>
              <a:rPr lang="nb-NO" dirty="0"/>
              <a:t>Tradisjonelt journalistisk arbeid ga oss noe innsikt.</a:t>
            </a:r>
          </a:p>
          <a:p>
            <a:pPr lvl="2"/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 visste også at prospektene som var delt med låntakere viste totalt lånebehov. Hvis man antok at de hadde fulltegnet vært prosjekt ville vi også få et estimat…</a:t>
            </a:r>
          </a:p>
          <a:p>
            <a:pPr lvl="2"/>
            <a:endParaRPr lang="nb-NO" dirty="0"/>
          </a:p>
          <a:p>
            <a:pPr lvl="2"/>
            <a:endParaRPr lang="nb-NO" dirty="0"/>
          </a:p>
        </p:txBody>
      </p:sp>
      <p:pic>
        <p:nvPicPr>
          <p:cNvPr id="5" name="Picture 4" descr="Kalkulator, penn, kompass, penger og en papir graf som er skrevet ut">
            <a:extLst>
              <a:ext uri="{FF2B5EF4-FFF2-40B4-BE49-F238E27FC236}">
                <a16:creationId xmlns:a16="http://schemas.microsoft.com/office/drawing/2014/main" id="{2DE94878-288C-A33F-7B84-03951C0CF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03" r="21080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93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F60BC80-86EB-3C35-B3F3-8B91B801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Estimatet ble på over 240 millioner kroner, men ble aldri publisert av oss.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D927A8B-B3B1-5D08-EFFB-C9104DC1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 og til får man ikke nok bekreftelser. Vi mistenkte også at det var lånt inn penger til annet enn tomteutvikling også.</a:t>
            </a:r>
          </a:p>
        </p:txBody>
      </p:sp>
    </p:spTree>
    <p:extLst>
      <p:ext uri="{BB962C8B-B14F-4D97-AF65-F5344CB8AC3E}">
        <p14:creationId xmlns:p14="http://schemas.microsoft.com/office/powerpoint/2010/main" val="56929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6BC2E9D-60FA-2F76-99DB-66FF564A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Nettopp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prospekter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viktige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da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kunne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holde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det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mot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info om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risiko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fikk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AAD5927-017D-E69B-A31C-CC302A9D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768" y="467208"/>
            <a:ext cx="663706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01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20A5B64-3DFD-E9D5-1D99-6B66BF8A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Revisorene trakk seg raskt etter de første sakene…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EAD61F-4D48-00FC-FF7E-F2BE1FC10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Følg med på Brønnøysundregistrene og kunngjøringer.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CA65B2-5ADE-C31C-11BA-908423CDD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29" y="467208"/>
            <a:ext cx="586434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66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2060EE-6085-AD34-5C74-6F0DC194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Autofit/>
          </a:bodyPr>
          <a:lstStyle/>
          <a:p>
            <a:r>
              <a:rPr lang="nb-NO" sz="3600" dirty="0"/>
              <a:t>Ikke helt uvanlig problemstilling </a:t>
            </a:r>
            <a:r>
              <a:rPr lang="nb-NO" sz="3600" dirty="0">
                <a:sym typeface="Wingdings" panose="05000000000000000000" pitchFamily="2" charset="2"/>
              </a:rPr>
              <a:t></a:t>
            </a:r>
            <a:endParaRPr lang="nb-NO" sz="36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E718C1-1EE1-2BCC-D285-61A3F86BE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endParaRPr lang="nb-NO" sz="2000" dirty="0"/>
          </a:p>
          <a:p>
            <a:r>
              <a:rPr lang="nb-NO" sz="2000" dirty="0"/>
              <a:t>Hva har skjedd med det som skal være «allmenhetens tillitsperson»?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BB6D167-F882-0CCD-81F2-9A41F2E3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915" y="661916"/>
            <a:ext cx="5960224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26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1009E17-5F2C-8ECE-BDD6-3E421AEB4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11675"/>
            <a:ext cx="10905066" cy="46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43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8CF37B-C366-AADD-7E7A-6926A7E9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3100">
                <a:solidFill>
                  <a:srgbClr val="FFFFFF"/>
                </a:solidFill>
              </a:rPr>
              <a:t>Noen oppsummerende tanker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E0AD9E02-B497-623C-1BAC-76D7F67EA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1065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737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91B794-6DBE-8F3E-6538-8D927378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</a:rPr>
              <a:t>Tips til måter å forstå virksomhetne	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DCAA7AD3-4414-CB97-2C65-4B7D5BFBD1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58055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399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8839705-E4EB-AA52-B943-C60A2E27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Litt info om regnskapsmanipulasjon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63B6069-9481-3591-F7E4-2373F253C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9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D94D138-8B8B-0D30-ADB8-9F08AEB9B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849" y="457200"/>
            <a:ext cx="47103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71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3101CF-BF07-B8B2-3F6B-A7B37F86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b-NO" sz="2200">
                <a:solidFill>
                  <a:srgbClr val="FFFFFF"/>
                </a:solidFill>
              </a:rPr>
              <a:t>Regnskapsmanipulasjon er ulovlig!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8CF38D-2FA1-E8D8-97A8-B1806EF8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b-NO" sz="2000"/>
              <a:t>Når regnskapsmanipulering avdekkes, har det som regel skjedd utenfor gjeldende regnskapslovgivning</a:t>
            </a:r>
          </a:p>
          <a:p>
            <a:endParaRPr lang="nb-NO" sz="2000"/>
          </a:p>
          <a:p>
            <a:pPr lvl="1"/>
            <a:r>
              <a:rPr lang="nb-NO" sz="2000" b="1"/>
              <a:t>Ordinære norske regnskapsregler</a:t>
            </a:r>
          </a:p>
          <a:p>
            <a:pPr lvl="2"/>
            <a:r>
              <a:rPr lang="nb-NO" dirty="0"/>
              <a:t>Regnskapsmanipulering vil lett bryte med bestemmelsen om at regnskapet skal gi </a:t>
            </a:r>
            <a:r>
              <a:rPr lang="nb-NO" b="1" dirty="0"/>
              <a:t>et rettvisende bilde </a:t>
            </a:r>
            <a:r>
              <a:rPr lang="nb-NO" dirty="0"/>
              <a:t>av resultat og balanse (jf. </a:t>
            </a:r>
            <a:r>
              <a:rPr lang="nb-NO"/>
              <a:t>rskl</a:t>
            </a:r>
            <a:r>
              <a:rPr lang="nb-NO" dirty="0"/>
              <a:t>. § 3-2a) og de grunnleggende regnskapsprinsippene (jf. </a:t>
            </a:r>
            <a:r>
              <a:rPr lang="nb-NO"/>
              <a:t>rskl</a:t>
            </a:r>
            <a:r>
              <a:rPr lang="nb-NO" dirty="0"/>
              <a:t>. </a:t>
            </a:r>
            <a:r>
              <a:rPr lang="nb-NO"/>
              <a:t>kp</a:t>
            </a:r>
            <a:r>
              <a:rPr lang="nb-NO" dirty="0"/>
              <a:t> 4). </a:t>
            </a:r>
          </a:p>
          <a:p>
            <a:pPr lvl="1"/>
            <a:endParaRPr lang="nb-NO" sz="2000" b="1"/>
          </a:p>
          <a:p>
            <a:pPr lvl="1"/>
            <a:r>
              <a:rPr lang="nb-NO" sz="2000" b="1"/>
              <a:t>IFRS</a:t>
            </a:r>
          </a:p>
          <a:p>
            <a:pPr lvl="2"/>
            <a:r>
              <a:rPr lang="nb-NO" dirty="0"/>
              <a:t>Regnskapsmanipulering vil lett bryte de grunnleggende kravene om at regnskapet skal gi relevant og troverdig regnskapsinformasjon i det konseptuelle rammeverket og kravet i IAS 1 om at regnskapet skal gi en dekkende framstilling.</a:t>
            </a:r>
          </a:p>
          <a:p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9299262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527381" y="1034929"/>
            <a:ext cx="9378619" cy="5300663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Noen kjennetegn </a:t>
            </a:r>
          </a:p>
          <a:p>
            <a:pPr marL="0" indent="0">
              <a:buNone/>
            </a:pPr>
            <a:r>
              <a:rPr lang="nb-NO" dirty="0"/>
              <a:t>Regnskapsmanipulering er typisk opportunistisk – skjer ut fra egeninteresse</a:t>
            </a:r>
          </a:p>
          <a:p>
            <a:pPr lvl="2"/>
            <a:r>
              <a:rPr lang="nb-NO" dirty="0"/>
              <a:t>Ledelsen ønsker å tilegne seg selv eller foretaket </a:t>
            </a:r>
            <a:r>
              <a:rPr lang="nb-NO" b="1" dirty="0"/>
              <a:t>fordeler på bekostning av andre </a:t>
            </a:r>
            <a:r>
              <a:rPr lang="nb-NO" dirty="0"/>
              <a:t>interessenter i foretaket ved å rapportere </a:t>
            </a:r>
            <a:r>
              <a:rPr lang="nb-NO" b="1" dirty="0"/>
              <a:t>misledende informasjon</a:t>
            </a:r>
            <a:r>
              <a:rPr lang="nb-NO" dirty="0"/>
              <a:t> gjennom regnskapene. Bruker rapporteringsfriheten til mislede en eller flere interessentgrupper ved å utarbeide et regnskap som ikke reflekterer økonomisk substans</a:t>
            </a:r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lvl="2"/>
            <a:r>
              <a:rPr lang="nb-NO" dirty="0"/>
              <a:t>To sentrale relasjoner</a:t>
            </a:r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lvl="2"/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4AF5-77EB-4D85-B33A-439DE93571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3354" y="4807451"/>
            <a:ext cx="1512168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Ledelsen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3253" y="4807451"/>
            <a:ext cx="1368152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Eierne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3354" y="5341990"/>
            <a:ext cx="151216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Ledelsen og eierne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75231" y="4976728"/>
            <a:ext cx="10801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75231" y="5740269"/>
            <a:ext cx="10801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3253" y="5588211"/>
            <a:ext cx="1368152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Lånegivere</a:t>
            </a:r>
          </a:p>
        </p:txBody>
      </p:sp>
    </p:spTree>
    <p:extLst>
      <p:ext uri="{BB962C8B-B14F-4D97-AF65-F5344CB8AC3E}">
        <p14:creationId xmlns:p14="http://schemas.microsoft.com/office/powerpoint/2010/main" val="3680326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23592" y="1494076"/>
            <a:ext cx="309634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4964" y="1677450"/>
            <a:ext cx="259228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Forventede fordeler ved manipulering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981200" y="22520"/>
            <a:ext cx="8229600" cy="1143000"/>
          </a:xfrm>
        </p:spPr>
        <p:txBody>
          <a:bodyPr/>
          <a:lstStyle/>
          <a:p>
            <a:pPr eaLnBrk="1" hangingPunct="1"/>
            <a:r>
              <a:rPr lang="nb-NO" sz="3200" dirty="0"/>
              <a:t>Hvorfor skjer regnskapsmanipulering?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80944" y="2919975"/>
            <a:ext cx="11553704" cy="348443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nb-NO" sz="2200" dirty="0"/>
              <a:t>Forutsetninger for regnskapsmanipulering</a:t>
            </a:r>
          </a:p>
          <a:p>
            <a:pPr lvl="1"/>
            <a:r>
              <a:rPr lang="nb-NO" sz="1800" dirty="0"/>
              <a:t>Interessekonflikt mellom ledelsen og en eller flere interessentgrupper (eksempelvis eierne) – ulik risikoholdning/ulik tidshorisont/ulik tilgang til ressurser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Informasjonsasymmetri mellom ledelsen og en eller flere interessentgrupper (eksempelvis eierne)</a:t>
            </a:r>
          </a:p>
          <a:p>
            <a:pPr lvl="2"/>
            <a:r>
              <a:rPr lang="nb-NO" sz="1800" dirty="0"/>
              <a:t>Kontroll av ledelsen blir vanskelig (markedene er imperfekte eller </a:t>
            </a:r>
            <a:r>
              <a:rPr lang="nb-NO" sz="1800" dirty="0" err="1"/>
              <a:t>ineffisiente</a:t>
            </a:r>
            <a:r>
              <a:rPr lang="nb-NO" sz="1800" dirty="0"/>
              <a:t>)</a:t>
            </a:r>
          </a:p>
          <a:p>
            <a:pPr lvl="2"/>
            <a:endParaRPr lang="nb-NO" sz="1800" dirty="0"/>
          </a:p>
          <a:p>
            <a:pPr lvl="1"/>
            <a:r>
              <a:rPr lang="nb-NO" sz="1800" dirty="0"/>
              <a:t>Rapporteringsfrihet – mulig å foreta rapporteringsvalg</a:t>
            </a:r>
          </a:p>
          <a:p>
            <a:pPr lvl="2"/>
            <a:r>
              <a:rPr lang="nb-NO" sz="1800" dirty="0"/>
              <a:t>Svakt kontrollmiljø/vanskelig å kontrollere/avdekke regnskapsmanipuleringen</a:t>
            </a:r>
          </a:p>
          <a:p>
            <a:pPr lvl="2"/>
            <a:r>
              <a:rPr lang="nb-NO" dirty="0"/>
              <a:t>«Kontantregnskap versus NGAAP/IFRS»</a:t>
            </a:r>
          </a:p>
          <a:p>
            <a:pPr lvl="1"/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3A27-0203-4CCE-9761-A396BC684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72064" y="1527743"/>
            <a:ext cx="3024336" cy="10801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08068" y="1677450"/>
            <a:ext cx="29523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Forventede kostnader ved manipulering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7968" y="1700159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461950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/>
          <p:nvPr/>
        </p:nvCxnSpPr>
        <p:spPr>
          <a:xfrm flipV="1">
            <a:off x="3863752" y="2331351"/>
            <a:ext cx="0" cy="86409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014497" y="2420888"/>
            <a:ext cx="0" cy="86409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387588" y="1440015"/>
            <a:ext cx="309634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7608" y="1611200"/>
            <a:ext cx="259228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Forventede fordeler ved manipulering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981200" y="-44441"/>
            <a:ext cx="8229600" cy="1143000"/>
          </a:xfrm>
        </p:spPr>
        <p:txBody>
          <a:bodyPr/>
          <a:lstStyle/>
          <a:p>
            <a:pPr eaLnBrk="1" hangingPunct="1"/>
            <a:r>
              <a:rPr lang="nb-NO" sz="3200" dirty="0"/>
              <a:t>Hvorfor skjer regnskapsmanipulering?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3A27-0203-4CCE-9761-A396BC684F6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02329" y="1412776"/>
            <a:ext cx="3024336" cy="1008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74337" y="1592688"/>
            <a:ext cx="29523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Forventede kostnader ved manipulering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84032" y="2990601"/>
            <a:ext cx="3600400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02329" y="3218304"/>
            <a:ext cx="3384376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Risiko for at manipuleringen blir oppdaget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Sanksjoner mot ledelsen hvis manipuleringen blir oppdaget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6584" y="154750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19536" y="2990601"/>
            <a:ext cx="4176464" cy="3501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3552" y="3024828"/>
            <a:ext cx="3888432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Hvis manipuleringen ikke blir oppdaget, kan den gi kilde til urettmessige fordeler for ledelsen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Manipuleringen kan påvirke utfallet av regnskapsbaserte kontrakter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Manipuleringen kan påvirke prisingen av selskapet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Manipuleringen kan få ledelsen til å fremstå som dyktig</a:t>
            </a:r>
          </a:p>
        </p:txBody>
      </p:sp>
      <p:sp>
        <p:nvSpPr>
          <p:cNvPr id="34" name="Rectangular Callout 33"/>
          <p:cNvSpPr/>
          <p:nvPr/>
        </p:nvSpPr>
        <p:spPr>
          <a:xfrm>
            <a:off x="6476611" y="5266019"/>
            <a:ext cx="3528392" cy="1296144"/>
          </a:xfrm>
          <a:prstGeom prst="wedgeRectCallout">
            <a:avLst>
              <a:gd name="adj1" fmla="val -58865"/>
              <a:gd name="adj2" fmla="val -7126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Insentiver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615" y="2977405"/>
            <a:ext cx="1681903" cy="32316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Managers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of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firms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with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bonus plans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are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more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likely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choose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accounting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procedures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that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shift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reported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earnings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from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future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periods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current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periods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larger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firms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debt-equity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ratio,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more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likely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firms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managers is to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select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accounting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procedures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that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shift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reported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earnings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current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period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le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1143000"/>
          </a:xfrm>
        </p:spPr>
        <p:txBody>
          <a:bodyPr/>
          <a:lstStyle/>
          <a:p>
            <a:pPr eaLnBrk="1" hangingPunct="1"/>
            <a:r>
              <a:rPr lang="nb-NO" sz="3200" dirty="0"/>
              <a:t>Hvorfor skjer regnskapsmanipulering – </a:t>
            </a:r>
            <a:br>
              <a:rPr lang="nb-NO" sz="3200" dirty="0"/>
            </a:br>
            <a:r>
              <a:rPr lang="nb-NO" sz="3200" dirty="0"/>
              <a:t>teoretisk fundament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1768115" y="1639392"/>
            <a:ext cx="9800492" cy="4389437"/>
          </a:xfrm>
        </p:spPr>
        <p:txBody>
          <a:bodyPr/>
          <a:lstStyle/>
          <a:p>
            <a:pPr>
              <a:defRPr/>
            </a:pPr>
            <a:r>
              <a:rPr lang="nb-NO" dirty="0"/>
              <a:t>Regnskapsmanipulering kan være motivert av å påvirke utfallet av kontrakter som er helt eller delvis bestemt av regnskapsstørrelser (e.g. bonuskontrakter). </a:t>
            </a:r>
          </a:p>
          <a:p>
            <a:pPr marL="0" indent="0">
              <a:buNone/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Regnskapsmanipulering kan være motivert av å påvirke prising i markeder for eksempel prising av aksjene i aksjemarkedet eller prisingen av ”seg selv” i markedet for toppledere.</a:t>
            </a:r>
          </a:p>
          <a:p>
            <a:pPr lvl="1">
              <a:defRPr/>
            </a:pPr>
            <a:endParaRPr lang="nb-NO" dirty="0"/>
          </a:p>
          <a:p>
            <a:pPr>
              <a:buFont typeface="Wingdings 2" pitchFamily="18" charset="2"/>
              <a:buNone/>
              <a:defRPr/>
            </a:pPr>
            <a:endParaRPr lang="nb-NO" dirty="0"/>
          </a:p>
          <a:p>
            <a:pPr lvl="1">
              <a:buFont typeface="Wingdings 2" pitchFamily="18" charset="2"/>
              <a:buNone/>
              <a:defRPr/>
            </a:pPr>
            <a:endParaRPr lang="nb-NO" dirty="0"/>
          </a:p>
          <a:p>
            <a:pPr lvl="1">
              <a:defRPr/>
            </a:pPr>
            <a:endParaRPr lang="nb-NO" dirty="0"/>
          </a:p>
          <a:p>
            <a:pPr lvl="1">
              <a:defRPr/>
            </a:pPr>
            <a:endParaRPr lang="nb-NO" dirty="0"/>
          </a:p>
          <a:p>
            <a:pPr>
              <a:defRPr/>
            </a:pPr>
            <a:endParaRPr lang="nb-NO" dirty="0"/>
          </a:p>
          <a:p>
            <a:pPr marL="736582" lvl="1" indent="-342891">
              <a:buNone/>
              <a:defRPr/>
            </a:pPr>
            <a:endParaRPr lang="nb-NO" dirty="0"/>
          </a:p>
          <a:p>
            <a:pPr marL="736582" lvl="1" indent="-342891">
              <a:defRPr/>
            </a:pPr>
            <a:endParaRPr lang="nb-NO" sz="1800" dirty="0"/>
          </a:p>
          <a:p>
            <a:pPr lvl="1">
              <a:defRPr/>
            </a:pPr>
            <a:endParaRPr lang="nb-NO" sz="1800" dirty="0"/>
          </a:p>
          <a:p>
            <a:pPr lvl="2">
              <a:defRPr/>
            </a:pPr>
            <a:endParaRPr lang="nb-NO" sz="1500" dirty="0"/>
          </a:p>
          <a:p>
            <a:pPr lvl="2">
              <a:buFont typeface="Wingdings 2" pitchFamily="18" charset="2"/>
              <a:buNone/>
              <a:defRPr/>
            </a:pPr>
            <a:endParaRPr lang="nb-NO" sz="1500" dirty="0"/>
          </a:p>
          <a:p>
            <a:pPr lvl="1">
              <a:buFont typeface="Wingdings 2" pitchFamily="18" charset="2"/>
              <a:buNone/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D18D6-0C47-4FCA-B460-08453A88B4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50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527382" y="548681"/>
            <a:ext cx="11137237" cy="5756871"/>
          </a:xfrm>
        </p:spPr>
        <p:txBody>
          <a:bodyPr/>
          <a:lstStyle/>
          <a:p>
            <a:r>
              <a:rPr lang="nb-NO" b="1" dirty="0"/>
              <a:t>INSENTIVER:</a:t>
            </a:r>
          </a:p>
          <a:p>
            <a:pPr lvl="1"/>
            <a:r>
              <a:rPr lang="nb-NO" b="1" dirty="0"/>
              <a:t>Regnskapsbaserte kontrakter </a:t>
            </a:r>
          </a:p>
          <a:p>
            <a:pPr lvl="2"/>
            <a:r>
              <a:rPr lang="nb-NO" dirty="0"/>
              <a:t>Bonuskontrakter (bonus plan </a:t>
            </a:r>
            <a:r>
              <a:rPr lang="nb-NO" dirty="0" err="1"/>
              <a:t>hypothesis</a:t>
            </a:r>
            <a:r>
              <a:rPr lang="nb-NO" dirty="0"/>
              <a:t>)</a:t>
            </a:r>
          </a:p>
          <a:p>
            <a:pPr lvl="2"/>
            <a:r>
              <a:rPr lang="nb-NO" dirty="0"/>
              <a:t>Lånekontrakter (</a:t>
            </a:r>
            <a:r>
              <a:rPr lang="nb-NO" dirty="0" err="1"/>
              <a:t>debt</a:t>
            </a:r>
            <a:r>
              <a:rPr lang="nb-NO" dirty="0"/>
              <a:t> </a:t>
            </a:r>
            <a:r>
              <a:rPr lang="nb-NO" dirty="0" err="1"/>
              <a:t>covenant</a:t>
            </a:r>
            <a:r>
              <a:rPr lang="nb-NO" dirty="0"/>
              <a:t> </a:t>
            </a:r>
            <a:r>
              <a:rPr lang="nb-NO" dirty="0" err="1"/>
              <a:t>hypothesis</a:t>
            </a:r>
            <a:r>
              <a:rPr lang="nb-NO" dirty="0"/>
              <a:t>)</a:t>
            </a:r>
          </a:p>
          <a:p>
            <a:pPr lvl="2"/>
            <a:r>
              <a:rPr lang="nb-NO" dirty="0"/>
              <a:t>...</a:t>
            </a:r>
          </a:p>
          <a:p>
            <a:pPr lvl="1"/>
            <a:r>
              <a:rPr lang="nb-NO" b="1" dirty="0"/>
              <a:t>Uformelle kontrakter</a:t>
            </a:r>
          </a:p>
          <a:p>
            <a:pPr lvl="2"/>
            <a:r>
              <a:rPr lang="nb-NO" dirty="0"/>
              <a:t>Relasjoner mellom ledelsen, styret og eierne</a:t>
            </a:r>
          </a:p>
          <a:p>
            <a:pPr lvl="2"/>
            <a:r>
              <a:rPr lang="nb-NO" dirty="0"/>
              <a:t>Selskapet og samfunnet (</a:t>
            </a:r>
            <a:r>
              <a:rPr lang="nb-NO" dirty="0" err="1"/>
              <a:t>political</a:t>
            </a:r>
            <a:r>
              <a:rPr lang="nb-NO" dirty="0"/>
              <a:t> </a:t>
            </a:r>
            <a:r>
              <a:rPr lang="nb-NO" dirty="0" err="1"/>
              <a:t>cost</a:t>
            </a:r>
            <a:r>
              <a:rPr lang="nb-NO" dirty="0"/>
              <a:t> </a:t>
            </a:r>
            <a:r>
              <a:rPr lang="nb-NO" dirty="0" err="1"/>
              <a:t>incentives</a:t>
            </a:r>
            <a:r>
              <a:rPr lang="nb-NO" dirty="0"/>
              <a:t>)</a:t>
            </a:r>
          </a:p>
          <a:p>
            <a:pPr lvl="2"/>
            <a:r>
              <a:rPr lang="nb-NO" dirty="0"/>
              <a:t>...</a:t>
            </a:r>
          </a:p>
          <a:p>
            <a:pPr lvl="1"/>
            <a:r>
              <a:rPr lang="nb-NO" b="1" dirty="0"/>
              <a:t>Markedsbaserte kontrakter/markeder</a:t>
            </a:r>
          </a:p>
          <a:p>
            <a:pPr lvl="2"/>
            <a:r>
              <a:rPr lang="nb-NO" dirty="0"/>
              <a:t>Aksjebasert avlønning (aksjer, betingede aksjer, opsjoner) (</a:t>
            </a:r>
            <a:r>
              <a:rPr lang="nb-NO" dirty="0" err="1"/>
              <a:t>ineffisiente</a:t>
            </a:r>
            <a:r>
              <a:rPr lang="nb-NO" dirty="0"/>
              <a:t> kontrakter/</a:t>
            </a:r>
            <a:r>
              <a:rPr lang="nb-NO" dirty="0" err="1"/>
              <a:t>ineffisente</a:t>
            </a:r>
            <a:r>
              <a:rPr lang="nb-NO" dirty="0"/>
              <a:t> markeder).</a:t>
            </a:r>
          </a:p>
          <a:p>
            <a:pPr lvl="2"/>
            <a:r>
              <a:rPr lang="nb-NO" dirty="0"/>
              <a:t>Maksimering  av aksjeavkastningen/markedsverdi – forbedre eget renomme (</a:t>
            </a:r>
            <a:r>
              <a:rPr lang="nb-NO" dirty="0" err="1"/>
              <a:t>ineffscient</a:t>
            </a:r>
            <a:r>
              <a:rPr lang="nb-NO" dirty="0"/>
              <a:t> marked for toppledere).</a:t>
            </a:r>
          </a:p>
          <a:p>
            <a:pPr marL="1828754" lvl="3" indent="0"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D1618-AC72-4C11-83C3-A068D7AB3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67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F197472-5DBE-28BC-B9C2-F7559947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37" y="1298448"/>
            <a:ext cx="5895178" cy="4099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Ikke glem styrets ansvar!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ACE56EE-556A-1EA2-DAB5-FF8275A90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8600" y="1122363"/>
            <a:ext cx="3505200" cy="4269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små selskaper er typisk daglig leder, eier og styreleder samme person.</a:t>
            </a:r>
          </a:p>
          <a:p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i de mellomstore til større bedriftene har man gjerne noen eksterne styremedlemmer som kan avsløre noen interessante bindinger..</a:t>
            </a:r>
          </a:p>
        </p:txBody>
      </p:sp>
      <p:sp>
        <p:nvSpPr>
          <p:cNvPr id="20" name="sketch line 1">
            <a:extLst>
              <a:ext uri="{FF2B5EF4-FFF2-40B4-BE49-F238E27FC236}">
                <a16:creationId xmlns:a16="http://schemas.microsoft.com/office/drawing/2014/main" id="{32C5B66D-E390-4A14-AB60-69626CBF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62635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46273DA-F933-4D17-A5FE-B1EF87FD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302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DD078A2-98E0-0ABC-F946-504D5B65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Lånehaiene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757F205-B166-B300-18B3-2E420AD8F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6522" y="5633765"/>
            <a:ext cx="340855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B334173-78AA-96E8-AB2F-5CDD5BEC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169" y="390832"/>
            <a:ext cx="6670281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10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6ADE91-3C32-AFD7-0D96-1A85F6DA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Senhøsten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2023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publiserte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E24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rekke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saker om et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finansmiljø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Bergen</a:t>
            </a:r>
            <a:endParaRPr lang="en-US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E7D4D3-49AD-C462-6556-074A38322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862" y="4268369"/>
            <a:ext cx="2955851" cy="1909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C0A093E-30C6-3E03-72E8-740A1045B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36" y="680483"/>
            <a:ext cx="4287686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58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E23B5A-7428-271D-C067-C3CE8488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 </a:t>
            </a:r>
            <a:r>
              <a:rPr lang="en-US" sz="2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avslørte</a:t>
            </a: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at </a:t>
            </a:r>
            <a:r>
              <a:rPr lang="en-US" sz="2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både</a:t>
            </a: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dyrevernere</a:t>
            </a:r>
            <a:endParaRPr lang="en-US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CA8416-52EF-1616-1697-12E338EBC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862" y="4268369"/>
            <a:ext cx="2955851" cy="1909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C7A62A-F1A2-65CC-D319-4D2511C7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474" y="680483"/>
            <a:ext cx="5696409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5E512F-BBA7-C64F-8FC0-06461BAE6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97" y="679731"/>
            <a:ext cx="3124151" cy="3736540"/>
          </a:xfrm>
        </p:spPr>
        <p:txBody>
          <a:bodyPr>
            <a:normAutofit/>
          </a:bodyPr>
          <a:lstStyle/>
          <a:p>
            <a:pPr algn="l"/>
            <a:r>
              <a:rPr lang="nb-NO" sz="4600"/>
              <a:t>Hanakam &amp; Nielsen	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EA178FA8-7AEF-069E-1D05-3D0EA7720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497" y="4685288"/>
            <a:ext cx="3124151" cy="1035781"/>
          </a:xfrm>
        </p:spPr>
        <p:txBody>
          <a:bodyPr>
            <a:normAutofit/>
          </a:bodyPr>
          <a:lstStyle/>
          <a:p>
            <a:pPr algn="l"/>
            <a:r>
              <a:rPr lang="nb-NO" sz="1800"/>
              <a:t>To tomteinvestorer og millioner på avveie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A962951-A395-8E98-5B9D-94A93D8A2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" t="-4348" r="-73" b="4348"/>
          <a:stretch/>
        </p:blipFill>
        <p:spPr>
          <a:xfrm>
            <a:off x="4125081" y="1573784"/>
            <a:ext cx="3383280" cy="384463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883F3F9-9AAD-16DF-799C-28CC4EDE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51" y="1740941"/>
            <a:ext cx="3383280" cy="3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1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B0DCD0-E717-8680-8A00-0B5F8C530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Og nordsjødykkere var innvolvert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AEF2179-F76B-BC21-3182-B2B5710D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DE1BB91-D529-2B6A-A3A5-8E793B70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402" y="1966293"/>
            <a:ext cx="764319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45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E54266B-9D06-4623-16A7-5F0785A8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nb-NO" dirty="0"/>
              <a:t>Det begynte med et tips om et selskap som heter CIM 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E0B44B4-BBD1-E37A-AD86-5C252692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 fontScale="77500" lnSpcReduction="20000"/>
          </a:bodyPr>
          <a:lstStyle/>
          <a:p>
            <a:r>
              <a:rPr lang="nb-NO" sz="2200" dirty="0"/>
              <a:t>Selskapet skulle ha drevet ulovlig utlånsvirksomhet i en årrekke. </a:t>
            </a:r>
          </a:p>
          <a:p>
            <a:endParaRPr lang="nb-NO" sz="2200" dirty="0"/>
          </a:p>
          <a:p>
            <a:r>
              <a:rPr lang="nb-NO" sz="2200" dirty="0"/>
              <a:t>De skal ha fungert som ledd mellom investorer med penger til å låne ut og desperate mennesker i pengenød.</a:t>
            </a:r>
          </a:p>
          <a:p>
            <a:endParaRPr lang="nb-NO" sz="2200" dirty="0"/>
          </a:p>
          <a:p>
            <a:r>
              <a:rPr lang="nb-NO" sz="2200" dirty="0"/>
              <a:t>Blant investorene skulle det være velstående mennesker i Bergensområdet.</a:t>
            </a:r>
          </a:p>
          <a:p>
            <a:endParaRPr lang="nb-NO" sz="2200" dirty="0"/>
          </a:p>
          <a:p>
            <a:r>
              <a:rPr lang="nb-NO" sz="2200" dirty="0"/>
              <a:t>Blant de som lånte penger befant det seg alenemødre, uføretrygdede og andre som hadde møtt motgang i livet.</a:t>
            </a:r>
          </a:p>
          <a:p>
            <a:endParaRPr lang="nb-NO" sz="2200" dirty="0"/>
          </a:p>
          <a:p>
            <a:r>
              <a:rPr lang="nb-NO" sz="2200" dirty="0"/>
              <a:t>Folk skulle ha mistet gård og hjem, og levd med skyhøye rentebetalinger.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230517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1ED752-36F9-9442-F1E7-646DF634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begynte jeg?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12C3BE-F8B0-57A8-2E64-E1BB88D8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Avissøk i Retriever. Selskapet hadde vært i drift siden 1986!</a:t>
            </a:r>
          </a:p>
          <a:p>
            <a:pPr lvl="1"/>
            <a:r>
              <a:rPr lang="nb-NO" dirty="0"/>
              <a:t>Fant ut at en tidligere ansatt var beskyldt for bedrageri på starten av 2000-tallet og hadde tatt sitt eget liv i fengsel.</a:t>
            </a:r>
          </a:p>
          <a:p>
            <a:pPr lvl="1"/>
            <a:r>
              <a:rPr lang="nb-NO" dirty="0"/>
              <a:t>Separat innsynsspor med politiet for å få tak i saksmappen p </a:t>
            </a:r>
            <a:r>
              <a:rPr lang="nb-NO" dirty="0" err="1"/>
              <a:t>åden</a:t>
            </a:r>
            <a:r>
              <a:rPr lang="nb-NO" dirty="0"/>
              <a:t> saken.</a:t>
            </a:r>
          </a:p>
          <a:p>
            <a:endParaRPr lang="nb-NO" dirty="0"/>
          </a:p>
          <a:p>
            <a:r>
              <a:rPr lang="nb-NO" dirty="0"/>
              <a:t>Innsynsbegjæring til Finanstilsynet som fører tilsyn med bl.a. finansieringsvirksomhetsloven.</a:t>
            </a:r>
          </a:p>
          <a:p>
            <a:pPr lvl="1"/>
            <a:r>
              <a:rPr lang="nb-NO" dirty="0"/>
              <a:t>Har de fått varsel om virksomheten til CIM AS?</a:t>
            </a:r>
          </a:p>
          <a:p>
            <a:pPr lvl="1"/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Hentet ned regnskapene til CIM AS. Fra starten i 1986 til i dag.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	NB: Hvis du skal ha eldre regnskaper enn 2009 må du bestille fra 	</a:t>
            </a:r>
            <a:r>
              <a:rPr lang="nb-NO" dirty="0" err="1">
                <a:solidFill>
                  <a:prstClr val="black"/>
                </a:solidFill>
                <a:latin typeface="Aptos" panose="02110004020202020204"/>
              </a:rPr>
              <a:t>Brreg</a:t>
            </a:r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 og få det tilsendt i papirformat.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	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6193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C32E98-85F5-24BF-579F-FAA6E73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nb-NO" sz="4000"/>
              <a:t>En nyttig database : Proff forvalt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03B92699-20B0-1934-0AA2-1DF502906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39370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5863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F69C48-BF15-BDD8-D377-534C4B63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nb-NO" sz="3400" dirty="0"/>
              <a:t>Krevende innsynsjobb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5D551B-05D1-E1F1-699D-7316101BA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 fontScale="85000" lnSpcReduction="20000"/>
          </a:bodyPr>
          <a:lstStyle/>
          <a:p>
            <a:r>
              <a:rPr lang="nb-NO" sz="1800" dirty="0"/>
              <a:t>Innsyn hos Finanstilsynet hadde avslørt at det var sendt en rekke varsler mot selskapet.</a:t>
            </a:r>
          </a:p>
          <a:p>
            <a:endParaRPr lang="nb-NO" sz="1800" dirty="0"/>
          </a:p>
          <a:p>
            <a:r>
              <a:rPr lang="nb-NO" sz="1800" dirty="0"/>
              <a:t>I tillegg viste det seg at CIM og </a:t>
            </a:r>
            <a:r>
              <a:rPr lang="nb-NO" sz="1800" dirty="0" err="1"/>
              <a:t>innhaver</a:t>
            </a:r>
            <a:r>
              <a:rPr lang="nb-NO" sz="1800" dirty="0"/>
              <a:t> Steinar Fossli hadde fikset lån for en rekke andre finansaktører i Bergen.</a:t>
            </a:r>
          </a:p>
          <a:p>
            <a:endParaRPr lang="nb-NO" sz="1800" dirty="0"/>
          </a:p>
          <a:p>
            <a:r>
              <a:rPr lang="nb-NO" sz="1800" dirty="0"/>
              <a:t>Mange av låntakerne kom fra «gjeldsrådgivere» som selv tok skyhøye honorarer for så å sende dem til CIM for «</a:t>
            </a:r>
            <a:r>
              <a:rPr lang="nb-NO" sz="1800" dirty="0" err="1"/>
              <a:t>refinansieringslån</a:t>
            </a:r>
            <a:r>
              <a:rPr lang="nb-NO" sz="1800" dirty="0"/>
              <a:t>».</a:t>
            </a:r>
          </a:p>
          <a:p>
            <a:endParaRPr lang="nb-NO" sz="1800" dirty="0"/>
          </a:p>
          <a:p>
            <a:r>
              <a:rPr lang="nb-NO" sz="1800" dirty="0"/>
              <a:t>Ideen til virksomhetene var at kunden betalte typisk 200-500 000 for å slette betalingsanmerkninger, og så betale skyhøy rente til kunden så fikk lån i banken.</a:t>
            </a:r>
          </a:p>
          <a:p>
            <a:endParaRPr lang="nb-NO" sz="1800" dirty="0"/>
          </a:p>
          <a:p>
            <a:pPr marL="0" indent="0">
              <a:buNone/>
            </a:pPr>
            <a:endParaRPr lang="nb-NO" sz="1800" dirty="0"/>
          </a:p>
          <a:p>
            <a:endParaRPr lang="nb-NO" sz="1800" dirty="0"/>
          </a:p>
          <a:p>
            <a:pPr marL="0" indent="0">
              <a:buNone/>
            </a:pPr>
            <a:endParaRPr lang="nb-NO" sz="1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E1D5E33-652E-210A-B5D8-F97BB7F8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246" y="625683"/>
            <a:ext cx="5767563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4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F3520E-1D55-6E15-0FB3-6EC019E9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b-NO" sz="5400"/>
              <a:t>Oppgave…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A53301-B958-C2EE-B93B-6CEDD3581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nb-NO" sz="2200"/>
              <a:t>CIM sa de tok 10 % av lånesum i fast honorar. De avviste at de hadde rådgivningsoppdrag for gjeldsofrene.</a:t>
            </a:r>
          </a:p>
          <a:p>
            <a:endParaRPr lang="nb-NO" sz="2200"/>
          </a:p>
          <a:p>
            <a:r>
              <a:rPr lang="nb-NO" sz="2200"/>
              <a:t>Kan dere estimere de årlige inntektene de hadde fra låneformidlingen?</a:t>
            </a:r>
          </a:p>
        </p:txBody>
      </p:sp>
    </p:spTree>
    <p:extLst>
      <p:ext uri="{BB962C8B-B14F-4D97-AF65-F5344CB8AC3E}">
        <p14:creationId xmlns:p14="http://schemas.microsoft.com/office/powerpoint/2010/main" val="2567139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6708C83-6789-5BB3-466F-704C8F2C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nb-NO" sz="4000" dirty="0"/>
              <a:t>Oppgave (hvis vi får tid)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F97B82-0F06-9F65-78BA-3981B3FC3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nb-NO" sz="2000" dirty="0"/>
              <a:t>En annen aktør Rune </a:t>
            </a:r>
            <a:r>
              <a:rPr lang="nb-NO" sz="2000" dirty="0" err="1"/>
              <a:t>Austigard</a:t>
            </a:r>
            <a:r>
              <a:rPr lang="nb-NO" sz="2000" dirty="0"/>
              <a:t> hadde organisert virksomheten sin i en rekke selskaper.</a:t>
            </a:r>
          </a:p>
          <a:p>
            <a:pPr lvl="1"/>
            <a:r>
              <a:rPr lang="nb-NO" sz="2000" dirty="0"/>
              <a:t>Holdingselskapet </a:t>
            </a:r>
            <a:r>
              <a:rPr lang="nb-NO" sz="2000" dirty="0" err="1"/>
              <a:t>Sherwood</a:t>
            </a:r>
            <a:r>
              <a:rPr lang="nb-NO" sz="2000" dirty="0"/>
              <a:t> </a:t>
            </a:r>
            <a:r>
              <a:rPr lang="nb-NO" sz="2000" dirty="0" err="1"/>
              <a:t>Holding</a:t>
            </a:r>
            <a:r>
              <a:rPr lang="nb-NO" sz="2000" dirty="0"/>
              <a:t> (haha).</a:t>
            </a:r>
          </a:p>
          <a:p>
            <a:pPr lvl="1"/>
            <a:r>
              <a:rPr lang="nb-NO" sz="2000" dirty="0"/>
              <a:t>Gjeldsrådgivningsselskapet Gjeldfinans AS</a:t>
            </a:r>
          </a:p>
          <a:p>
            <a:pPr lvl="1"/>
            <a:r>
              <a:rPr lang="nb-NO" sz="2000" dirty="0"/>
              <a:t>Låneformidlingsselskapet Gjeldsmegling AS</a:t>
            </a:r>
          </a:p>
          <a:p>
            <a:pPr lvl="1"/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70933-C5DA-FB82-6DBE-31BCD13C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97" r="6547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02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64964D-94E8-2762-FEFD-ABDD6A9A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ønsket å etablere omfanget av virksomheten – og hvem var investorene?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C472A3-BDF1-0879-3BC3-4D0F5167D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Innsyn hos Finanstilsynet ga oss bare oversikt over mangler i deres arbeid, og at det var kommet varsler om  at CIM samarbeidet med flere andre.</a:t>
            </a:r>
          </a:p>
          <a:p>
            <a:endParaRPr lang="nb-NO" dirty="0"/>
          </a:p>
          <a:p>
            <a:r>
              <a:rPr lang="nb-NO" dirty="0"/>
              <a:t>Vi ønsket å vite:</a:t>
            </a:r>
          </a:p>
          <a:p>
            <a:pPr lvl="2"/>
            <a:r>
              <a:rPr lang="nb-NO" dirty="0"/>
              <a:t>Hvem var investorene?</a:t>
            </a:r>
          </a:p>
          <a:p>
            <a:pPr lvl="2"/>
            <a:r>
              <a:rPr lang="nb-NO" dirty="0"/>
              <a:t>Hvor mange var de totalt sett?</a:t>
            </a:r>
          </a:p>
          <a:p>
            <a:pPr lvl="2"/>
            <a:r>
              <a:rPr lang="nb-NO" dirty="0"/>
              <a:t>Kunne vi komme noe nærmere det totale omfanget av utlån?</a:t>
            </a:r>
          </a:p>
          <a:p>
            <a:endParaRPr lang="nb-NO" dirty="0"/>
          </a:p>
          <a:p>
            <a:r>
              <a:rPr lang="nb-NO" dirty="0"/>
              <a:t>Vi visste at lånene CIM og de andre aktørene fikset hadde sikkerhet i eiendom. Dermed måtte det være pant vi kunne finne.</a:t>
            </a:r>
          </a:p>
          <a:p>
            <a:pPr lvl="1"/>
            <a:r>
              <a:rPr lang="nb-NO" dirty="0"/>
              <a:t>Vi mistenkte at CIM ofte satt på pantet en kort stund, før de overførte det til investorer.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6517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Rectangle 205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Rectangle 205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2" name="Group 2058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93" name="Oval 2059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4" name="Oval 2060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5" name="Oval 2061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6" name="Oval 2062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7" name="Oval 2063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8" name="Oval 2064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99" name="Rectangle 206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0" name="Group 2068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1" name="Straight Connector 2070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2" name="Straight Connector 2071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1" name="Rectangle 207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2" name="Group 207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Straight Connector 207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1" name="Straight Connector 208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EE8982E-8291-5A5E-973D-C88D4BB2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018137"/>
            <a:ext cx="5071221" cy="2129586"/>
          </a:xfrm>
          <a:noFill/>
        </p:spPr>
        <p:txBody>
          <a:bodyPr anchor="t">
            <a:normAutofit/>
          </a:bodyPr>
          <a:lstStyle/>
          <a:p>
            <a:r>
              <a:rPr lang="nb-NO" sz="4800">
                <a:solidFill>
                  <a:schemeClr val="bg1"/>
                </a:solidFill>
              </a:rPr>
              <a:t>Redningen ble Ambita	</a:t>
            </a:r>
          </a:p>
        </p:txBody>
      </p:sp>
      <p:pic>
        <p:nvPicPr>
          <p:cNvPr id="2050" name="Picture 2" descr="Ambita Status">
            <a:extLst>
              <a:ext uri="{FF2B5EF4-FFF2-40B4-BE49-F238E27FC236}">
                <a16:creationId xmlns:a16="http://schemas.microsoft.com/office/drawing/2014/main" id="{353C358C-CB6C-A76E-09ED-60CE085F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9" y="669123"/>
            <a:ext cx="10843065" cy="31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03" name="Group 2082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5" name="Straight Connector 2084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6" name="Straight Connector 2085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7" name="Straight Connector 2086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9" name="Oval 2088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335AEC-18A1-67A0-740D-F6E9BA097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304" y="4018143"/>
            <a:ext cx="5549111" cy="2129599"/>
          </a:xfrm>
          <a:noFill/>
        </p:spPr>
        <p:txBody>
          <a:bodyPr anchor="t">
            <a:normAutofit/>
          </a:bodyPr>
          <a:lstStyle/>
          <a:p>
            <a:r>
              <a:rPr lang="nb-NO" sz="1300">
                <a:solidFill>
                  <a:schemeClr val="bg1"/>
                </a:solidFill>
              </a:rPr>
              <a:t>Ambita henter ned grunnboksdata på bestilling. Man kan be dem sende oversikter over historiske og aktive pant på selskaper og privatpersoner. </a:t>
            </a:r>
          </a:p>
          <a:p>
            <a:endParaRPr lang="nb-NO" sz="1300">
              <a:solidFill>
                <a:schemeClr val="bg1"/>
              </a:solidFill>
            </a:endParaRPr>
          </a:p>
          <a:p>
            <a:r>
              <a:rPr lang="nb-NO" sz="1300">
                <a:solidFill>
                  <a:schemeClr val="bg1"/>
                </a:solidFill>
              </a:rPr>
              <a:t>Dermed fikk vi en fin liste over aktive og historiske pant registret på våre aktører.</a:t>
            </a:r>
          </a:p>
          <a:p>
            <a:endParaRPr lang="nb-NO" sz="1300">
              <a:solidFill>
                <a:schemeClr val="bg1"/>
              </a:solidFill>
            </a:endParaRPr>
          </a:p>
          <a:p>
            <a:r>
              <a:rPr lang="nb-NO" sz="1300">
                <a:solidFill>
                  <a:schemeClr val="bg1"/>
                </a:solidFill>
              </a:rPr>
              <a:t>Denne må renses for et pant kan være på flere eiendommer osv.</a:t>
            </a:r>
          </a:p>
          <a:p>
            <a:endParaRPr lang="nb-NO" sz="13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sz="13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sz="1300">
              <a:solidFill>
                <a:schemeClr val="bg1"/>
              </a:solidFill>
            </a:endParaRPr>
          </a:p>
          <a:p>
            <a:endParaRPr lang="nb-NO" sz="1300">
              <a:solidFill>
                <a:schemeClr val="bg1"/>
              </a:solidFill>
            </a:endParaRPr>
          </a:p>
          <a:p>
            <a:endParaRPr lang="nb-NO" sz="1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8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0E30D5-E799-7627-2C7E-8AA8B8D1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nb-NO" sz="4000"/>
              <a:t>Vi oppdaget noe avgjørende…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563F10-6F5C-09D2-7CEA-E397EE03A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nb-NO" sz="1400" dirty="0"/>
              <a:t>CIM AS og de andre aktørene kunne først </a:t>
            </a:r>
            <a:r>
              <a:rPr lang="nb-NO" sz="1400" dirty="0" err="1"/>
              <a:t>registere</a:t>
            </a:r>
            <a:r>
              <a:rPr lang="nb-NO" sz="1400" dirty="0"/>
              <a:t> pantet og så overføre det til en eller flere investorer.</a:t>
            </a:r>
          </a:p>
          <a:p>
            <a:endParaRPr lang="nb-NO" sz="1400" dirty="0"/>
          </a:p>
          <a:p>
            <a:r>
              <a:rPr lang="nb-NO" sz="1400" dirty="0"/>
              <a:t>Vi så også at en rekke navn gikk igjen med pant rett før eller etter aktørene i samme eiendom.</a:t>
            </a:r>
          </a:p>
          <a:p>
            <a:endParaRPr lang="nb-NO" sz="1400" dirty="0"/>
          </a:p>
          <a:p>
            <a:r>
              <a:rPr lang="nb-NO" sz="1400" dirty="0"/>
              <a:t>Basert på det kunne fikk vi ut en liste over en stor mengde privatpersoner som så ut til å låne ut penger gjennom dette miljøet.</a:t>
            </a:r>
          </a:p>
          <a:p>
            <a:endParaRPr lang="nb-NO" sz="1400" dirty="0"/>
          </a:p>
          <a:p>
            <a:r>
              <a:rPr lang="nb-NO" sz="1400" dirty="0"/>
              <a:t>Det viste seg å være alt fra nordsjødykkere, til offshorearbeidere, rike arvinger osv. </a:t>
            </a:r>
          </a:p>
        </p:txBody>
      </p:sp>
      <p:pic>
        <p:nvPicPr>
          <p:cNvPr id="5" name="Picture 4" descr="Hus i en Village">
            <a:extLst>
              <a:ext uri="{FF2B5EF4-FFF2-40B4-BE49-F238E27FC236}">
                <a16:creationId xmlns:a16="http://schemas.microsoft.com/office/drawing/2014/main" id="{3AA36646-04F9-0546-7C92-61918AD4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1" r="21348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1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65A395-8BB4-1705-C7CF-8856B4B4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Den spede starten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ED1EE5-777A-3EF2-9DA4-6BC4342A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Mottok et tips om at de to investorene Per Arne </a:t>
            </a:r>
            <a:r>
              <a:rPr lang="nb-NO" dirty="0" err="1"/>
              <a:t>Hanakam</a:t>
            </a:r>
            <a:r>
              <a:rPr lang="nb-NO" dirty="0"/>
              <a:t> og Tor-Erik Nielsen hadde lånt millionsummer fra pensjonister og andre uprofesjonelle investorer.</a:t>
            </a:r>
          </a:p>
          <a:p>
            <a:endParaRPr lang="nb-NO" dirty="0"/>
          </a:p>
          <a:p>
            <a:r>
              <a:rPr lang="nb-NO" dirty="0"/>
              <a:t>Pengene skulle gå til tomtekjøp og utvikling, og var hovedsakelig i form av lån til fast høy rente. Pensjonistene ble solgt «trygge» låneinvesteringer med pant i eiendom eller aksjer i tomteselskap.</a:t>
            </a:r>
          </a:p>
          <a:p>
            <a:endParaRPr lang="nb-NO" dirty="0"/>
          </a:p>
          <a:p>
            <a:r>
              <a:rPr lang="nb-NO" dirty="0"/>
              <a:t>Problemet som hadde oppstått var at prosjekter ikke var realisert, rente og avdragsbetalinger uteblitt.</a:t>
            </a:r>
          </a:p>
        </p:txBody>
      </p:sp>
    </p:spTree>
    <p:extLst>
      <p:ext uri="{BB962C8B-B14F-4D97-AF65-F5344CB8AC3E}">
        <p14:creationId xmlns:p14="http://schemas.microsoft.com/office/powerpoint/2010/main" val="820601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F3A8A59-5D87-5177-7FCD-292A785B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Slik ser </a:t>
            </a:r>
            <a:r>
              <a:rPr lang="nb-NO" dirty="0" err="1"/>
              <a:t>Ambita</a:t>
            </a:r>
            <a:r>
              <a:rPr lang="nb-NO" dirty="0"/>
              <a:t>-data ut.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31E32CB-00C3-D9E7-967C-F7A7DB120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0609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ksjenumre på en digital skjerm">
            <a:extLst>
              <a:ext uri="{FF2B5EF4-FFF2-40B4-BE49-F238E27FC236}">
                <a16:creationId xmlns:a16="http://schemas.microsoft.com/office/drawing/2014/main" id="{34CB5856-5CA9-DFF8-B93B-08F97C8C7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99" r="15247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3FC94BA-BC96-1D96-2538-578D60B0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nb-NO" sz="4000"/>
              <a:t>Oppsummert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F005BC-12CE-E075-AD0E-B76ADE28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 lnSpcReduction="10000"/>
          </a:bodyPr>
          <a:lstStyle/>
          <a:p>
            <a:r>
              <a:rPr lang="nb-NO" sz="1700" dirty="0"/>
              <a:t>Vi avdekket en stor svikt i Finanstilsynets arbeid. Skulle blitt stanset i 2017, saksbehandlingsfeil gjorde at de kunne fortsette.</a:t>
            </a:r>
          </a:p>
          <a:p>
            <a:endParaRPr lang="nb-NO" sz="1700" dirty="0"/>
          </a:p>
          <a:p>
            <a:r>
              <a:rPr lang="nb-NO" sz="1700" dirty="0"/>
              <a:t>I tillegg hadde det vært varsler mot aktørene siden starten på 2000-tallet. </a:t>
            </a:r>
          </a:p>
          <a:p>
            <a:endParaRPr lang="nb-NO" sz="1700" dirty="0"/>
          </a:p>
          <a:p>
            <a:r>
              <a:rPr lang="nb-NO" sz="1700" dirty="0"/>
              <a:t>Mange tragiske historier om folk som trengte hjelp, men endte opp uten hus og hjem. I mellomtiden ble en rekke personer velstående.</a:t>
            </a:r>
          </a:p>
          <a:p>
            <a:endParaRPr lang="nb-NO" sz="1700" dirty="0"/>
          </a:p>
          <a:p>
            <a:r>
              <a:rPr lang="nb-NO" sz="1700" dirty="0"/>
              <a:t>Menneskers grådighet er uten sidestykke </a:t>
            </a:r>
            <a:r>
              <a:rPr lang="nb-NO" sz="1700" dirty="0">
                <a:sym typeface="Wingdings" panose="05000000000000000000" pitchFamily="2" charset="2"/>
              </a:rPr>
              <a:t> </a:t>
            </a:r>
            <a:endParaRPr lang="nb-NO" sz="1700" dirty="0"/>
          </a:p>
          <a:p>
            <a:endParaRPr lang="nb-NO" sz="1700" dirty="0"/>
          </a:p>
          <a:p>
            <a:endParaRPr lang="nb-NO" sz="1700" dirty="0"/>
          </a:p>
        </p:txBody>
      </p:sp>
    </p:spTree>
    <p:extLst>
      <p:ext uri="{BB962C8B-B14F-4D97-AF65-F5344CB8AC3E}">
        <p14:creationId xmlns:p14="http://schemas.microsoft.com/office/powerpoint/2010/main" val="29656363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urner som opptrer med ringer">
            <a:extLst>
              <a:ext uri="{FF2B5EF4-FFF2-40B4-BE49-F238E27FC236}">
                <a16:creationId xmlns:a16="http://schemas.microsoft.com/office/drawing/2014/main" id="{E4E62943-87FF-A089-8F31-B1DDDA1D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81" r="11351" b="-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493F20-3D86-2CEF-3D31-0B27E8C0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nb-NO" sz="4000" dirty="0"/>
              <a:t>Noen tips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346766-843A-6B34-214F-CD7162E20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nb-NO" sz="2000"/>
              <a:t>«Turn every page». </a:t>
            </a:r>
          </a:p>
          <a:p>
            <a:endParaRPr lang="nb-NO" sz="2000"/>
          </a:p>
          <a:p>
            <a:r>
              <a:rPr lang="nb-NO" sz="2000"/>
              <a:t>Ha systematiske tidslinjer på innsynet. Mye lettere å avdekke systemsvikt da.</a:t>
            </a:r>
          </a:p>
          <a:p>
            <a:endParaRPr lang="nb-NO" sz="2000"/>
          </a:p>
          <a:p>
            <a:r>
              <a:rPr lang="nb-NO" sz="2000"/>
              <a:t>Kartlegg tidligere ansatte.</a:t>
            </a:r>
          </a:p>
          <a:p>
            <a:endParaRPr lang="nb-NO" sz="2000"/>
          </a:p>
          <a:p>
            <a:r>
              <a:rPr lang="nb-NO" sz="2000"/>
              <a:t>Bruk grunnbøker aktivt. </a:t>
            </a:r>
          </a:p>
          <a:p>
            <a:endParaRPr lang="nb-NO" sz="2000"/>
          </a:p>
          <a:p>
            <a:endParaRPr lang="nb-NO" sz="2000"/>
          </a:p>
          <a:p>
            <a:endParaRPr lang="nb-NO" sz="2000"/>
          </a:p>
          <a:p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23222532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62F553-BC49-7544-A9CD-454388BB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b-NO" sz="4600" b="1"/>
              <a:t>Oppsummert</a:t>
            </a:r>
            <a:r>
              <a:rPr lang="nb-NO" sz="4600"/>
              <a:t>: </a:t>
            </a:r>
            <a:br>
              <a:rPr lang="nb-NO" sz="4600"/>
            </a:br>
            <a:br>
              <a:rPr lang="nb-NO" sz="4600"/>
            </a:br>
            <a:r>
              <a:rPr lang="nb-NO" sz="4600"/>
              <a:t>Røde flagg dere alltid må se etter</a:t>
            </a:r>
            <a:endParaRPr lang="nb-NO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4E80DB-C65F-6540-9647-7D598EC8B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1027579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AutoNum type="arabicParenR"/>
            </a:pPr>
            <a:r>
              <a:rPr lang="nb-NO" sz="1700"/>
              <a:t>Er lønnsomheten og (resultatmargin, driftsmargin o.l.) mye høyere enn konkurrenter uten noen synlig forklaring?</a:t>
            </a:r>
          </a:p>
          <a:p>
            <a:pPr marL="514350" indent="-514350">
              <a:buAutoNum type="arabicParenR"/>
            </a:pPr>
            <a:r>
              <a:rPr lang="nb-NO" sz="1700"/>
              <a:t>Har kundefordringer/fordringer i balansen økt kraftig? Vær spesielt oppmerksom på økningen i prosent er mer enn omsetningsveksten.</a:t>
            </a:r>
          </a:p>
          <a:p>
            <a:pPr marL="514350" indent="-514350">
              <a:buAutoNum type="arabicParenR"/>
            </a:pPr>
            <a:r>
              <a:rPr lang="nb-NO" sz="1700"/>
              <a:t>Er notene i regnskapet svært uoversiktlige eller mangelfulle?</a:t>
            </a:r>
          </a:p>
          <a:p>
            <a:pPr marL="514350" indent="-514350">
              <a:buAutoNum type="arabicParenR"/>
            </a:pPr>
            <a:r>
              <a:rPr lang="nb-NO" sz="1700"/>
              <a:t>Har revisor konkludert med forbehold/negativt eller trukket seg? Husk at revisor skal trekke seg hvis han blir hindret i arbeidet.</a:t>
            </a:r>
          </a:p>
          <a:p>
            <a:pPr marL="514350" indent="-514350">
              <a:buAutoNum type="arabicParenR"/>
            </a:pPr>
            <a:r>
              <a:rPr lang="nb-NO" sz="1700"/>
              <a:t>Har man balanseført utviklingskostnader som virker svært usikre?</a:t>
            </a:r>
          </a:p>
          <a:p>
            <a:pPr marL="514350" indent="-514350">
              <a:buAutoNum type="arabicParenR"/>
            </a:pPr>
            <a:r>
              <a:rPr lang="nb-NO" sz="1700"/>
              <a:t>Er selskapsstrukturen uoversiktlig? Mange små selskaper? Har de unngått å konsolidere regnskapene?</a:t>
            </a:r>
          </a:p>
          <a:p>
            <a:pPr marL="514350" indent="-514350">
              <a:buAutoNum type="arabicParenR"/>
            </a:pPr>
            <a:r>
              <a:rPr lang="nb-NO" sz="1700"/>
              <a:t>Viser notene opportunistisk omgåelse av tapsavsetninger? Er forutsetninger i nedskrivingstester urealistiske? Har man ikke tapsført skattetvister etc.?</a:t>
            </a:r>
          </a:p>
          <a:p>
            <a:pPr marL="514350" indent="-514350">
              <a:buAutoNum type="arabicParenR"/>
            </a:pPr>
            <a:endParaRPr lang="nb-NO" sz="1700"/>
          </a:p>
          <a:p>
            <a:pPr marL="514350" indent="-514350">
              <a:buAutoNum type="arabicParenR"/>
            </a:pPr>
            <a:endParaRPr lang="nb-NO" sz="1700"/>
          </a:p>
          <a:p>
            <a:pPr marL="514350" indent="-514350">
              <a:buAutoNum type="arabicParenR"/>
            </a:pPr>
            <a:endParaRPr lang="nb-NO" sz="1700" dirty="0"/>
          </a:p>
        </p:txBody>
      </p:sp>
    </p:spTree>
    <p:extLst>
      <p:ext uri="{BB962C8B-B14F-4D97-AF65-F5344CB8AC3E}">
        <p14:creationId xmlns:p14="http://schemas.microsoft.com/office/powerpoint/2010/main" val="116786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1CAA37-99C3-25EB-A394-DB840CED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Innledende spørsmål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CB82E9-2EFD-72E5-C5AF-70B5374B9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 mye penger hadde de lånt inn fra investorer?</a:t>
            </a:r>
          </a:p>
          <a:p>
            <a:endParaRPr lang="nb-NO" dirty="0"/>
          </a:p>
          <a:p>
            <a:r>
              <a:rPr lang="nb-NO" dirty="0"/>
              <a:t>Hva hadde pengene gått til?</a:t>
            </a:r>
          </a:p>
          <a:p>
            <a:endParaRPr lang="nb-NO" dirty="0"/>
          </a:p>
          <a:p>
            <a:r>
              <a:rPr lang="nb-NO" dirty="0"/>
              <a:t>Var det grunnlag for mistanke om ulovlige forhold?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020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E3AE99-F235-33F8-CB09-E3126E62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</a:rPr>
              <a:t>Når jeg får et slikt tips starter jeg ofte to løp	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8AFED474-CCA1-41E0-D977-EAA550148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65807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758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I fargepalet">
      <a:dk1>
        <a:srgbClr val="000000"/>
      </a:dk1>
      <a:lt1>
        <a:srgbClr val="FFFFFF"/>
      </a:lt1>
      <a:dk2>
        <a:srgbClr val="001B32"/>
      </a:dk2>
      <a:lt2>
        <a:srgbClr val="F7F7E5"/>
      </a:lt2>
      <a:accent1>
        <a:srgbClr val="00457F"/>
      </a:accent1>
      <a:accent2>
        <a:srgbClr val="006AB3"/>
      </a:accent2>
      <a:accent3>
        <a:srgbClr val="18B1FF"/>
      </a:accent3>
      <a:accent4>
        <a:srgbClr val="CFE8F8"/>
      </a:accent4>
      <a:accent5>
        <a:srgbClr val="9B9083"/>
      </a:accent5>
      <a:accent6>
        <a:srgbClr val="C5C0B8"/>
      </a:accent6>
      <a:hlink>
        <a:srgbClr val="C5A769"/>
      </a:hlink>
      <a:folHlink>
        <a:srgbClr val="EFE9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E 3735 (2020)Webinar 4 Regnskapskvalitet og regnskapsmanipulasjon.pptx.potx" id="{AC3AD2D3-CEFF-43FE-AD5F-56131A356470}" vid="{FCABD99B-1BC6-48A7-8F6F-F6F280587EB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2652</Words>
  <Application>Microsoft Office PowerPoint</Application>
  <PresentationFormat>Widescreen</PresentationFormat>
  <Paragraphs>335</Paragraphs>
  <Slides>73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73</vt:i4>
      </vt:variant>
    </vt:vector>
  </HeadingPairs>
  <TitlesOfParts>
    <vt:vector size="85" baseType="lpstr">
      <vt:lpstr>Aptos</vt:lpstr>
      <vt:lpstr>Aptos Display</vt:lpstr>
      <vt:lpstr>Arial</vt:lpstr>
      <vt:lpstr>Calibri</vt:lpstr>
      <vt:lpstr>Calibri Light</vt:lpstr>
      <vt:lpstr>Trebuchet MS</vt:lpstr>
      <vt:lpstr>Wingdings</vt:lpstr>
      <vt:lpstr>Wingdings 2</vt:lpstr>
      <vt:lpstr>WordVisi_MSFontService</vt:lpstr>
      <vt:lpstr>Office-tema</vt:lpstr>
      <vt:lpstr>1_Office-tema</vt:lpstr>
      <vt:lpstr>Office Theme</vt:lpstr>
      <vt:lpstr>SUJO-kurs</vt:lpstr>
      <vt:lpstr>Utgangspunkt:  Dere har en svært viktig rolle å spille….!</vt:lpstr>
      <vt:lpstr>Plan for denne delen</vt:lpstr>
      <vt:lpstr>PowerPoint-presentasjon</vt:lpstr>
      <vt:lpstr>PowerPoint-presentasjon</vt:lpstr>
      <vt:lpstr>Hanakam &amp; Nielsen </vt:lpstr>
      <vt:lpstr>Den spede starten</vt:lpstr>
      <vt:lpstr>Innledende spørsmål</vt:lpstr>
      <vt:lpstr>Når jeg får et slikt tips starter jeg ofte to løp </vt:lpstr>
      <vt:lpstr>Ofte nyttig å få oversikt over selskapsstrukturen kjapt. </vt:lpstr>
      <vt:lpstr>Oppgave</vt:lpstr>
      <vt:lpstr>Spinnaker West</vt:lpstr>
      <vt:lpstr>To ting som blir umiddelbart klart</vt:lpstr>
      <vt:lpstr>Revisor er ikke fornøyd – hva skal vi tenke om det?</vt:lpstr>
      <vt:lpstr>Men aksjonærlån skal skattes av</vt:lpstr>
      <vt:lpstr>Hva hadde aksjonærlånet gått til?</vt:lpstr>
      <vt:lpstr>Flax Holding</vt:lpstr>
      <vt:lpstr>PowerPoint-presentasjon</vt:lpstr>
      <vt:lpstr>PowerPoint-presentasjon</vt:lpstr>
      <vt:lpstr>PowerPoint-presentasjon</vt:lpstr>
      <vt:lpstr>Ingen noter til å hjelpe oss :/</vt:lpstr>
      <vt:lpstr>North West Property</vt:lpstr>
      <vt:lpstr>Selskapet har lånt ut store summer</vt:lpstr>
      <vt:lpstr>Og masse utestående – men hos hvem? </vt:lpstr>
      <vt:lpstr>Ingen noter til å hjelpe oss :/</vt:lpstr>
      <vt:lpstr>PowerPoint-presentasjon</vt:lpstr>
      <vt:lpstr>Samtlige regnskaper hadde samme regnskapsfører….</vt:lpstr>
      <vt:lpstr>Halhjem eiendom – et av utallige tomteselskap</vt:lpstr>
      <vt:lpstr>Resultatet viser ingen drift</vt:lpstr>
      <vt:lpstr>Selskapet har lånt ut penger</vt:lpstr>
      <vt:lpstr>Skylder investorene store summer.</vt:lpstr>
      <vt:lpstr>Igjen ingen interessant noteinfo.</vt:lpstr>
      <vt:lpstr>Tanker etter å ha sett dette regnskapet</vt:lpstr>
      <vt:lpstr>PowerPoint-presentasjon</vt:lpstr>
      <vt:lpstr>Så kom 2020-regnskapet….</vt:lpstr>
      <vt:lpstr>Med 2020-regnskapet  fikk vi mer info – pengene var gått til noe helt annet enn det som var kommunisert til investorene</vt:lpstr>
      <vt:lpstr>Kildearbeid ga oss info om utgifter Hanakam/Nielsen hadde ført på selskapet</vt:lpstr>
      <vt:lpstr>Men hvor mye hadde de lånt inn?</vt:lpstr>
      <vt:lpstr>Var det i det hele tatt mulig å få oversikt?</vt:lpstr>
      <vt:lpstr>Eks. fra et tomteselskap – skiller ikke ut intern fra ekstern gjeld</vt:lpstr>
      <vt:lpstr>Hvordan kartlegge?</vt:lpstr>
      <vt:lpstr>Estimatet ble på over 240 millioner kroner, men ble aldri publisert av oss.</vt:lpstr>
      <vt:lpstr>Nettopp prospekter ble viktige – da kunne vi holde det opp mot annen info om risiko vi fikk</vt:lpstr>
      <vt:lpstr>Revisorene trakk seg raskt etter de første sakene…</vt:lpstr>
      <vt:lpstr>Ikke helt uvanlig problemstilling </vt:lpstr>
      <vt:lpstr>PowerPoint-presentasjon</vt:lpstr>
      <vt:lpstr>Noen oppsummerende tanker</vt:lpstr>
      <vt:lpstr>Tips til måter å forstå virksomhetne </vt:lpstr>
      <vt:lpstr>Litt info om regnskapsmanipulasjon</vt:lpstr>
      <vt:lpstr>Regnskapsmanipulasjon er ulovlig!</vt:lpstr>
      <vt:lpstr>PowerPoint-presentasjon</vt:lpstr>
      <vt:lpstr>Hvorfor skjer regnskapsmanipulering?</vt:lpstr>
      <vt:lpstr>Hvorfor skjer regnskapsmanipulering?</vt:lpstr>
      <vt:lpstr>Hvorfor skjer regnskapsmanipulering –  teoretisk fundament</vt:lpstr>
      <vt:lpstr>PowerPoint-presentasjon</vt:lpstr>
      <vt:lpstr>Ikke glem styrets ansvar!</vt:lpstr>
      <vt:lpstr>Lånehaiene</vt:lpstr>
      <vt:lpstr>Senhøsten 2023 publiserte E24 en rekke saker om et finansmiljø i Bergen</vt:lpstr>
      <vt:lpstr>Vi avslørte at både dyrevernere</vt:lpstr>
      <vt:lpstr>Og nordsjødykkere var innvolvert</vt:lpstr>
      <vt:lpstr>Det begynte med et tips om et selskap som heter CIM AS</vt:lpstr>
      <vt:lpstr>Hvordan begynte jeg?</vt:lpstr>
      <vt:lpstr>En nyttig database : Proff forvalt</vt:lpstr>
      <vt:lpstr>Krevende innsynsjobb</vt:lpstr>
      <vt:lpstr>Oppgave…</vt:lpstr>
      <vt:lpstr>Oppgave (hvis vi får tid)</vt:lpstr>
      <vt:lpstr>Vi ønsket å etablere omfanget av virksomheten – og hvem var investorene?</vt:lpstr>
      <vt:lpstr>Redningen ble Ambita </vt:lpstr>
      <vt:lpstr>Vi oppdaget noe avgjørende…</vt:lpstr>
      <vt:lpstr>Slik ser Ambita-data ut.</vt:lpstr>
      <vt:lpstr>Oppsummert</vt:lpstr>
      <vt:lpstr>Noen tips</vt:lpstr>
      <vt:lpstr>Oppsummert:   Røde flagg dere alltid må se etter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Kyrre Kjellevold</dc:creator>
  <cp:lastModifiedBy>Kyrre Kjellevold</cp:lastModifiedBy>
  <cp:revision>39</cp:revision>
  <dcterms:created xsi:type="dcterms:W3CDTF">2024-10-13T09:44:44Z</dcterms:created>
  <dcterms:modified xsi:type="dcterms:W3CDTF">2024-10-15T16:26:35Z</dcterms:modified>
</cp:coreProperties>
</file>