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6" r:id="rId3"/>
    <p:sldId id="257" r:id="rId4"/>
    <p:sldId id="258" r:id="rId5"/>
    <p:sldId id="708" r:id="rId6"/>
    <p:sldId id="709" r:id="rId7"/>
    <p:sldId id="260" r:id="rId8"/>
    <p:sldId id="263" r:id="rId9"/>
    <p:sldId id="706" r:id="rId10"/>
    <p:sldId id="261" r:id="rId11"/>
    <p:sldId id="264" r:id="rId12"/>
    <p:sldId id="699" r:id="rId13"/>
    <p:sldId id="700" r:id="rId14"/>
    <p:sldId id="701" r:id="rId15"/>
    <p:sldId id="304" r:id="rId16"/>
    <p:sldId id="305" r:id="rId17"/>
    <p:sldId id="705" r:id="rId18"/>
    <p:sldId id="307" r:id="rId19"/>
    <p:sldId id="704" r:id="rId20"/>
    <p:sldId id="703" r:id="rId21"/>
    <p:sldId id="702" r:id="rId22"/>
    <p:sldId id="266" r:id="rId23"/>
    <p:sldId id="268" r:id="rId24"/>
    <p:sldId id="269" r:id="rId25"/>
    <p:sldId id="265" r:id="rId26"/>
    <p:sldId id="267" r:id="rId27"/>
    <p:sldId id="279" r:id="rId28"/>
    <p:sldId id="280" r:id="rId29"/>
    <p:sldId id="278" r:id="rId30"/>
    <p:sldId id="291" r:id="rId31"/>
    <p:sldId id="271" r:id="rId32"/>
    <p:sldId id="272" r:id="rId33"/>
    <p:sldId id="281" r:id="rId34"/>
    <p:sldId id="297" r:id="rId35"/>
    <p:sldId id="298" r:id="rId36"/>
    <p:sldId id="273" r:id="rId37"/>
    <p:sldId id="274" r:id="rId38"/>
    <p:sldId id="275" r:id="rId39"/>
    <p:sldId id="285" r:id="rId40"/>
    <p:sldId id="270" r:id="rId41"/>
    <p:sldId id="277" r:id="rId42"/>
    <p:sldId id="282" r:id="rId43"/>
    <p:sldId id="286" r:id="rId44"/>
    <p:sldId id="283" r:id="rId45"/>
    <p:sldId id="289" r:id="rId46"/>
    <p:sldId id="287" r:id="rId47"/>
    <p:sldId id="288" r:id="rId48"/>
    <p:sldId id="290" r:id="rId49"/>
    <p:sldId id="292" r:id="rId50"/>
    <p:sldId id="293" r:id="rId51"/>
    <p:sldId id="300" r:id="rId52"/>
    <p:sldId id="301" r:id="rId53"/>
    <p:sldId id="302" r:id="rId54"/>
    <p:sldId id="294" r:id="rId55"/>
    <p:sldId id="295" r:id="rId56"/>
    <p:sldId id="296" r:id="rId5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146" d="100"/>
          <a:sy n="146" d="100"/>
        </p:scale>
        <p:origin x="8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B54BC-126D-422F-B291-C2CCE768A32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9A4B20E-3367-4364-A35D-24F3198C72A3}">
      <dgm:prSet/>
      <dgm:spPr/>
      <dgm:t>
        <a:bodyPr/>
        <a:lstStyle/>
        <a:p>
          <a:r>
            <a:rPr lang="nb-NO" b="0" i="0" dirty="0"/>
            <a:t>Aksjeloven krever at et utbytte skal vedtas av generalforsamlingen. </a:t>
          </a:r>
          <a:endParaRPr lang="en-US" dirty="0"/>
        </a:p>
      </dgm:t>
    </dgm:pt>
    <dgm:pt modelId="{6C603FA0-44E8-4210-A793-93626EB73D06}" type="parTrans" cxnId="{1E90776E-D790-4613-8576-E8130D71BC5A}">
      <dgm:prSet/>
      <dgm:spPr/>
      <dgm:t>
        <a:bodyPr/>
        <a:lstStyle/>
        <a:p>
          <a:endParaRPr lang="en-US"/>
        </a:p>
      </dgm:t>
    </dgm:pt>
    <dgm:pt modelId="{038F4166-0ECA-4682-BD25-C391496AF08E}" type="sibTrans" cxnId="{1E90776E-D790-4613-8576-E8130D71BC5A}">
      <dgm:prSet/>
      <dgm:spPr/>
      <dgm:t>
        <a:bodyPr/>
        <a:lstStyle/>
        <a:p>
          <a:endParaRPr lang="en-US"/>
        </a:p>
      </dgm:t>
    </dgm:pt>
    <dgm:pt modelId="{97C1AC6D-81CF-4F2E-9136-E97FE671E68F}">
      <dgm:prSet/>
      <dgm:spPr/>
      <dgm:t>
        <a:bodyPr/>
        <a:lstStyle/>
        <a:p>
          <a:r>
            <a:rPr lang="nb-NO" b="0" i="0"/>
            <a:t>Generalforsamlingen kan imidlertid aldri beslutte eller øke et utbytte uten at det på forhånd er foreslått fra styret.  </a:t>
          </a:r>
          <a:endParaRPr lang="en-US"/>
        </a:p>
      </dgm:t>
    </dgm:pt>
    <dgm:pt modelId="{0D915400-0C1C-46B5-B4D0-597A73EAD013}" type="parTrans" cxnId="{71438876-2F43-443A-BAAB-D9033762086C}">
      <dgm:prSet/>
      <dgm:spPr/>
      <dgm:t>
        <a:bodyPr/>
        <a:lstStyle/>
        <a:p>
          <a:endParaRPr lang="en-US"/>
        </a:p>
      </dgm:t>
    </dgm:pt>
    <dgm:pt modelId="{B38A32AA-FD76-4D7B-A45F-354F059AE4C5}" type="sibTrans" cxnId="{71438876-2F43-443A-BAAB-D9033762086C}">
      <dgm:prSet/>
      <dgm:spPr/>
      <dgm:t>
        <a:bodyPr/>
        <a:lstStyle/>
        <a:p>
          <a:endParaRPr lang="en-US"/>
        </a:p>
      </dgm:t>
    </dgm:pt>
    <dgm:pt modelId="{3854DD90-3AE6-4A31-8726-2A7DEA5FEC96}">
      <dgm:prSet/>
      <dgm:spPr/>
      <dgm:t>
        <a:bodyPr/>
        <a:lstStyle/>
        <a:p>
          <a:r>
            <a:rPr lang="nb-NO" dirty="0"/>
            <a:t>Normalt blir utbytte vedtatt på generalforsamlingen på våren (typisk april-juni) samtidig som man vedtar regnskapet for året før.  Det er dette regnskapet som er utgangspunktet for utbytteutdelingen.</a:t>
          </a:r>
          <a:endParaRPr lang="en-US" dirty="0"/>
        </a:p>
      </dgm:t>
    </dgm:pt>
    <dgm:pt modelId="{C760483B-5E4B-4CA4-82C0-8D001B999729}" type="parTrans" cxnId="{44694C57-6120-4554-BF55-663C8224AD4C}">
      <dgm:prSet/>
      <dgm:spPr/>
      <dgm:t>
        <a:bodyPr/>
        <a:lstStyle/>
        <a:p>
          <a:endParaRPr lang="en-US"/>
        </a:p>
      </dgm:t>
    </dgm:pt>
    <dgm:pt modelId="{BE8F92FC-DF58-4291-965B-B7FE75840188}" type="sibTrans" cxnId="{44694C57-6120-4554-BF55-663C8224AD4C}">
      <dgm:prSet/>
      <dgm:spPr/>
      <dgm:t>
        <a:bodyPr/>
        <a:lstStyle/>
        <a:p>
          <a:endParaRPr lang="en-US"/>
        </a:p>
      </dgm:t>
    </dgm:pt>
    <dgm:pt modelId="{39453140-74AE-479A-A57E-07B2BFD9F984}" type="pres">
      <dgm:prSet presAssocID="{6A9B54BC-126D-422F-B291-C2CCE768A32D}" presName="linear" presStyleCnt="0">
        <dgm:presLayoutVars>
          <dgm:animLvl val="lvl"/>
          <dgm:resizeHandles val="exact"/>
        </dgm:presLayoutVars>
      </dgm:prSet>
      <dgm:spPr/>
    </dgm:pt>
    <dgm:pt modelId="{D2245B84-B697-411C-9CF5-6F1DBD7B06B9}" type="pres">
      <dgm:prSet presAssocID="{A9A4B20E-3367-4364-A35D-24F3198C72A3}" presName="parentText" presStyleLbl="node1" presStyleIdx="0" presStyleCnt="3">
        <dgm:presLayoutVars>
          <dgm:chMax val="0"/>
          <dgm:bulletEnabled val="1"/>
        </dgm:presLayoutVars>
      </dgm:prSet>
      <dgm:spPr/>
    </dgm:pt>
    <dgm:pt modelId="{C9CD17C2-D11B-4CA0-9B9F-02386BD91D6D}" type="pres">
      <dgm:prSet presAssocID="{038F4166-0ECA-4682-BD25-C391496AF08E}" presName="spacer" presStyleCnt="0"/>
      <dgm:spPr/>
    </dgm:pt>
    <dgm:pt modelId="{FAD99492-329B-456A-BE41-D4B01FF59781}" type="pres">
      <dgm:prSet presAssocID="{97C1AC6D-81CF-4F2E-9136-E97FE671E68F}" presName="parentText" presStyleLbl="node1" presStyleIdx="1" presStyleCnt="3">
        <dgm:presLayoutVars>
          <dgm:chMax val="0"/>
          <dgm:bulletEnabled val="1"/>
        </dgm:presLayoutVars>
      </dgm:prSet>
      <dgm:spPr/>
    </dgm:pt>
    <dgm:pt modelId="{6C3E9166-AEF3-410B-90FD-9738D28D8502}" type="pres">
      <dgm:prSet presAssocID="{B38A32AA-FD76-4D7B-A45F-354F059AE4C5}" presName="spacer" presStyleCnt="0"/>
      <dgm:spPr/>
    </dgm:pt>
    <dgm:pt modelId="{91986362-1E0B-496E-8294-962DB430E801}" type="pres">
      <dgm:prSet presAssocID="{3854DD90-3AE6-4A31-8726-2A7DEA5FEC96}" presName="parentText" presStyleLbl="node1" presStyleIdx="2" presStyleCnt="3">
        <dgm:presLayoutVars>
          <dgm:chMax val="0"/>
          <dgm:bulletEnabled val="1"/>
        </dgm:presLayoutVars>
      </dgm:prSet>
      <dgm:spPr/>
    </dgm:pt>
  </dgm:ptLst>
  <dgm:cxnLst>
    <dgm:cxn modelId="{4C37E60E-CFC9-4118-8CC3-521CDAD04D4E}" type="presOf" srcId="{3854DD90-3AE6-4A31-8726-2A7DEA5FEC96}" destId="{91986362-1E0B-496E-8294-962DB430E801}" srcOrd="0" destOrd="0" presId="urn:microsoft.com/office/officeart/2005/8/layout/vList2"/>
    <dgm:cxn modelId="{F0417B13-3221-42B1-A4D1-D0676C71BF4E}" type="presOf" srcId="{A9A4B20E-3367-4364-A35D-24F3198C72A3}" destId="{D2245B84-B697-411C-9CF5-6F1DBD7B06B9}" srcOrd="0" destOrd="0" presId="urn:microsoft.com/office/officeart/2005/8/layout/vList2"/>
    <dgm:cxn modelId="{C03A2522-D4C1-4677-9E51-39452F744ECA}" type="presOf" srcId="{6A9B54BC-126D-422F-B291-C2CCE768A32D}" destId="{39453140-74AE-479A-A57E-07B2BFD9F984}" srcOrd="0" destOrd="0" presId="urn:microsoft.com/office/officeart/2005/8/layout/vList2"/>
    <dgm:cxn modelId="{7787BA66-72F7-4D31-8F31-7B631C074BD5}" type="presOf" srcId="{97C1AC6D-81CF-4F2E-9136-E97FE671E68F}" destId="{FAD99492-329B-456A-BE41-D4B01FF59781}" srcOrd="0" destOrd="0" presId="urn:microsoft.com/office/officeart/2005/8/layout/vList2"/>
    <dgm:cxn modelId="{1E90776E-D790-4613-8576-E8130D71BC5A}" srcId="{6A9B54BC-126D-422F-B291-C2CCE768A32D}" destId="{A9A4B20E-3367-4364-A35D-24F3198C72A3}" srcOrd="0" destOrd="0" parTransId="{6C603FA0-44E8-4210-A793-93626EB73D06}" sibTransId="{038F4166-0ECA-4682-BD25-C391496AF08E}"/>
    <dgm:cxn modelId="{71438876-2F43-443A-BAAB-D9033762086C}" srcId="{6A9B54BC-126D-422F-B291-C2CCE768A32D}" destId="{97C1AC6D-81CF-4F2E-9136-E97FE671E68F}" srcOrd="1" destOrd="0" parTransId="{0D915400-0C1C-46B5-B4D0-597A73EAD013}" sibTransId="{B38A32AA-FD76-4D7B-A45F-354F059AE4C5}"/>
    <dgm:cxn modelId="{44694C57-6120-4554-BF55-663C8224AD4C}" srcId="{6A9B54BC-126D-422F-B291-C2CCE768A32D}" destId="{3854DD90-3AE6-4A31-8726-2A7DEA5FEC96}" srcOrd="2" destOrd="0" parTransId="{C760483B-5E4B-4CA4-82C0-8D001B999729}" sibTransId="{BE8F92FC-DF58-4291-965B-B7FE75840188}"/>
    <dgm:cxn modelId="{E31C7D63-63C1-4EBA-9B37-F20D70FAFF0C}" type="presParOf" srcId="{39453140-74AE-479A-A57E-07B2BFD9F984}" destId="{D2245B84-B697-411C-9CF5-6F1DBD7B06B9}" srcOrd="0" destOrd="0" presId="urn:microsoft.com/office/officeart/2005/8/layout/vList2"/>
    <dgm:cxn modelId="{4131A5F1-58FD-4F5B-B545-964A06F633F9}" type="presParOf" srcId="{39453140-74AE-479A-A57E-07B2BFD9F984}" destId="{C9CD17C2-D11B-4CA0-9B9F-02386BD91D6D}" srcOrd="1" destOrd="0" presId="urn:microsoft.com/office/officeart/2005/8/layout/vList2"/>
    <dgm:cxn modelId="{728CB49A-FEFB-4568-82C1-3352142E3F1B}" type="presParOf" srcId="{39453140-74AE-479A-A57E-07B2BFD9F984}" destId="{FAD99492-329B-456A-BE41-D4B01FF59781}" srcOrd="2" destOrd="0" presId="urn:microsoft.com/office/officeart/2005/8/layout/vList2"/>
    <dgm:cxn modelId="{0BD661A6-5AF1-41AD-9C54-917426B4DAC1}" type="presParOf" srcId="{39453140-74AE-479A-A57E-07B2BFD9F984}" destId="{6C3E9166-AEF3-410B-90FD-9738D28D8502}" srcOrd="3" destOrd="0" presId="urn:microsoft.com/office/officeart/2005/8/layout/vList2"/>
    <dgm:cxn modelId="{47B3ACF1-4574-419E-B035-86B0DE4E676E}" type="presParOf" srcId="{39453140-74AE-479A-A57E-07B2BFD9F984}" destId="{91986362-1E0B-496E-8294-962DB430E8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EF783-BF56-4118-9148-EF9E3ED611F4}"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43C336C9-6BFE-4AFF-93DF-170699F5AA28}">
      <dgm:prSet/>
      <dgm:spPr/>
      <dgm:t>
        <a:bodyPr/>
        <a:lstStyle/>
        <a:p>
          <a:pPr>
            <a:defRPr b="1"/>
          </a:pPr>
          <a:r>
            <a:rPr lang="nb-NO"/>
            <a:t>Hvordan vil en investor gå frem for å verdsette selskapet?</a:t>
          </a:r>
          <a:endParaRPr lang="en-US"/>
        </a:p>
      </dgm:t>
    </dgm:pt>
    <dgm:pt modelId="{89C67BC0-9BED-4EEA-8C8D-8EA7E7D9930E}" type="parTrans" cxnId="{980FF122-AA27-406C-864C-14FE9DA82AEA}">
      <dgm:prSet/>
      <dgm:spPr/>
      <dgm:t>
        <a:bodyPr/>
        <a:lstStyle/>
        <a:p>
          <a:endParaRPr lang="en-US"/>
        </a:p>
      </dgm:t>
    </dgm:pt>
    <dgm:pt modelId="{494E89CF-EA0A-4F64-9868-83BA16B6F78A}" type="sibTrans" cxnId="{980FF122-AA27-406C-864C-14FE9DA82AEA}">
      <dgm:prSet/>
      <dgm:spPr/>
      <dgm:t>
        <a:bodyPr/>
        <a:lstStyle/>
        <a:p>
          <a:endParaRPr lang="en-US"/>
        </a:p>
      </dgm:t>
    </dgm:pt>
    <dgm:pt modelId="{DDA949C3-9660-497A-A092-3DBC25E8973D}">
      <dgm:prSet/>
      <dgm:spPr/>
      <dgm:t>
        <a:bodyPr/>
        <a:lstStyle/>
        <a:p>
          <a:pPr>
            <a:defRPr b="1"/>
          </a:pPr>
          <a:r>
            <a:rPr lang="nb-NO"/>
            <a:t>Den vil se på følgende:</a:t>
          </a:r>
          <a:endParaRPr lang="en-US"/>
        </a:p>
      </dgm:t>
    </dgm:pt>
    <dgm:pt modelId="{8D87E87B-7387-4679-BB5A-2DED6747A992}" type="parTrans" cxnId="{CD9E2D21-8471-4EB9-A79C-BF749455DF64}">
      <dgm:prSet/>
      <dgm:spPr/>
      <dgm:t>
        <a:bodyPr/>
        <a:lstStyle/>
        <a:p>
          <a:endParaRPr lang="en-US"/>
        </a:p>
      </dgm:t>
    </dgm:pt>
    <dgm:pt modelId="{698D4489-4160-4F3A-9AC9-F953013348B7}" type="sibTrans" cxnId="{CD9E2D21-8471-4EB9-A79C-BF749455DF64}">
      <dgm:prSet/>
      <dgm:spPr/>
      <dgm:t>
        <a:bodyPr/>
        <a:lstStyle/>
        <a:p>
          <a:endParaRPr lang="en-US"/>
        </a:p>
      </dgm:t>
    </dgm:pt>
    <dgm:pt modelId="{96289190-773E-41AA-BE33-252AAC782C39}">
      <dgm:prSet/>
      <dgm:spPr/>
      <dgm:t>
        <a:bodyPr/>
        <a:lstStyle/>
        <a:p>
          <a:r>
            <a:rPr lang="nb-NO"/>
            <a:t>Hva slags leieinntekter har eiendommen generert i fortiden? Dette blir basisen for en fremskriving (prognose) som tar hensyn til prisveksten i samfunnet, knapphet på leieareal i området etc.</a:t>
          </a:r>
          <a:endParaRPr lang="en-US"/>
        </a:p>
      </dgm:t>
    </dgm:pt>
    <dgm:pt modelId="{C61577DE-6CCD-4FCC-B950-A572DE9603F5}" type="parTrans" cxnId="{B5CFB659-BC92-456A-8C62-12198903411C}">
      <dgm:prSet/>
      <dgm:spPr/>
      <dgm:t>
        <a:bodyPr/>
        <a:lstStyle/>
        <a:p>
          <a:endParaRPr lang="en-US"/>
        </a:p>
      </dgm:t>
    </dgm:pt>
    <dgm:pt modelId="{8D09076B-1EE5-4660-AE40-79C81E5D32DB}" type="sibTrans" cxnId="{B5CFB659-BC92-456A-8C62-12198903411C}">
      <dgm:prSet/>
      <dgm:spPr/>
      <dgm:t>
        <a:bodyPr/>
        <a:lstStyle/>
        <a:p>
          <a:endParaRPr lang="en-US"/>
        </a:p>
      </dgm:t>
    </dgm:pt>
    <dgm:pt modelId="{E64B92A4-ACBE-4E39-9E92-8DB73DE25FED}">
      <dgm:prSet/>
      <dgm:spPr/>
      <dgm:t>
        <a:bodyPr/>
        <a:lstStyle/>
        <a:p>
          <a:r>
            <a:rPr lang="nb-NO"/>
            <a:t>Så man lage tilsvarende prognose på kostnader til rehabilitering, vedlikehold, tomme areal (kostnaden ved å ikke å leid ut) etc.</a:t>
          </a:r>
          <a:endParaRPr lang="en-US"/>
        </a:p>
      </dgm:t>
    </dgm:pt>
    <dgm:pt modelId="{83BE9257-2330-4C70-946F-E6C49F6194C5}" type="parTrans" cxnId="{639E5128-9CFC-4FBE-B632-515A5E7426C6}">
      <dgm:prSet/>
      <dgm:spPr/>
      <dgm:t>
        <a:bodyPr/>
        <a:lstStyle/>
        <a:p>
          <a:endParaRPr lang="en-US"/>
        </a:p>
      </dgm:t>
    </dgm:pt>
    <dgm:pt modelId="{270A3242-BE88-48AA-8938-70C2E3301D9E}" type="sibTrans" cxnId="{639E5128-9CFC-4FBE-B632-515A5E7426C6}">
      <dgm:prSet/>
      <dgm:spPr/>
      <dgm:t>
        <a:bodyPr/>
        <a:lstStyle/>
        <a:p>
          <a:endParaRPr lang="en-US"/>
        </a:p>
      </dgm:t>
    </dgm:pt>
    <dgm:pt modelId="{37BD64C0-E780-44D5-9DB8-443251F8590C}">
      <dgm:prSet/>
      <dgm:spPr/>
      <dgm:t>
        <a:bodyPr/>
        <a:lstStyle/>
        <a:p>
          <a:r>
            <a:rPr lang="nb-NO"/>
            <a:t>Slik får man et forventet nettobeløp før skatt i årene fremover. Man kan lage prognoser si i 1-5 år, og så forventer man at det vil fortsette slik «inn i all fremtid».</a:t>
          </a:r>
          <a:endParaRPr lang="en-US"/>
        </a:p>
      </dgm:t>
    </dgm:pt>
    <dgm:pt modelId="{361D8C1E-1407-4B04-8AD3-FBAA48F73AC9}" type="parTrans" cxnId="{7CEB52CB-8E82-41C1-BC94-E382F9FE2F76}">
      <dgm:prSet/>
      <dgm:spPr/>
      <dgm:t>
        <a:bodyPr/>
        <a:lstStyle/>
        <a:p>
          <a:endParaRPr lang="en-US"/>
        </a:p>
      </dgm:t>
    </dgm:pt>
    <dgm:pt modelId="{7EC0E10E-ED21-4FD6-A992-01A1EE7CF273}" type="sibTrans" cxnId="{7CEB52CB-8E82-41C1-BC94-E382F9FE2F76}">
      <dgm:prSet/>
      <dgm:spPr/>
      <dgm:t>
        <a:bodyPr/>
        <a:lstStyle/>
        <a:p>
          <a:endParaRPr lang="en-US"/>
        </a:p>
      </dgm:t>
    </dgm:pt>
    <dgm:pt modelId="{09BDF5BB-2DC2-4607-B10F-E94E9C233FE1}">
      <dgm:prSet/>
      <dgm:spPr/>
      <dgm:t>
        <a:bodyPr/>
        <a:lstStyle/>
        <a:p>
          <a:r>
            <a:rPr lang="nb-NO" dirty="0"/>
            <a:t>Deretter må man hensynta risikoen knyttet til kontantstrømmene. Man vil ta beregne en pris (Avkastningskrav) man krever som et minimum. </a:t>
          </a:r>
          <a:endParaRPr lang="en-US" dirty="0"/>
        </a:p>
      </dgm:t>
    </dgm:pt>
    <dgm:pt modelId="{017379C7-1C6C-4F88-AD19-B71DB6F5562D}" type="parTrans" cxnId="{A2C7020C-7F54-4476-A1D4-4E5A4705A0D1}">
      <dgm:prSet/>
      <dgm:spPr/>
      <dgm:t>
        <a:bodyPr/>
        <a:lstStyle/>
        <a:p>
          <a:endParaRPr lang="en-US"/>
        </a:p>
      </dgm:t>
    </dgm:pt>
    <dgm:pt modelId="{6037BFA3-EDEC-431F-8EAE-02C825147776}" type="sibTrans" cxnId="{A2C7020C-7F54-4476-A1D4-4E5A4705A0D1}">
      <dgm:prSet/>
      <dgm:spPr/>
      <dgm:t>
        <a:bodyPr/>
        <a:lstStyle/>
        <a:p>
          <a:endParaRPr lang="en-US"/>
        </a:p>
      </dgm:t>
    </dgm:pt>
    <dgm:pt modelId="{0BF6F7C2-867D-418A-B6C0-61F38726623B}" type="pres">
      <dgm:prSet presAssocID="{5B1EF783-BF56-4118-9148-EF9E3ED611F4}" presName="diagram" presStyleCnt="0">
        <dgm:presLayoutVars>
          <dgm:chPref val="1"/>
          <dgm:dir/>
          <dgm:animOne val="branch"/>
          <dgm:animLvl val="lvl"/>
          <dgm:resizeHandles val="exact"/>
        </dgm:presLayoutVars>
      </dgm:prSet>
      <dgm:spPr/>
    </dgm:pt>
    <dgm:pt modelId="{32EB611E-D0AA-4EC3-9D55-5AC27BDE3A73}" type="pres">
      <dgm:prSet presAssocID="{43C336C9-6BFE-4AFF-93DF-170699F5AA28}" presName="root1" presStyleCnt="0"/>
      <dgm:spPr/>
    </dgm:pt>
    <dgm:pt modelId="{DEC2AF47-3F5D-4F90-9DA6-BC28A5864ED0}" type="pres">
      <dgm:prSet presAssocID="{43C336C9-6BFE-4AFF-93DF-170699F5AA28}" presName="LevelOneTextNode" presStyleLbl="node0" presStyleIdx="0" presStyleCnt="2">
        <dgm:presLayoutVars>
          <dgm:chPref val="3"/>
        </dgm:presLayoutVars>
      </dgm:prSet>
      <dgm:spPr/>
    </dgm:pt>
    <dgm:pt modelId="{EC6996DB-D0D5-44E6-B3D4-5022F596FDDE}" type="pres">
      <dgm:prSet presAssocID="{43C336C9-6BFE-4AFF-93DF-170699F5AA28}" presName="level2hierChild" presStyleCnt="0"/>
      <dgm:spPr/>
    </dgm:pt>
    <dgm:pt modelId="{D65634D9-ED2F-4048-8824-574B4CEB95D2}" type="pres">
      <dgm:prSet presAssocID="{DDA949C3-9660-497A-A092-3DBC25E8973D}" presName="root1" presStyleCnt="0"/>
      <dgm:spPr/>
    </dgm:pt>
    <dgm:pt modelId="{97593B26-902E-4A91-9B8E-39DE0C21471B}" type="pres">
      <dgm:prSet presAssocID="{DDA949C3-9660-497A-A092-3DBC25E8973D}" presName="LevelOneTextNode" presStyleLbl="node0" presStyleIdx="1" presStyleCnt="2">
        <dgm:presLayoutVars>
          <dgm:chPref val="3"/>
        </dgm:presLayoutVars>
      </dgm:prSet>
      <dgm:spPr/>
    </dgm:pt>
    <dgm:pt modelId="{148AC44D-3F6F-41DB-8073-65EDC30D8296}" type="pres">
      <dgm:prSet presAssocID="{DDA949C3-9660-497A-A092-3DBC25E8973D}" presName="level2hierChild" presStyleCnt="0"/>
      <dgm:spPr/>
    </dgm:pt>
    <dgm:pt modelId="{2BEE289D-1579-45BB-86C5-665561FA1700}" type="pres">
      <dgm:prSet presAssocID="{C61577DE-6CCD-4FCC-B950-A572DE9603F5}" presName="conn2-1" presStyleLbl="parChTrans1D2" presStyleIdx="0" presStyleCnt="4"/>
      <dgm:spPr/>
    </dgm:pt>
    <dgm:pt modelId="{F8312B96-5301-4C66-B1A1-0C082B9E08FD}" type="pres">
      <dgm:prSet presAssocID="{C61577DE-6CCD-4FCC-B950-A572DE9603F5}" presName="connTx" presStyleLbl="parChTrans1D2" presStyleIdx="0" presStyleCnt="4"/>
      <dgm:spPr/>
    </dgm:pt>
    <dgm:pt modelId="{85D0F7C2-D70A-4BAB-B2F0-87CBA1D96C91}" type="pres">
      <dgm:prSet presAssocID="{96289190-773E-41AA-BE33-252AAC782C39}" presName="root2" presStyleCnt="0"/>
      <dgm:spPr/>
    </dgm:pt>
    <dgm:pt modelId="{59684272-0D0B-4577-9B28-216FFB3139CF}" type="pres">
      <dgm:prSet presAssocID="{96289190-773E-41AA-BE33-252AAC782C39}" presName="LevelTwoTextNode" presStyleLbl="node2" presStyleIdx="0" presStyleCnt="4">
        <dgm:presLayoutVars>
          <dgm:chPref val="3"/>
        </dgm:presLayoutVars>
      </dgm:prSet>
      <dgm:spPr/>
    </dgm:pt>
    <dgm:pt modelId="{DC54510E-93DF-472F-861A-1B4BED5604F9}" type="pres">
      <dgm:prSet presAssocID="{96289190-773E-41AA-BE33-252AAC782C39}" presName="level3hierChild" presStyleCnt="0"/>
      <dgm:spPr/>
    </dgm:pt>
    <dgm:pt modelId="{DEEFD082-D7E8-4344-96CF-F29FAEEC6DE3}" type="pres">
      <dgm:prSet presAssocID="{83BE9257-2330-4C70-946F-E6C49F6194C5}" presName="conn2-1" presStyleLbl="parChTrans1D2" presStyleIdx="1" presStyleCnt="4"/>
      <dgm:spPr/>
    </dgm:pt>
    <dgm:pt modelId="{493CCC27-4583-4FC2-9DA9-4D8E88777BC3}" type="pres">
      <dgm:prSet presAssocID="{83BE9257-2330-4C70-946F-E6C49F6194C5}" presName="connTx" presStyleLbl="parChTrans1D2" presStyleIdx="1" presStyleCnt="4"/>
      <dgm:spPr/>
    </dgm:pt>
    <dgm:pt modelId="{BB1003D7-5F15-4E96-8614-651813C5D656}" type="pres">
      <dgm:prSet presAssocID="{E64B92A4-ACBE-4E39-9E92-8DB73DE25FED}" presName="root2" presStyleCnt="0"/>
      <dgm:spPr/>
    </dgm:pt>
    <dgm:pt modelId="{43B0D4FF-67CB-4592-ADEF-B723E96FA6A2}" type="pres">
      <dgm:prSet presAssocID="{E64B92A4-ACBE-4E39-9E92-8DB73DE25FED}" presName="LevelTwoTextNode" presStyleLbl="node2" presStyleIdx="1" presStyleCnt="4">
        <dgm:presLayoutVars>
          <dgm:chPref val="3"/>
        </dgm:presLayoutVars>
      </dgm:prSet>
      <dgm:spPr/>
    </dgm:pt>
    <dgm:pt modelId="{B1D47AF7-E551-4517-83E3-8486606C5AA9}" type="pres">
      <dgm:prSet presAssocID="{E64B92A4-ACBE-4E39-9E92-8DB73DE25FED}" presName="level3hierChild" presStyleCnt="0"/>
      <dgm:spPr/>
    </dgm:pt>
    <dgm:pt modelId="{CD666ED2-B390-49D7-8B45-9F03516CC4CF}" type="pres">
      <dgm:prSet presAssocID="{361D8C1E-1407-4B04-8AD3-FBAA48F73AC9}" presName="conn2-1" presStyleLbl="parChTrans1D2" presStyleIdx="2" presStyleCnt="4"/>
      <dgm:spPr/>
    </dgm:pt>
    <dgm:pt modelId="{39B4E478-09D8-4AED-918E-3920018CEF45}" type="pres">
      <dgm:prSet presAssocID="{361D8C1E-1407-4B04-8AD3-FBAA48F73AC9}" presName="connTx" presStyleLbl="parChTrans1D2" presStyleIdx="2" presStyleCnt="4"/>
      <dgm:spPr/>
    </dgm:pt>
    <dgm:pt modelId="{9B5BAD8B-C401-498D-ABF6-A5D574901705}" type="pres">
      <dgm:prSet presAssocID="{37BD64C0-E780-44D5-9DB8-443251F8590C}" presName="root2" presStyleCnt="0"/>
      <dgm:spPr/>
    </dgm:pt>
    <dgm:pt modelId="{D97F26C2-FB8E-4784-94AE-F7453CA1BE19}" type="pres">
      <dgm:prSet presAssocID="{37BD64C0-E780-44D5-9DB8-443251F8590C}" presName="LevelTwoTextNode" presStyleLbl="node2" presStyleIdx="2" presStyleCnt="4">
        <dgm:presLayoutVars>
          <dgm:chPref val="3"/>
        </dgm:presLayoutVars>
      </dgm:prSet>
      <dgm:spPr/>
    </dgm:pt>
    <dgm:pt modelId="{1B57BBA4-9679-49E8-B347-E36BE43FDFF3}" type="pres">
      <dgm:prSet presAssocID="{37BD64C0-E780-44D5-9DB8-443251F8590C}" presName="level3hierChild" presStyleCnt="0"/>
      <dgm:spPr/>
    </dgm:pt>
    <dgm:pt modelId="{F6842A9D-EC50-4F2B-8BFA-62D0D74A8111}" type="pres">
      <dgm:prSet presAssocID="{017379C7-1C6C-4F88-AD19-B71DB6F5562D}" presName="conn2-1" presStyleLbl="parChTrans1D2" presStyleIdx="3" presStyleCnt="4"/>
      <dgm:spPr/>
    </dgm:pt>
    <dgm:pt modelId="{07C83E8C-DC7F-4A78-BC2D-CB1222C4584C}" type="pres">
      <dgm:prSet presAssocID="{017379C7-1C6C-4F88-AD19-B71DB6F5562D}" presName="connTx" presStyleLbl="parChTrans1D2" presStyleIdx="3" presStyleCnt="4"/>
      <dgm:spPr/>
    </dgm:pt>
    <dgm:pt modelId="{82AAFD88-113A-457A-9AC2-8D1EF3EDE82A}" type="pres">
      <dgm:prSet presAssocID="{09BDF5BB-2DC2-4607-B10F-E94E9C233FE1}" presName="root2" presStyleCnt="0"/>
      <dgm:spPr/>
    </dgm:pt>
    <dgm:pt modelId="{C826E6A8-7BC8-43F4-AEAB-D4F374A50505}" type="pres">
      <dgm:prSet presAssocID="{09BDF5BB-2DC2-4607-B10F-E94E9C233FE1}" presName="LevelTwoTextNode" presStyleLbl="node2" presStyleIdx="3" presStyleCnt="4">
        <dgm:presLayoutVars>
          <dgm:chPref val="3"/>
        </dgm:presLayoutVars>
      </dgm:prSet>
      <dgm:spPr/>
    </dgm:pt>
    <dgm:pt modelId="{A427DD04-9925-44D1-9487-061C97FCBF34}" type="pres">
      <dgm:prSet presAssocID="{09BDF5BB-2DC2-4607-B10F-E94E9C233FE1}" presName="level3hierChild" presStyleCnt="0"/>
      <dgm:spPr/>
    </dgm:pt>
  </dgm:ptLst>
  <dgm:cxnLst>
    <dgm:cxn modelId="{A2C7020C-7F54-4476-A1D4-4E5A4705A0D1}" srcId="{DDA949C3-9660-497A-A092-3DBC25E8973D}" destId="{09BDF5BB-2DC2-4607-B10F-E94E9C233FE1}" srcOrd="3" destOrd="0" parTransId="{017379C7-1C6C-4F88-AD19-B71DB6F5562D}" sibTransId="{6037BFA3-EDEC-431F-8EAE-02C825147776}"/>
    <dgm:cxn modelId="{20CCAA18-7EE4-47C8-84E6-B180319C6FA9}" type="presOf" srcId="{96289190-773E-41AA-BE33-252AAC782C39}" destId="{59684272-0D0B-4577-9B28-216FFB3139CF}" srcOrd="0" destOrd="0" presId="urn:microsoft.com/office/officeart/2005/8/layout/hierarchy2"/>
    <dgm:cxn modelId="{5F79451E-CCCE-48E0-A3EB-3EBE53441BA3}" type="presOf" srcId="{361D8C1E-1407-4B04-8AD3-FBAA48F73AC9}" destId="{39B4E478-09D8-4AED-918E-3920018CEF45}" srcOrd="1" destOrd="0" presId="urn:microsoft.com/office/officeart/2005/8/layout/hierarchy2"/>
    <dgm:cxn modelId="{CD9E2D21-8471-4EB9-A79C-BF749455DF64}" srcId="{5B1EF783-BF56-4118-9148-EF9E3ED611F4}" destId="{DDA949C3-9660-497A-A092-3DBC25E8973D}" srcOrd="1" destOrd="0" parTransId="{8D87E87B-7387-4679-BB5A-2DED6747A992}" sibTransId="{698D4489-4160-4F3A-9AC9-F953013348B7}"/>
    <dgm:cxn modelId="{980FF122-AA27-406C-864C-14FE9DA82AEA}" srcId="{5B1EF783-BF56-4118-9148-EF9E3ED611F4}" destId="{43C336C9-6BFE-4AFF-93DF-170699F5AA28}" srcOrd="0" destOrd="0" parTransId="{89C67BC0-9BED-4EEA-8C8D-8EA7E7D9930E}" sibTransId="{494E89CF-EA0A-4F64-9868-83BA16B6F78A}"/>
    <dgm:cxn modelId="{639E5128-9CFC-4FBE-B632-515A5E7426C6}" srcId="{DDA949C3-9660-497A-A092-3DBC25E8973D}" destId="{E64B92A4-ACBE-4E39-9E92-8DB73DE25FED}" srcOrd="1" destOrd="0" parTransId="{83BE9257-2330-4C70-946F-E6C49F6194C5}" sibTransId="{270A3242-BE88-48AA-8938-70C2E3301D9E}"/>
    <dgm:cxn modelId="{A7F43730-32B8-4624-903C-328E0FE3C29A}" type="presOf" srcId="{017379C7-1C6C-4F88-AD19-B71DB6F5562D}" destId="{F6842A9D-EC50-4F2B-8BFA-62D0D74A8111}" srcOrd="0" destOrd="0" presId="urn:microsoft.com/office/officeart/2005/8/layout/hierarchy2"/>
    <dgm:cxn modelId="{73324C36-93D4-4663-9686-FFD9D6DA0264}" type="presOf" srcId="{E64B92A4-ACBE-4E39-9E92-8DB73DE25FED}" destId="{43B0D4FF-67CB-4592-ADEF-B723E96FA6A2}" srcOrd="0" destOrd="0" presId="urn:microsoft.com/office/officeart/2005/8/layout/hierarchy2"/>
    <dgm:cxn modelId="{B5BB5D65-9353-483C-9DD0-DBDFA2776FFF}" type="presOf" srcId="{017379C7-1C6C-4F88-AD19-B71DB6F5562D}" destId="{07C83E8C-DC7F-4A78-BC2D-CB1222C4584C}" srcOrd="1" destOrd="0" presId="urn:microsoft.com/office/officeart/2005/8/layout/hierarchy2"/>
    <dgm:cxn modelId="{B5CFB659-BC92-456A-8C62-12198903411C}" srcId="{DDA949C3-9660-497A-A092-3DBC25E8973D}" destId="{96289190-773E-41AA-BE33-252AAC782C39}" srcOrd="0" destOrd="0" parTransId="{C61577DE-6CCD-4FCC-B950-A572DE9603F5}" sibTransId="{8D09076B-1EE5-4660-AE40-79C81E5D32DB}"/>
    <dgm:cxn modelId="{307C375A-9494-48D9-B6A6-0254DD9CB83D}" type="presOf" srcId="{83BE9257-2330-4C70-946F-E6C49F6194C5}" destId="{DEEFD082-D7E8-4344-96CF-F29FAEEC6DE3}" srcOrd="0" destOrd="0" presId="urn:microsoft.com/office/officeart/2005/8/layout/hierarchy2"/>
    <dgm:cxn modelId="{063E077E-16EC-4B99-9DB7-A03563D05A41}" type="presOf" srcId="{C61577DE-6CCD-4FCC-B950-A572DE9603F5}" destId="{2BEE289D-1579-45BB-86C5-665561FA1700}" srcOrd="0" destOrd="0" presId="urn:microsoft.com/office/officeart/2005/8/layout/hierarchy2"/>
    <dgm:cxn modelId="{6724F487-F288-4149-9D2C-4D25717F62A4}" type="presOf" srcId="{83BE9257-2330-4C70-946F-E6C49F6194C5}" destId="{493CCC27-4583-4FC2-9DA9-4D8E88777BC3}" srcOrd="1" destOrd="0" presId="urn:microsoft.com/office/officeart/2005/8/layout/hierarchy2"/>
    <dgm:cxn modelId="{FE66728B-EC82-46DE-BD39-8E4FEDA93A55}" type="presOf" srcId="{C61577DE-6CCD-4FCC-B950-A572DE9603F5}" destId="{F8312B96-5301-4C66-B1A1-0C082B9E08FD}" srcOrd="1" destOrd="0" presId="urn:microsoft.com/office/officeart/2005/8/layout/hierarchy2"/>
    <dgm:cxn modelId="{B968B19D-F5FB-4D05-AA36-90B61CB7DBC0}" type="presOf" srcId="{5B1EF783-BF56-4118-9148-EF9E3ED611F4}" destId="{0BF6F7C2-867D-418A-B6C0-61F38726623B}" srcOrd="0" destOrd="0" presId="urn:microsoft.com/office/officeart/2005/8/layout/hierarchy2"/>
    <dgm:cxn modelId="{8FF5C3A4-B250-4AEE-8C62-BC54F6DBC9D1}" type="presOf" srcId="{37BD64C0-E780-44D5-9DB8-443251F8590C}" destId="{D97F26C2-FB8E-4784-94AE-F7453CA1BE19}" srcOrd="0" destOrd="0" presId="urn:microsoft.com/office/officeart/2005/8/layout/hierarchy2"/>
    <dgm:cxn modelId="{7C0911BC-C982-4766-B335-34E70458088A}" type="presOf" srcId="{43C336C9-6BFE-4AFF-93DF-170699F5AA28}" destId="{DEC2AF47-3F5D-4F90-9DA6-BC28A5864ED0}" srcOrd="0" destOrd="0" presId="urn:microsoft.com/office/officeart/2005/8/layout/hierarchy2"/>
    <dgm:cxn modelId="{7CEB52CB-8E82-41C1-BC94-E382F9FE2F76}" srcId="{DDA949C3-9660-497A-A092-3DBC25E8973D}" destId="{37BD64C0-E780-44D5-9DB8-443251F8590C}" srcOrd="2" destOrd="0" parTransId="{361D8C1E-1407-4B04-8AD3-FBAA48F73AC9}" sibTransId="{7EC0E10E-ED21-4FD6-A992-01A1EE7CF273}"/>
    <dgm:cxn modelId="{76D1F2D1-06A9-4B74-82C9-BE48CC87E8AF}" type="presOf" srcId="{09BDF5BB-2DC2-4607-B10F-E94E9C233FE1}" destId="{C826E6A8-7BC8-43F4-AEAB-D4F374A50505}" srcOrd="0" destOrd="0" presId="urn:microsoft.com/office/officeart/2005/8/layout/hierarchy2"/>
    <dgm:cxn modelId="{B94B26F2-8D6C-4D02-9CAD-4A3D2C100A86}" type="presOf" srcId="{DDA949C3-9660-497A-A092-3DBC25E8973D}" destId="{97593B26-902E-4A91-9B8E-39DE0C21471B}" srcOrd="0" destOrd="0" presId="urn:microsoft.com/office/officeart/2005/8/layout/hierarchy2"/>
    <dgm:cxn modelId="{D8F0BAF5-E457-4F3F-A2F1-914687356F00}" type="presOf" srcId="{361D8C1E-1407-4B04-8AD3-FBAA48F73AC9}" destId="{CD666ED2-B390-49D7-8B45-9F03516CC4CF}" srcOrd="0" destOrd="0" presId="urn:microsoft.com/office/officeart/2005/8/layout/hierarchy2"/>
    <dgm:cxn modelId="{F217B655-E86E-4D78-A23B-85B2F8B1E89A}" type="presParOf" srcId="{0BF6F7C2-867D-418A-B6C0-61F38726623B}" destId="{32EB611E-D0AA-4EC3-9D55-5AC27BDE3A73}" srcOrd="0" destOrd="0" presId="urn:microsoft.com/office/officeart/2005/8/layout/hierarchy2"/>
    <dgm:cxn modelId="{B9A93E37-8938-43E6-916A-BD14F746B598}" type="presParOf" srcId="{32EB611E-D0AA-4EC3-9D55-5AC27BDE3A73}" destId="{DEC2AF47-3F5D-4F90-9DA6-BC28A5864ED0}" srcOrd="0" destOrd="0" presId="urn:microsoft.com/office/officeart/2005/8/layout/hierarchy2"/>
    <dgm:cxn modelId="{58EFB018-5E96-4A40-91B8-B055CB907089}" type="presParOf" srcId="{32EB611E-D0AA-4EC3-9D55-5AC27BDE3A73}" destId="{EC6996DB-D0D5-44E6-B3D4-5022F596FDDE}" srcOrd="1" destOrd="0" presId="urn:microsoft.com/office/officeart/2005/8/layout/hierarchy2"/>
    <dgm:cxn modelId="{29B4EB0D-82C5-4FE8-B031-9BE23026F732}" type="presParOf" srcId="{0BF6F7C2-867D-418A-B6C0-61F38726623B}" destId="{D65634D9-ED2F-4048-8824-574B4CEB95D2}" srcOrd="1" destOrd="0" presId="urn:microsoft.com/office/officeart/2005/8/layout/hierarchy2"/>
    <dgm:cxn modelId="{B7E28333-7AE1-406D-BDBD-80D5C49C0517}" type="presParOf" srcId="{D65634D9-ED2F-4048-8824-574B4CEB95D2}" destId="{97593B26-902E-4A91-9B8E-39DE0C21471B}" srcOrd="0" destOrd="0" presId="urn:microsoft.com/office/officeart/2005/8/layout/hierarchy2"/>
    <dgm:cxn modelId="{DCC5400B-0F96-426C-9259-5C4E7435EC59}" type="presParOf" srcId="{D65634D9-ED2F-4048-8824-574B4CEB95D2}" destId="{148AC44D-3F6F-41DB-8073-65EDC30D8296}" srcOrd="1" destOrd="0" presId="urn:microsoft.com/office/officeart/2005/8/layout/hierarchy2"/>
    <dgm:cxn modelId="{B56BB50A-8D38-4BB1-9835-01ABDAB6A934}" type="presParOf" srcId="{148AC44D-3F6F-41DB-8073-65EDC30D8296}" destId="{2BEE289D-1579-45BB-86C5-665561FA1700}" srcOrd="0" destOrd="0" presId="urn:microsoft.com/office/officeart/2005/8/layout/hierarchy2"/>
    <dgm:cxn modelId="{1C506453-6BCB-44C7-ABF6-54D3430FAFEA}" type="presParOf" srcId="{2BEE289D-1579-45BB-86C5-665561FA1700}" destId="{F8312B96-5301-4C66-B1A1-0C082B9E08FD}" srcOrd="0" destOrd="0" presId="urn:microsoft.com/office/officeart/2005/8/layout/hierarchy2"/>
    <dgm:cxn modelId="{97BDBE2B-E691-48BF-B27B-348EE6021982}" type="presParOf" srcId="{148AC44D-3F6F-41DB-8073-65EDC30D8296}" destId="{85D0F7C2-D70A-4BAB-B2F0-87CBA1D96C91}" srcOrd="1" destOrd="0" presId="urn:microsoft.com/office/officeart/2005/8/layout/hierarchy2"/>
    <dgm:cxn modelId="{4AF2BAAF-5B78-41B1-B6B6-544BF9AB8C53}" type="presParOf" srcId="{85D0F7C2-D70A-4BAB-B2F0-87CBA1D96C91}" destId="{59684272-0D0B-4577-9B28-216FFB3139CF}" srcOrd="0" destOrd="0" presId="urn:microsoft.com/office/officeart/2005/8/layout/hierarchy2"/>
    <dgm:cxn modelId="{B8A8510A-2953-4861-9486-136755F13890}" type="presParOf" srcId="{85D0F7C2-D70A-4BAB-B2F0-87CBA1D96C91}" destId="{DC54510E-93DF-472F-861A-1B4BED5604F9}" srcOrd="1" destOrd="0" presId="urn:microsoft.com/office/officeart/2005/8/layout/hierarchy2"/>
    <dgm:cxn modelId="{BAE72881-065C-4E19-9BF8-5F70DFFB71BC}" type="presParOf" srcId="{148AC44D-3F6F-41DB-8073-65EDC30D8296}" destId="{DEEFD082-D7E8-4344-96CF-F29FAEEC6DE3}" srcOrd="2" destOrd="0" presId="urn:microsoft.com/office/officeart/2005/8/layout/hierarchy2"/>
    <dgm:cxn modelId="{0EEA7C39-4F86-46EC-B142-5F6CBB81F77C}" type="presParOf" srcId="{DEEFD082-D7E8-4344-96CF-F29FAEEC6DE3}" destId="{493CCC27-4583-4FC2-9DA9-4D8E88777BC3}" srcOrd="0" destOrd="0" presId="urn:microsoft.com/office/officeart/2005/8/layout/hierarchy2"/>
    <dgm:cxn modelId="{C31DEC27-8BDE-4EEF-A982-4EA8F7AE4F7F}" type="presParOf" srcId="{148AC44D-3F6F-41DB-8073-65EDC30D8296}" destId="{BB1003D7-5F15-4E96-8614-651813C5D656}" srcOrd="3" destOrd="0" presId="urn:microsoft.com/office/officeart/2005/8/layout/hierarchy2"/>
    <dgm:cxn modelId="{0A75AD37-1E08-4624-872D-629393F008E2}" type="presParOf" srcId="{BB1003D7-5F15-4E96-8614-651813C5D656}" destId="{43B0D4FF-67CB-4592-ADEF-B723E96FA6A2}" srcOrd="0" destOrd="0" presId="urn:microsoft.com/office/officeart/2005/8/layout/hierarchy2"/>
    <dgm:cxn modelId="{F183A2D6-C483-4171-AF30-59EF77C68A52}" type="presParOf" srcId="{BB1003D7-5F15-4E96-8614-651813C5D656}" destId="{B1D47AF7-E551-4517-83E3-8486606C5AA9}" srcOrd="1" destOrd="0" presId="urn:microsoft.com/office/officeart/2005/8/layout/hierarchy2"/>
    <dgm:cxn modelId="{EE60D59C-5B03-42EC-B97E-BE2408B66015}" type="presParOf" srcId="{148AC44D-3F6F-41DB-8073-65EDC30D8296}" destId="{CD666ED2-B390-49D7-8B45-9F03516CC4CF}" srcOrd="4" destOrd="0" presId="urn:microsoft.com/office/officeart/2005/8/layout/hierarchy2"/>
    <dgm:cxn modelId="{07B1D51E-2532-46BC-850F-A4259B7FC78D}" type="presParOf" srcId="{CD666ED2-B390-49D7-8B45-9F03516CC4CF}" destId="{39B4E478-09D8-4AED-918E-3920018CEF45}" srcOrd="0" destOrd="0" presId="urn:microsoft.com/office/officeart/2005/8/layout/hierarchy2"/>
    <dgm:cxn modelId="{10A7EEFF-434C-4F0B-BDBB-93E16DC0C178}" type="presParOf" srcId="{148AC44D-3F6F-41DB-8073-65EDC30D8296}" destId="{9B5BAD8B-C401-498D-ABF6-A5D574901705}" srcOrd="5" destOrd="0" presId="urn:microsoft.com/office/officeart/2005/8/layout/hierarchy2"/>
    <dgm:cxn modelId="{EDF990AD-2725-4606-A16A-8AAA86BE2736}" type="presParOf" srcId="{9B5BAD8B-C401-498D-ABF6-A5D574901705}" destId="{D97F26C2-FB8E-4784-94AE-F7453CA1BE19}" srcOrd="0" destOrd="0" presId="urn:microsoft.com/office/officeart/2005/8/layout/hierarchy2"/>
    <dgm:cxn modelId="{AC169DA1-2F35-4E36-A349-0284EAFCC8B8}" type="presParOf" srcId="{9B5BAD8B-C401-498D-ABF6-A5D574901705}" destId="{1B57BBA4-9679-49E8-B347-E36BE43FDFF3}" srcOrd="1" destOrd="0" presId="urn:microsoft.com/office/officeart/2005/8/layout/hierarchy2"/>
    <dgm:cxn modelId="{43ABCB73-6E46-4F46-818A-604ABF3C3D9E}" type="presParOf" srcId="{148AC44D-3F6F-41DB-8073-65EDC30D8296}" destId="{F6842A9D-EC50-4F2B-8BFA-62D0D74A8111}" srcOrd="6" destOrd="0" presId="urn:microsoft.com/office/officeart/2005/8/layout/hierarchy2"/>
    <dgm:cxn modelId="{1C77562D-6203-414E-9655-205657DF734E}" type="presParOf" srcId="{F6842A9D-EC50-4F2B-8BFA-62D0D74A8111}" destId="{07C83E8C-DC7F-4A78-BC2D-CB1222C4584C}" srcOrd="0" destOrd="0" presId="urn:microsoft.com/office/officeart/2005/8/layout/hierarchy2"/>
    <dgm:cxn modelId="{6B7D59D0-FC9D-4A25-8533-8F02D2D9A52B}" type="presParOf" srcId="{148AC44D-3F6F-41DB-8073-65EDC30D8296}" destId="{82AAFD88-113A-457A-9AC2-8D1EF3EDE82A}" srcOrd="7" destOrd="0" presId="urn:microsoft.com/office/officeart/2005/8/layout/hierarchy2"/>
    <dgm:cxn modelId="{2A5C1BF1-E87B-4568-A53F-95393FCE241A}" type="presParOf" srcId="{82AAFD88-113A-457A-9AC2-8D1EF3EDE82A}" destId="{C826E6A8-7BC8-43F4-AEAB-D4F374A50505}" srcOrd="0" destOrd="0" presId="urn:microsoft.com/office/officeart/2005/8/layout/hierarchy2"/>
    <dgm:cxn modelId="{64BCDED7-450A-43F2-8639-1891393DD673}" type="presParOf" srcId="{82AAFD88-113A-457A-9AC2-8D1EF3EDE82A}" destId="{A427DD04-9925-44D1-9487-061C97FCBF3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F9A58-1F3C-44B2-BC7B-56F2BF2B16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B09E1D9-B5D2-4B45-8A2E-7C2F4560EBD0}">
      <dgm:prSet/>
      <dgm:spPr/>
      <dgm:t>
        <a:bodyPr/>
        <a:lstStyle/>
        <a:p>
          <a:r>
            <a:rPr lang="nb-NO"/>
            <a:t>Enhver form for verdsettelse av eiendeler som ikke er «børsnoterte» innebærer svært mye skjønn – altså subjektive anslag.</a:t>
          </a:r>
          <a:endParaRPr lang="en-US"/>
        </a:p>
      </dgm:t>
    </dgm:pt>
    <dgm:pt modelId="{6889B146-76EA-4B94-8B06-BAFBA2F26A5E}" type="parTrans" cxnId="{F1B01AAF-DEE1-4345-8327-1C0C8088C972}">
      <dgm:prSet/>
      <dgm:spPr/>
      <dgm:t>
        <a:bodyPr/>
        <a:lstStyle/>
        <a:p>
          <a:endParaRPr lang="en-US"/>
        </a:p>
      </dgm:t>
    </dgm:pt>
    <dgm:pt modelId="{E18CF36A-9233-471E-BB56-F097CE9B69C4}" type="sibTrans" cxnId="{F1B01AAF-DEE1-4345-8327-1C0C8088C972}">
      <dgm:prSet/>
      <dgm:spPr/>
      <dgm:t>
        <a:bodyPr/>
        <a:lstStyle/>
        <a:p>
          <a:endParaRPr lang="en-US"/>
        </a:p>
      </dgm:t>
    </dgm:pt>
    <dgm:pt modelId="{83F7DE8D-173D-42E7-92AF-980CBE273FDB}">
      <dgm:prSet/>
      <dgm:spPr/>
      <dgm:t>
        <a:bodyPr/>
        <a:lstStyle/>
        <a:p>
          <a:r>
            <a:rPr lang="nb-NO" dirty="0"/>
            <a:t>I rettssalen ser man ofte at eksperter kan være dypt uenige om hva en eiendom eller aksjepost er verdt. Typisk tar de sin parts side </a:t>
          </a:r>
          <a:r>
            <a:rPr lang="nb-NO" dirty="0">
              <a:sym typeface="Wingdings" panose="05000000000000000000" pitchFamily="2" charset="2"/>
            </a:rPr>
            <a:t></a:t>
          </a:r>
          <a:r>
            <a:rPr lang="nb-NO" dirty="0"/>
            <a:t> </a:t>
          </a:r>
          <a:endParaRPr lang="en-US" dirty="0"/>
        </a:p>
      </dgm:t>
    </dgm:pt>
    <dgm:pt modelId="{504B56C4-053D-4D94-B6DD-44AA4BEB701F}" type="parTrans" cxnId="{A8D20268-E44C-448F-9FBA-FF087F272E2E}">
      <dgm:prSet/>
      <dgm:spPr/>
      <dgm:t>
        <a:bodyPr/>
        <a:lstStyle/>
        <a:p>
          <a:endParaRPr lang="en-US"/>
        </a:p>
      </dgm:t>
    </dgm:pt>
    <dgm:pt modelId="{FA0BC22B-412B-41ED-A25B-36512419FD9D}" type="sibTrans" cxnId="{A8D20268-E44C-448F-9FBA-FF087F272E2E}">
      <dgm:prSet/>
      <dgm:spPr/>
      <dgm:t>
        <a:bodyPr/>
        <a:lstStyle/>
        <a:p>
          <a:endParaRPr lang="en-US"/>
        </a:p>
      </dgm:t>
    </dgm:pt>
    <dgm:pt modelId="{0BFF4AF3-20DA-48B4-A176-A00569A08A33}">
      <dgm:prSet/>
      <dgm:spPr/>
      <dgm:t>
        <a:bodyPr/>
        <a:lstStyle/>
        <a:p>
          <a:r>
            <a:rPr lang="nb-NO" dirty="0"/>
            <a:t>Det er følgelig ryddig å vise litt forsiktighet når man viser til anslag på formue fra Kapital 400 rikeste eller tall på ligningsformue (mer om skatt senere.)</a:t>
          </a:r>
          <a:endParaRPr lang="en-US" dirty="0"/>
        </a:p>
      </dgm:t>
    </dgm:pt>
    <dgm:pt modelId="{4D027D8F-B9CA-455A-AD36-97F11BD94A26}" type="parTrans" cxnId="{4AB05ACC-9DCD-4B5B-8F83-22FE8CA403DF}">
      <dgm:prSet/>
      <dgm:spPr/>
      <dgm:t>
        <a:bodyPr/>
        <a:lstStyle/>
        <a:p>
          <a:endParaRPr lang="en-US"/>
        </a:p>
      </dgm:t>
    </dgm:pt>
    <dgm:pt modelId="{EE3B8065-960F-4340-A0AA-220311066786}" type="sibTrans" cxnId="{4AB05ACC-9DCD-4B5B-8F83-22FE8CA403DF}">
      <dgm:prSet/>
      <dgm:spPr/>
      <dgm:t>
        <a:bodyPr/>
        <a:lstStyle/>
        <a:p>
          <a:endParaRPr lang="en-US"/>
        </a:p>
      </dgm:t>
    </dgm:pt>
    <dgm:pt modelId="{B8F59870-160A-4715-BC5D-84A9B9D89288}" type="pres">
      <dgm:prSet presAssocID="{7D8F9A58-1F3C-44B2-BC7B-56F2BF2B163C}" presName="linear" presStyleCnt="0">
        <dgm:presLayoutVars>
          <dgm:animLvl val="lvl"/>
          <dgm:resizeHandles val="exact"/>
        </dgm:presLayoutVars>
      </dgm:prSet>
      <dgm:spPr/>
    </dgm:pt>
    <dgm:pt modelId="{15AE0E7C-1C0E-4B79-BC3C-88977DAB301A}" type="pres">
      <dgm:prSet presAssocID="{1B09E1D9-B5D2-4B45-8A2E-7C2F4560EBD0}" presName="parentText" presStyleLbl="node1" presStyleIdx="0" presStyleCnt="3">
        <dgm:presLayoutVars>
          <dgm:chMax val="0"/>
          <dgm:bulletEnabled val="1"/>
        </dgm:presLayoutVars>
      </dgm:prSet>
      <dgm:spPr/>
    </dgm:pt>
    <dgm:pt modelId="{D1E2FD6A-5346-408D-BCBD-AD4E7CAEFFDC}" type="pres">
      <dgm:prSet presAssocID="{E18CF36A-9233-471E-BB56-F097CE9B69C4}" presName="spacer" presStyleCnt="0"/>
      <dgm:spPr/>
    </dgm:pt>
    <dgm:pt modelId="{6C742BDE-A193-4E57-AFE7-F7ADF23DB3AD}" type="pres">
      <dgm:prSet presAssocID="{83F7DE8D-173D-42E7-92AF-980CBE273FDB}" presName="parentText" presStyleLbl="node1" presStyleIdx="1" presStyleCnt="3">
        <dgm:presLayoutVars>
          <dgm:chMax val="0"/>
          <dgm:bulletEnabled val="1"/>
        </dgm:presLayoutVars>
      </dgm:prSet>
      <dgm:spPr/>
    </dgm:pt>
    <dgm:pt modelId="{0F6B819B-BDD2-460A-94EF-C8EA06BBA6A9}" type="pres">
      <dgm:prSet presAssocID="{FA0BC22B-412B-41ED-A25B-36512419FD9D}" presName="spacer" presStyleCnt="0"/>
      <dgm:spPr/>
    </dgm:pt>
    <dgm:pt modelId="{E8734092-80AC-4D93-AA25-C287E05B9492}" type="pres">
      <dgm:prSet presAssocID="{0BFF4AF3-20DA-48B4-A176-A00569A08A33}" presName="parentText" presStyleLbl="node1" presStyleIdx="2" presStyleCnt="3">
        <dgm:presLayoutVars>
          <dgm:chMax val="0"/>
          <dgm:bulletEnabled val="1"/>
        </dgm:presLayoutVars>
      </dgm:prSet>
      <dgm:spPr/>
    </dgm:pt>
  </dgm:ptLst>
  <dgm:cxnLst>
    <dgm:cxn modelId="{77EEB33C-C037-42AF-A8B1-2A8029D92DC2}" type="presOf" srcId="{0BFF4AF3-20DA-48B4-A176-A00569A08A33}" destId="{E8734092-80AC-4D93-AA25-C287E05B9492}" srcOrd="0" destOrd="0" presId="urn:microsoft.com/office/officeart/2005/8/layout/vList2"/>
    <dgm:cxn modelId="{A8D20268-E44C-448F-9FBA-FF087F272E2E}" srcId="{7D8F9A58-1F3C-44B2-BC7B-56F2BF2B163C}" destId="{83F7DE8D-173D-42E7-92AF-980CBE273FDB}" srcOrd="1" destOrd="0" parTransId="{504B56C4-053D-4D94-B6DD-44AA4BEB701F}" sibTransId="{FA0BC22B-412B-41ED-A25B-36512419FD9D}"/>
    <dgm:cxn modelId="{D27A5D48-7D33-4F8F-B383-6B9F9FD90A18}" type="presOf" srcId="{1B09E1D9-B5D2-4B45-8A2E-7C2F4560EBD0}" destId="{15AE0E7C-1C0E-4B79-BC3C-88977DAB301A}" srcOrd="0" destOrd="0" presId="urn:microsoft.com/office/officeart/2005/8/layout/vList2"/>
    <dgm:cxn modelId="{E77EEE50-E699-4488-8026-BDBF4CFD4331}" type="presOf" srcId="{83F7DE8D-173D-42E7-92AF-980CBE273FDB}" destId="{6C742BDE-A193-4E57-AFE7-F7ADF23DB3AD}" srcOrd="0" destOrd="0" presId="urn:microsoft.com/office/officeart/2005/8/layout/vList2"/>
    <dgm:cxn modelId="{13714BAD-D675-4D1D-8E3F-78C15DB52DC7}" type="presOf" srcId="{7D8F9A58-1F3C-44B2-BC7B-56F2BF2B163C}" destId="{B8F59870-160A-4715-BC5D-84A9B9D89288}" srcOrd="0" destOrd="0" presId="urn:microsoft.com/office/officeart/2005/8/layout/vList2"/>
    <dgm:cxn modelId="{F1B01AAF-DEE1-4345-8327-1C0C8088C972}" srcId="{7D8F9A58-1F3C-44B2-BC7B-56F2BF2B163C}" destId="{1B09E1D9-B5D2-4B45-8A2E-7C2F4560EBD0}" srcOrd="0" destOrd="0" parTransId="{6889B146-76EA-4B94-8B06-BAFBA2F26A5E}" sibTransId="{E18CF36A-9233-471E-BB56-F097CE9B69C4}"/>
    <dgm:cxn modelId="{4AB05ACC-9DCD-4B5B-8F83-22FE8CA403DF}" srcId="{7D8F9A58-1F3C-44B2-BC7B-56F2BF2B163C}" destId="{0BFF4AF3-20DA-48B4-A176-A00569A08A33}" srcOrd="2" destOrd="0" parTransId="{4D027D8F-B9CA-455A-AD36-97F11BD94A26}" sibTransId="{EE3B8065-960F-4340-A0AA-220311066786}"/>
    <dgm:cxn modelId="{71724F3C-71D4-49D2-ABB4-66AF8A2ADBE1}" type="presParOf" srcId="{B8F59870-160A-4715-BC5D-84A9B9D89288}" destId="{15AE0E7C-1C0E-4B79-BC3C-88977DAB301A}" srcOrd="0" destOrd="0" presId="urn:microsoft.com/office/officeart/2005/8/layout/vList2"/>
    <dgm:cxn modelId="{C542AB8F-70BF-46BC-AFFF-83E9C1B6CF18}" type="presParOf" srcId="{B8F59870-160A-4715-BC5D-84A9B9D89288}" destId="{D1E2FD6A-5346-408D-BCBD-AD4E7CAEFFDC}" srcOrd="1" destOrd="0" presId="urn:microsoft.com/office/officeart/2005/8/layout/vList2"/>
    <dgm:cxn modelId="{F7B54D29-CF5B-43CD-A4A6-468A532C47B1}" type="presParOf" srcId="{B8F59870-160A-4715-BC5D-84A9B9D89288}" destId="{6C742BDE-A193-4E57-AFE7-F7ADF23DB3AD}" srcOrd="2" destOrd="0" presId="urn:microsoft.com/office/officeart/2005/8/layout/vList2"/>
    <dgm:cxn modelId="{6718B5B7-2E65-4AE8-A3F3-625D1DE7F4B7}" type="presParOf" srcId="{B8F59870-160A-4715-BC5D-84A9B9D89288}" destId="{0F6B819B-BDD2-460A-94EF-C8EA06BBA6A9}" srcOrd="3" destOrd="0" presId="urn:microsoft.com/office/officeart/2005/8/layout/vList2"/>
    <dgm:cxn modelId="{569F3DBC-7007-41EA-A053-9068CC85F5D4}" type="presParOf" srcId="{B8F59870-160A-4715-BC5D-84A9B9D89288}" destId="{E8734092-80AC-4D93-AA25-C287E05B94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5B84-B697-411C-9CF5-6F1DBD7B06B9}">
      <dsp:nvSpPr>
        <dsp:cNvPr id="0" name=""/>
        <dsp:cNvSpPr/>
      </dsp:nvSpPr>
      <dsp:spPr>
        <a:xfrm>
          <a:off x="0" y="298360"/>
          <a:ext cx="6666833" cy="15768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b="0" i="0" kern="1200" dirty="0"/>
            <a:t>Aksjeloven krever at et utbytte skal vedtas av generalforsamlingen. </a:t>
          </a:r>
          <a:endParaRPr lang="en-US" sz="2200" kern="1200" dirty="0"/>
        </a:p>
      </dsp:txBody>
      <dsp:txXfrm>
        <a:off x="76974" y="375334"/>
        <a:ext cx="6512885" cy="1422878"/>
      </dsp:txXfrm>
    </dsp:sp>
    <dsp:sp modelId="{FAD99492-329B-456A-BE41-D4B01FF59781}">
      <dsp:nvSpPr>
        <dsp:cNvPr id="0" name=""/>
        <dsp:cNvSpPr/>
      </dsp:nvSpPr>
      <dsp:spPr>
        <a:xfrm>
          <a:off x="0" y="1938546"/>
          <a:ext cx="6666833" cy="1576826"/>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b="0" i="0" kern="1200"/>
            <a:t>Generalforsamlingen kan imidlertid aldri beslutte eller øke et utbytte uten at det på forhånd er foreslått fra styret.  </a:t>
          </a:r>
          <a:endParaRPr lang="en-US" sz="2200" kern="1200"/>
        </a:p>
      </dsp:txBody>
      <dsp:txXfrm>
        <a:off x="76974" y="2015520"/>
        <a:ext cx="6512885" cy="1422878"/>
      </dsp:txXfrm>
    </dsp:sp>
    <dsp:sp modelId="{91986362-1E0B-496E-8294-962DB430E801}">
      <dsp:nvSpPr>
        <dsp:cNvPr id="0" name=""/>
        <dsp:cNvSpPr/>
      </dsp:nvSpPr>
      <dsp:spPr>
        <a:xfrm>
          <a:off x="0" y="3578733"/>
          <a:ext cx="6666833" cy="1576826"/>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dirty="0"/>
            <a:t>Normalt blir utbytte vedtatt på generalforsamlingen på våren (typisk april-juni) samtidig som man vedtar regnskapet for året før.  Det er dette regnskapet som er utgangspunktet for utbytteutdelingen.</a:t>
          </a:r>
          <a:endParaRPr lang="en-US" sz="2200" kern="1200" dirty="0"/>
        </a:p>
      </dsp:txBody>
      <dsp:txXfrm>
        <a:off x="76974" y="3655707"/>
        <a:ext cx="6512885" cy="1422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AF47-3F5D-4F90-9DA6-BC28A5864ED0}">
      <dsp:nvSpPr>
        <dsp:cNvPr id="0" name=""/>
        <dsp:cNvSpPr/>
      </dsp:nvSpPr>
      <dsp:spPr>
        <a:xfrm>
          <a:off x="3203730" y="542526"/>
          <a:ext cx="1883486" cy="94174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defRPr b="1"/>
          </a:pPr>
          <a:r>
            <a:rPr lang="nb-NO" sz="900" kern="1200"/>
            <a:t>Hvordan vil en investor gå frem for å verdsette selskapet?</a:t>
          </a:r>
          <a:endParaRPr lang="en-US" sz="900" kern="1200"/>
        </a:p>
      </dsp:txBody>
      <dsp:txXfrm>
        <a:off x="3231313" y="570109"/>
        <a:ext cx="1828320" cy="886577"/>
      </dsp:txXfrm>
    </dsp:sp>
    <dsp:sp modelId="{97593B26-902E-4A91-9B8E-39DE0C21471B}">
      <dsp:nvSpPr>
        <dsp:cNvPr id="0" name=""/>
        <dsp:cNvSpPr/>
      </dsp:nvSpPr>
      <dsp:spPr>
        <a:xfrm>
          <a:off x="3203730" y="1625530"/>
          <a:ext cx="1883486" cy="94174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defRPr b="1"/>
          </a:pPr>
          <a:r>
            <a:rPr lang="nb-NO" sz="900" kern="1200"/>
            <a:t>Den vil se på følgende:</a:t>
          </a:r>
          <a:endParaRPr lang="en-US" sz="900" kern="1200"/>
        </a:p>
      </dsp:txBody>
      <dsp:txXfrm>
        <a:off x="3231313" y="1653113"/>
        <a:ext cx="1828320" cy="886577"/>
      </dsp:txXfrm>
    </dsp:sp>
    <dsp:sp modelId="{2BEE289D-1579-45BB-86C5-665561FA1700}">
      <dsp:nvSpPr>
        <dsp:cNvPr id="0" name=""/>
        <dsp:cNvSpPr/>
      </dsp:nvSpPr>
      <dsp:spPr>
        <a:xfrm rot="17692822">
          <a:off x="4568561" y="1263934"/>
          <a:ext cx="1790705" cy="40429"/>
        </a:xfrm>
        <a:custGeom>
          <a:avLst/>
          <a:gdLst/>
          <a:ahLst/>
          <a:cxnLst/>
          <a:rect l="0" t="0" r="0" b="0"/>
          <a:pathLst>
            <a:path>
              <a:moveTo>
                <a:pt x="0" y="20214"/>
              </a:moveTo>
              <a:lnTo>
                <a:pt x="1790705" y="202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19146" y="1239381"/>
        <a:ext cx="89535" cy="89535"/>
      </dsp:txXfrm>
    </dsp:sp>
    <dsp:sp modelId="{59684272-0D0B-4577-9B28-216FFB3139CF}">
      <dsp:nvSpPr>
        <dsp:cNvPr id="0" name=""/>
        <dsp:cNvSpPr/>
      </dsp:nvSpPr>
      <dsp:spPr>
        <a:xfrm>
          <a:off x="5840611" y="1023"/>
          <a:ext cx="1883486" cy="94174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Hva slags leieinntekter har eiendommen generert i fortiden? Dette blir basisen for en fremskriving (prognose) som tar hensyn til prisveksten i samfunnet, knapphet på leieareal i området etc.</a:t>
          </a:r>
          <a:endParaRPr lang="en-US" sz="900" kern="1200"/>
        </a:p>
      </dsp:txBody>
      <dsp:txXfrm>
        <a:off x="5868194" y="28606"/>
        <a:ext cx="1828320" cy="886577"/>
      </dsp:txXfrm>
    </dsp:sp>
    <dsp:sp modelId="{DEEFD082-D7E8-4344-96CF-F29FAEEC6DE3}">
      <dsp:nvSpPr>
        <dsp:cNvPr id="0" name=""/>
        <dsp:cNvSpPr/>
      </dsp:nvSpPr>
      <dsp:spPr>
        <a:xfrm rot="19457599">
          <a:off x="5000010" y="1805436"/>
          <a:ext cx="927808" cy="40429"/>
        </a:xfrm>
        <a:custGeom>
          <a:avLst/>
          <a:gdLst/>
          <a:ahLst/>
          <a:cxnLst/>
          <a:rect l="0" t="0" r="0" b="0"/>
          <a:pathLst>
            <a:path>
              <a:moveTo>
                <a:pt x="0" y="20214"/>
              </a:moveTo>
              <a:lnTo>
                <a:pt x="927808" y="202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0719" y="1802456"/>
        <a:ext cx="46390" cy="46390"/>
      </dsp:txXfrm>
    </dsp:sp>
    <dsp:sp modelId="{43B0D4FF-67CB-4592-ADEF-B723E96FA6A2}">
      <dsp:nvSpPr>
        <dsp:cNvPr id="0" name=""/>
        <dsp:cNvSpPr/>
      </dsp:nvSpPr>
      <dsp:spPr>
        <a:xfrm>
          <a:off x="5840611" y="1084028"/>
          <a:ext cx="1883486" cy="94174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Så man lage tilsvarende prognose på kostnader til rehabilitering, vedlikehold, tomme areal (kostnaden ved å ikke å leid ut) etc.</a:t>
          </a:r>
          <a:endParaRPr lang="en-US" sz="900" kern="1200"/>
        </a:p>
      </dsp:txBody>
      <dsp:txXfrm>
        <a:off x="5868194" y="1111611"/>
        <a:ext cx="1828320" cy="886577"/>
      </dsp:txXfrm>
    </dsp:sp>
    <dsp:sp modelId="{CD666ED2-B390-49D7-8B45-9F03516CC4CF}">
      <dsp:nvSpPr>
        <dsp:cNvPr id="0" name=""/>
        <dsp:cNvSpPr/>
      </dsp:nvSpPr>
      <dsp:spPr>
        <a:xfrm rot="2142401">
          <a:off x="5000010" y="2346938"/>
          <a:ext cx="927808" cy="40429"/>
        </a:xfrm>
        <a:custGeom>
          <a:avLst/>
          <a:gdLst/>
          <a:ahLst/>
          <a:cxnLst/>
          <a:rect l="0" t="0" r="0" b="0"/>
          <a:pathLst>
            <a:path>
              <a:moveTo>
                <a:pt x="0" y="20214"/>
              </a:moveTo>
              <a:lnTo>
                <a:pt x="927808" y="202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0719" y="2343958"/>
        <a:ext cx="46390" cy="46390"/>
      </dsp:txXfrm>
    </dsp:sp>
    <dsp:sp modelId="{D97F26C2-FB8E-4784-94AE-F7453CA1BE19}">
      <dsp:nvSpPr>
        <dsp:cNvPr id="0" name=""/>
        <dsp:cNvSpPr/>
      </dsp:nvSpPr>
      <dsp:spPr>
        <a:xfrm>
          <a:off x="5840611" y="2167033"/>
          <a:ext cx="1883486" cy="94174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Slik får man et forventet nettobeløp før skatt i årene fremover. Man kan lage prognoser si i 1-5 år, og så forventer man at det vil fortsette slik «inn i all fremtid».</a:t>
          </a:r>
          <a:endParaRPr lang="en-US" sz="900" kern="1200"/>
        </a:p>
      </dsp:txBody>
      <dsp:txXfrm>
        <a:off x="5868194" y="2194616"/>
        <a:ext cx="1828320" cy="886577"/>
      </dsp:txXfrm>
    </dsp:sp>
    <dsp:sp modelId="{F6842A9D-EC50-4F2B-8BFA-62D0D74A8111}">
      <dsp:nvSpPr>
        <dsp:cNvPr id="0" name=""/>
        <dsp:cNvSpPr/>
      </dsp:nvSpPr>
      <dsp:spPr>
        <a:xfrm rot="3907178">
          <a:off x="4568561" y="2888441"/>
          <a:ext cx="1790705" cy="40429"/>
        </a:xfrm>
        <a:custGeom>
          <a:avLst/>
          <a:gdLst/>
          <a:ahLst/>
          <a:cxnLst/>
          <a:rect l="0" t="0" r="0" b="0"/>
          <a:pathLst>
            <a:path>
              <a:moveTo>
                <a:pt x="0" y="20214"/>
              </a:moveTo>
              <a:lnTo>
                <a:pt x="1790705" y="202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19146" y="2863888"/>
        <a:ext cx="89535" cy="89535"/>
      </dsp:txXfrm>
    </dsp:sp>
    <dsp:sp modelId="{C826E6A8-7BC8-43F4-AEAB-D4F374A50505}">
      <dsp:nvSpPr>
        <dsp:cNvPr id="0" name=""/>
        <dsp:cNvSpPr/>
      </dsp:nvSpPr>
      <dsp:spPr>
        <a:xfrm>
          <a:off x="5840611" y="3250038"/>
          <a:ext cx="1883486" cy="94174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Deretter må man hensynta risikoen knyttet til kontantstrømmene. Man vil ta beregne en pris (Avkastningskrav) man krever som et minimum. </a:t>
          </a:r>
          <a:endParaRPr lang="en-US" sz="900" kern="1200" dirty="0"/>
        </a:p>
      </dsp:txBody>
      <dsp:txXfrm>
        <a:off x="5868194" y="3277621"/>
        <a:ext cx="1828320" cy="886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0E7C-1C0E-4B79-BC3C-88977DAB301A}">
      <dsp:nvSpPr>
        <dsp:cNvPr id="0" name=""/>
        <dsp:cNvSpPr/>
      </dsp:nvSpPr>
      <dsp:spPr>
        <a:xfrm>
          <a:off x="0" y="12862"/>
          <a:ext cx="6666833" cy="176139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b-NO" sz="2500" kern="1200"/>
            <a:t>Enhver form for verdsettelse av eiendeler som ikke er «børsnoterte» innebærer svært mye skjønn – altså subjektive anslag.</a:t>
          </a:r>
          <a:endParaRPr lang="en-US" sz="2500" kern="1200"/>
        </a:p>
      </dsp:txBody>
      <dsp:txXfrm>
        <a:off x="85984" y="98846"/>
        <a:ext cx="6494865" cy="1589430"/>
      </dsp:txXfrm>
    </dsp:sp>
    <dsp:sp modelId="{6C742BDE-A193-4E57-AFE7-F7ADF23DB3AD}">
      <dsp:nvSpPr>
        <dsp:cNvPr id="0" name=""/>
        <dsp:cNvSpPr/>
      </dsp:nvSpPr>
      <dsp:spPr>
        <a:xfrm>
          <a:off x="0" y="1846260"/>
          <a:ext cx="6666833" cy="1761398"/>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b-NO" sz="2500" kern="1200" dirty="0"/>
            <a:t>I rettssalen ser man ofte at eksperter kan være dypt uenige om hva en eiendom eller aksjepost er verdt. Typisk tar de sin parts side </a:t>
          </a:r>
          <a:r>
            <a:rPr lang="nb-NO" sz="2500" kern="1200" dirty="0">
              <a:sym typeface="Wingdings" panose="05000000000000000000" pitchFamily="2" charset="2"/>
            </a:rPr>
            <a:t></a:t>
          </a:r>
          <a:r>
            <a:rPr lang="nb-NO" sz="2500" kern="1200" dirty="0"/>
            <a:t> </a:t>
          </a:r>
          <a:endParaRPr lang="en-US" sz="2500" kern="1200" dirty="0"/>
        </a:p>
      </dsp:txBody>
      <dsp:txXfrm>
        <a:off x="85984" y="1932244"/>
        <a:ext cx="6494865" cy="1589430"/>
      </dsp:txXfrm>
    </dsp:sp>
    <dsp:sp modelId="{E8734092-80AC-4D93-AA25-C287E05B9492}">
      <dsp:nvSpPr>
        <dsp:cNvPr id="0" name=""/>
        <dsp:cNvSpPr/>
      </dsp:nvSpPr>
      <dsp:spPr>
        <a:xfrm>
          <a:off x="0" y="3679659"/>
          <a:ext cx="6666833" cy="1761398"/>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b-NO" sz="2500" kern="1200" dirty="0"/>
            <a:t>Det er følgelig ryddig å vise litt forsiktighet når man viser til anslag på formue fra Kapital 400 rikeste eller tall på ligningsformue (mer om skatt senere.)</a:t>
          </a:r>
          <a:endParaRPr lang="en-US" sz="2500" kern="1200" dirty="0"/>
        </a:p>
      </dsp:txBody>
      <dsp:txXfrm>
        <a:off x="85984" y="3765643"/>
        <a:ext cx="6494865"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33A81-B422-4B80-AF07-35B7B4180147}" type="datetimeFigureOut">
              <a:rPr lang="nb-NO" smtClean="0"/>
              <a:t>13.10.2024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A828A-2042-420A-AEB6-3E6B11737338}" type="slidenum">
              <a:rPr lang="nb-NO" smtClean="0"/>
              <a:t>‹#›</a:t>
            </a:fld>
            <a:endParaRPr lang="nb-NO"/>
          </a:p>
        </p:txBody>
      </p:sp>
    </p:spTree>
    <p:extLst>
      <p:ext uri="{BB962C8B-B14F-4D97-AF65-F5344CB8AC3E}">
        <p14:creationId xmlns:p14="http://schemas.microsoft.com/office/powerpoint/2010/main" val="214299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D3A828A-2042-420A-AEB6-3E6B11737338}" type="slidenum">
              <a:rPr lang="nb-NO" smtClean="0"/>
              <a:t>54</a:t>
            </a:fld>
            <a:endParaRPr lang="nb-NO"/>
          </a:p>
        </p:txBody>
      </p:sp>
    </p:spTree>
    <p:extLst>
      <p:ext uri="{BB962C8B-B14F-4D97-AF65-F5344CB8AC3E}">
        <p14:creationId xmlns:p14="http://schemas.microsoft.com/office/powerpoint/2010/main" val="59589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48A680-40EC-40AA-E4AC-73D42443F83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0105460-D938-F72F-0B42-6B6D4B1A5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92F0B93-93AF-FEF8-8806-C3C1306215D3}"/>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A9360BB5-B4EF-5A97-170D-350E91B6B5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4B5592B-19A2-17DB-C41F-1B36148F81F0}"/>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319436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2E14ED-DE5E-0597-D86D-89EA64725D5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D44247D-B9CD-05E2-2A67-ACCAC5F8A8B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6FD08-4ADD-C16F-844C-FDAD969E2ED3}"/>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8866C2F5-9256-56F6-76A4-F65A4A0AA5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934F602-CB2E-314E-0C8D-9F5B6020AAD3}"/>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115673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C61D8B0-18F7-62AE-B87F-E2AECDA6714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F53F7AD-D011-128B-7AA8-B031F91EA76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90E998-3226-5ECC-DEEF-37FFA39C5DCC}"/>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46B8DFEB-DF26-644E-6CA8-BBDB9B087B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04160BC-AF65-DDD9-FB89-22FF3A9F3F37}"/>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327539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65000A-CCE8-1084-8320-CF38119E31E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D595478-5A26-27D9-5D76-88E5716AC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A48767C-3B2E-8F2B-3F2F-16654F14B8B3}"/>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12A18E19-AD90-1595-4510-EAC26B94CF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19EA9AA-D4F2-BB9A-525A-CC243F5F47DB}"/>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97055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97F853-6906-0083-FCFE-2123468C183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84EFF97-E6E9-DB2F-1F10-05E34B1EAF0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8A521B2-708B-BF41-6336-DB838B8B9EB6}"/>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525DD153-717B-09E1-FA2B-39BED26AD4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7516FE8-3D85-2F66-F4C0-358B668DDDE1}"/>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228209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50B805-1882-E751-5C97-F43C0252CBB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4F5CD7C-D72D-F04E-01AF-1C84C5FB22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347B361-9BB5-D654-B834-71C7A93DB04C}"/>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79657ED4-2962-5107-260C-5DE03DD1CD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1E2E12D-086F-78BD-79F5-809D8D6DA1AE}"/>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145062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0F8FBC-A927-2510-1ACE-DF457A84B8F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3B8BF71-A922-52D5-64AC-C70EFEB0862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B027946-F89E-A1C6-EF89-49524B932B0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64C5D6E-222D-7BC0-7463-99A01750E290}"/>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6" name="Plassholder for bunntekst 5">
            <a:extLst>
              <a:ext uri="{FF2B5EF4-FFF2-40B4-BE49-F238E27FC236}">
                <a16:creationId xmlns:a16="http://schemas.microsoft.com/office/drawing/2014/main" id="{FBD4B30D-6802-F258-FA22-1AFC3E21F2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1C71DAF-F5EB-A355-EDF8-F884C10585B1}"/>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72530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C6AF1C-6855-2861-EB63-EF2FFAB7A5F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42C4E5E-F9AE-60A9-4B4C-8292EFCA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C7E0DBA-6F2E-B183-F103-DB63629A878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0C71F5B-237D-55BD-D8C4-232B9CFCE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93B3BF2-15AC-A70C-9B61-C506AEAD2E2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6019DC5-4E5D-7923-F46B-5AF397917AFD}"/>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8" name="Plassholder for bunntekst 7">
            <a:extLst>
              <a:ext uri="{FF2B5EF4-FFF2-40B4-BE49-F238E27FC236}">
                <a16:creationId xmlns:a16="http://schemas.microsoft.com/office/drawing/2014/main" id="{FD1B1548-BA57-D77D-0CFB-8BD62043C54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2305D8E-B452-13D5-79B5-F117309BD579}"/>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388298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C6D990-D7F5-8FBF-02CB-457ED59355C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9626163-6837-D420-5755-1F591F1772CA}"/>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4" name="Plassholder for bunntekst 3">
            <a:extLst>
              <a:ext uri="{FF2B5EF4-FFF2-40B4-BE49-F238E27FC236}">
                <a16:creationId xmlns:a16="http://schemas.microsoft.com/office/drawing/2014/main" id="{104F8F70-8455-F00F-7243-53DA26DF69A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F037A6B-ABE4-26B1-2E25-F301D4428FBB}"/>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132613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F87AA9E-F5EE-EA13-A6ED-E9063E7483D5}"/>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3" name="Plassholder for bunntekst 2">
            <a:extLst>
              <a:ext uri="{FF2B5EF4-FFF2-40B4-BE49-F238E27FC236}">
                <a16:creationId xmlns:a16="http://schemas.microsoft.com/office/drawing/2014/main" id="{D990A94C-34F8-D3DF-87AF-80FBB05EE1B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35EBA72-177F-9401-142C-80ADF287C902}"/>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281551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B97D31-26E8-F6DE-BC81-D5852F8C666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206A632-F3A1-261A-F237-6CFF4C59E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08CA8ED-B413-EA4F-DD1A-7EC7290E3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F7880C1-69E3-E593-F411-A3C75385F47E}"/>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6" name="Plassholder for bunntekst 5">
            <a:extLst>
              <a:ext uri="{FF2B5EF4-FFF2-40B4-BE49-F238E27FC236}">
                <a16:creationId xmlns:a16="http://schemas.microsoft.com/office/drawing/2014/main" id="{DB11228B-292C-8D92-B57C-95967483072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E58BDF0-DCEC-B049-8A81-E4279443D331}"/>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52785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15DDE1-6ED8-0B64-6D21-A2125A9B2BC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7DE8098-EF41-A038-58A6-6936F6C03EB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9713479-B7C6-5642-4365-FE730D37B7C0}"/>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C1677C1A-66F6-7208-120E-9EFDBE8A2B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A8BF52-4E6C-A6E4-C44A-67899AAFD04E}"/>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29479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BE5F7A-BC20-09A3-3D33-88EB800DB50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1438367-A29D-7BC9-4D86-900847C29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3D22A14-2479-E25D-E1CF-4A4CF43F5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B05EA4F-7BD0-B9B9-BA0D-3DD90DA49D2D}"/>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6" name="Plassholder for bunntekst 5">
            <a:extLst>
              <a:ext uri="{FF2B5EF4-FFF2-40B4-BE49-F238E27FC236}">
                <a16:creationId xmlns:a16="http://schemas.microsoft.com/office/drawing/2014/main" id="{C2ADABC8-6928-CBD5-50EA-795063865D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F882185-96A8-03FE-EA07-3CAF0CD1BF48}"/>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4191824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B32462-54BD-F5DB-1F0D-C0D39F1109C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D75A4F5-267C-AC4E-70B0-E3DF3B9EA2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5D36CF7-EDA3-17E7-F29D-7047C729443A}"/>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0DA30FCC-9969-6130-2DE5-C987024D5A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868299-4C84-BA4B-AA16-EA7245F745E3}"/>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256213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0879316-0002-7608-5D9F-D7082F12F95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577F3C1-83A7-435E-8A7B-E0F917A71A0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4C92E4-4D23-E4FA-4A94-8AF571411B34}"/>
              </a:ext>
            </a:extLst>
          </p:cNvPr>
          <p:cNvSpPr>
            <a:spLocks noGrp="1"/>
          </p:cNvSpPr>
          <p:nvPr>
            <p:ph type="dt" sz="half" idx="10"/>
          </p:nvPr>
        </p:nvSpPr>
        <p:spPr/>
        <p:txBody>
          <a:body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5FA39FE6-266C-4850-FE14-0B80D4E9BE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A195BD-572B-141C-EFE4-8DD59210F22F}"/>
              </a:ext>
            </a:extLst>
          </p:cNvPr>
          <p:cNvSpPr>
            <a:spLocks noGrp="1"/>
          </p:cNvSpPr>
          <p:nvPr>
            <p:ph type="sldNum" sz="quarter" idx="12"/>
          </p:nvPr>
        </p:nvSpPr>
        <p:spPr/>
        <p:txBody>
          <a:bodyPr/>
          <a:lstStyle/>
          <a:p>
            <a:fld id="{17AF5FD1-6C82-AE45-B537-C7A43F5E5D1F}" type="slidenum">
              <a:rPr lang="nb-NO" smtClean="0"/>
              <a:t>‹#›</a:t>
            </a:fld>
            <a:endParaRPr lang="nb-NO"/>
          </a:p>
        </p:txBody>
      </p:sp>
    </p:spTree>
    <p:extLst>
      <p:ext uri="{BB962C8B-B14F-4D97-AF65-F5344CB8AC3E}">
        <p14:creationId xmlns:p14="http://schemas.microsoft.com/office/powerpoint/2010/main" val="402666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3D0B3-1B97-E988-6A89-0095C6E1E8B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D069D18-67D0-2586-85DC-43A5382F6D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1457F2-B25E-EA79-186C-32B826D497D6}"/>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79E4BCC0-1210-07D7-F8E7-AD5DE41966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4E8939-3612-A66C-DD3A-2A5D0773AD7B}"/>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13724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F0056-9907-AA60-FE51-A4A35EAE6C2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EF5DFEF-34E9-4541-B3D0-8AF9A90E9BF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3566585-F1CC-2CD4-220B-13097E42520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95490CD-8EFB-2578-D252-6D3F39FDE863}"/>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6" name="Plassholder for bunntekst 5">
            <a:extLst>
              <a:ext uri="{FF2B5EF4-FFF2-40B4-BE49-F238E27FC236}">
                <a16:creationId xmlns:a16="http://schemas.microsoft.com/office/drawing/2014/main" id="{ACA15467-1F5C-15C6-4B32-9B9700A36F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CBC5687-B169-25EB-236B-902492615CD2}"/>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232735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5EB028-85AF-D399-2CF9-B4D3FE767DB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1D8FDB1-BA19-9107-76B5-D99BBDC13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CB999D0-A12F-2608-0C50-91BE54E3F1E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E56C568-BC20-AE68-345F-4503588E0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359DBF5-465E-67F8-9CCC-55244E903C9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F0F097C-4DF3-693F-3484-A189C3743ED5}"/>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8" name="Plassholder for bunntekst 7">
            <a:extLst>
              <a:ext uri="{FF2B5EF4-FFF2-40B4-BE49-F238E27FC236}">
                <a16:creationId xmlns:a16="http://schemas.microsoft.com/office/drawing/2014/main" id="{49A8FE66-783D-9773-A766-DD83F417142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39682B5-C015-A568-80D9-CB4BAFE77F86}"/>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37588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07F2CD-F3C4-CF61-2256-798BF141CB1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6EEA4D4-9A11-A4FB-0174-E6F925489C97}"/>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4" name="Plassholder for bunntekst 3">
            <a:extLst>
              <a:ext uri="{FF2B5EF4-FFF2-40B4-BE49-F238E27FC236}">
                <a16:creationId xmlns:a16="http://schemas.microsoft.com/office/drawing/2014/main" id="{C6A049C3-5D01-3D3F-22F3-4DB6901A2B1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56A1F8C-7B9C-3E1C-14E6-7AA79ACA9F04}"/>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239487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8AB22BF-E97C-7597-8A18-DD7FA8CBAF90}"/>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3" name="Plassholder for bunntekst 2">
            <a:extLst>
              <a:ext uri="{FF2B5EF4-FFF2-40B4-BE49-F238E27FC236}">
                <a16:creationId xmlns:a16="http://schemas.microsoft.com/office/drawing/2014/main" id="{0E0ED138-B7B8-0762-FAB2-C6439D3BAAB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3306174-835E-142F-2377-BDD2478077A3}"/>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132606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ED20BD-11A4-58EA-0E55-5C14EF5904B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368DA27-312C-D524-E521-A6164F220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5779A24-2223-B120-C621-4702FD17E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C32852-4378-293E-4F12-8D052F1FC9DF}"/>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6" name="Plassholder for bunntekst 5">
            <a:extLst>
              <a:ext uri="{FF2B5EF4-FFF2-40B4-BE49-F238E27FC236}">
                <a16:creationId xmlns:a16="http://schemas.microsoft.com/office/drawing/2014/main" id="{D9646F12-C454-D8FE-A826-C458AAD88B8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73B5409-62FA-962B-6BEE-81643BEC8EC1}"/>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157553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78671A-3B7B-948C-016D-EC5B8C34A76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D7F2CDC-19CD-C17F-8A6B-2FAAEF81E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360C60E-D165-A77C-C063-6D5CFCE16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DDC263-D575-C585-79E4-E48094ED70B2}"/>
              </a:ext>
            </a:extLst>
          </p:cNvPr>
          <p:cNvSpPr>
            <a:spLocks noGrp="1"/>
          </p:cNvSpPr>
          <p:nvPr>
            <p:ph type="dt" sz="half" idx="10"/>
          </p:nvPr>
        </p:nvSpPr>
        <p:spPr/>
        <p:txBody>
          <a:bodyPr/>
          <a:lstStyle/>
          <a:p>
            <a:fld id="{0C4E3DD5-8B65-423B-A50E-30830246B17A}" type="datetimeFigureOut">
              <a:rPr lang="nb-NO" smtClean="0"/>
              <a:t>11.10.2024</a:t>
            </a:fld>
            <a:endParaRPr lang="nb-NO"/>
          </a:p>
        </p:txBody>
      </p:sp>
      <p:sp>
        <p:nvSpPr>
          <p:cNvPr id="6" name="Plassholder for bunntekst 5">
            <a:extLst>
              <a:ext uri="{FF2B5EF4-FFF2-40B4-BE49-F238E27FC236}">
                <a16:creationId xmlns:a16="http://schemas.microsoft.com/office/drawing/2014/main" id="{AD137C98-F5EF-B732-A403-B167CE88A8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A6A2E5C-8E6C-7C20-EC33-3B9DC73F88AC}"/>
              </a:ext>
            </a:extLst>
          </p:cNvPr>
          <p:cNvSpPr>
            <a:spLocks noGrp="1"/>
          </p:cNvSpPr>
          <p:nvPr>
            <p:ph type="sldNum" sz="quarter" idx="12"/>
          </p:nvPr>
        </p:nvSpPr>
        <p:spPr/>
        <p:txBody>
          <a:bodyPr/>
          <a:lstStyle/>
          <a:p>
            <a:fld id="{DFA07E74-24B5-419F-A02B-D0C79463227D}" type="slidenum">
              <a:rPr lang="nb-NO" smtClean="0"/>
              <a:t>‹#›</a:t>
            </a:fld>
            <a:endParaRPr lang="nb-NO"/>
          </a:p>
        </p:txBody>
      </p:sp>
    </p:spTree>
    <p:extLst>
      <p:ext uri="{BB962C8B-B14F-4D97-AF65-F5344CB8AC3E}">
        <p14:creationId xmlns:p14="http://schemas.microsoft.com/office/powerpoint/2010/main" val="35760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ABA5540-C089-5DFA-3BB2-CAD46EC39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030B3C4-E738-4AC3-7E9B-698A3E7AB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344A86E-0CEE-1AA2-A4AB-31A309B3A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4E3DD5-8B65-423B-A50E-30830246B17A}" type="datetimeFigureOut">
              <a:rPr lang="nb-NO" smtClean="0"/>
              <a:t>11.10.2024</a:t>
            </a:fld>
            <a:endParaRPr lang="nb-NO"/>
          </a:p>
        </p:txBody>
      </p:sp>
      <p:sp>
        <p:nvSpPr>
          <p:cNvPr id="5" name="Plassholder for bunntekst 4">
            <a:extLst>
              <a:ext uri="{FF2B5EF4-FFF2-40B4-BE49-F238E27FC236}">
                <a16:creationId xmlns:a16="http://schemas.microsoft.com/office/drawing/2014/main" id="{CADBF7E2-1749-0A78-5C42-87AC68FCA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0C741EB3-DDB0-2D9A-3C17-E915EC53F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A07E74-24B5-419F-A02B-D0C79463227D}" type="slidenum">
              <a:rPr lang="nb-NO" smtClean="0"/>
              <a:t>‹#›</a:t>
            </a:fld>
            <a:endParaRPr lang="nb-NO"/>
          </a:p>
        </p:txBody>
      </p:sp>
    </p:spTree>
    <p:extLst>
      <p:ext uri="{BB962C8B-B14F-4D97-AF65-F5344CB8AC3E}">
        <p14:creationId xmlns:p14="http://schemas.microsoft.com/office/powerpoint/2010/main" val="34307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92C9F5F-527D-C818-1CD5-3DB2DDCA2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D6EA653-A59D-2FD7-7E03-164E9DB63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743FB7D-0546-A901-4985-A862E5AD6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A37C2-77E2-DB4C-B2B0-C4E1354CE63B}" type="datetimeFigureOut">
              <a:rPr lang="nb-NO" smtClean="0"/>
              <a:t>13.10.2024</a:t>
            </a:fld>
            <a:endParaRPr lang="nb-NO"/>
          </a:p>
        </p:txBody>
      </p:sp>
      <p:sp>
        <p:nvSpPr>
          <p:cNvPr id="5" name="Plassholder for bunntekst 4">
            <a:extLst>
              <a:ext uri="{FF2B5EF4-FFF2-40B4-BE49-F238E27FC236}">
                <a16:creationId xmlns:a16="http://schemas.microsoft.com/office/drawing/2014/main" id="{AF8C69C3-AFE5-3772-4006-2D52536E0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73E86EE-6CC3-D08D-2EEC-D8EE1B420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F5FD1-6C82-AE45-B537-C7A43F5E5D1F}" type="slidenum">
              <a:rPr lang="nb-NO" smtClean="0"/>
              <a:t>‹#›</a:t>
            </a:fld>
            <a:endParaRPr lang="nb-NO"/>
          </a:p>
        </p:txBody>
      </p:sp>
    </p:spTree>
    <p:extLst>
      <p:ext uri="{BB962C8B-B14F-4D97-AF65-F5344CB8AC3E}">
        <p14:creationId xmlns:p14="http://schemas.microsoft.com/office/powerpoint/2010/main" val="3994176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24.no/boers-og-finans/i/nQ7wro/ekspert-om-huitfeldts-ektefelles-regnskap-misvisende-og-feil"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tel 1">
            <a:extLst>
              <a:ext uri="{FF2B5EF4-FFF2-40B4-BE49-F238E27FC236}">
                <a16:creationId xmlns:a16="http://schemas.microsoft.com/office/drawing/2014/main" id="{15A4211D-9B14-DA92-FED8-3B088990C37B}"/>
              </a:ext>
            </a:extLst>
          </p:cNvPr>
          <p:cNvSpPr>
            <a:spLocks noGrp="1"/>
          </p:cNvSpPr>
          <p:nvPr>
            <p:ph type="ctrTitle"/>
          </p:nvPr>
        </p:nvSpPr>
        <p:spPr>
          <a:xfrm>
            <a:off x="838199" y="1120676"/>
            <a:ext cx="7021513" cy="2308324"/>
          </a:xfrm>
        </p:spPr>
        <p:txBody>
          <a:bodyPr>
            <a:normAutofit/>
          </a:bodyPr>
          <a:lstStyle/>
          <a:p>
            <a:pPr algn="l"/>
            <a:r>
              <a:rPr lang="nb-NO" sz="7200">
                <a:solidFill>
                  <a:schemeClr val="bg1"/>
                </a:solidFill>
              </a:rPr>
              <a:t>SUJO-kurs</a:t>
            </a:r>
          </a:p>
        </p:txBody>
      </p:sp>
      <p:sp>
        <p:nvSpPr>
          <p:cNvPr id="3" name="Undertittel 2">
            <a:extLst>
              <a:ext uri="{FF2B5EF4-FFF2-40B4-BE49-F238E27FC236}">
                <a16:creationId xmlns:a16="http://schemas.microsoft.com/office/drawing/2014/main" id="{CB75A23D-5A69-F39D-A848-B4D114538D9D}"/>
              </a:ext>
            </a:extLst>
          </p:cNvPr>
          <p:cNvSpPr>
            <a:spLocks noGrp="1"/>
          </p:cNvSpPr>
          <p:nvPr>
            <p:ph type="subTitle" idx="1"/>
          </p:nvPr>
        </p:nvSpPr>
        <p:spPr>
          <a:xfrm>
            <a:off x="835024" y="3809999"/>
            <a:ext cx="7025753" cy="1012778"/>
          </a:xfrm>
        </p:spPr>
        <p:txBody>
          <a:bodyPr>
            <a:normAutofit/>
          </a:bodyPr>
          <a:lstStyle/>
          <a:p>
            <a:pPr algn="l"/>
            <a:r>
              <a:rPr lang="nb-NO" sz="1500">
                <a:solidFill>
                  <a:schemeClr val="bg1"/>
                </a:solidFill>
              </a:rPr>
              <a:t>Del 2: </a:t>
            </a:r>
            <a:r>
              <a:rPr lang="nb-NO" sz="1500">
                <a:solidFill>
                  <a:schemeClr val="bg1"/>
                </a:solidFill>
                <a:latin typeface="WordVisi_MSFontService"/>
              </a:rPr>
              <a:t>F</a:t>
            </a:r>
            <a:r>
              <a:rPr lang="nb-NO" sz="1500" b="0" i="0">
                <a:solidFill>
                  <a:schemeClr val="bg1"/>
                </a:solidFill>
                <a:effectLst/>
                <a:latin typeface="WordVisi_MSFontService"/>
              </a:rPr>
              <a:t>ormue, utbytte og regnskapsestimater</a:t>
            </a:r>
            <a:endParaRPr lang="nb-NO" sz="1500">
              <a:solidFill>
                <a:schemeClr val="bg1"/>
              </a:solidFill>
            </a:endParaRPr>
          </a:p>
          <a:p>
            <a:pPr algn="l"/>
            <a:endParaRPr lang="nb-NO" sz="1500">
              <a:solidFill>
                <a:schemeClr val="bg1"/>
              </a:solidFill>
            </a:endParaRPr>
          </a:p>
          <a:p>
            <a:pPr algn="l"/>
            <a:r>
              <a:rPr lang="nb-NO" sz="1500">
                <a:solidFill>
                  <a:schemeClr val="bg1"/>
                </a:solidFill>
              </a:rPr>
              <a:t>Kyrre Kjellevold, PhD, Siv.øk, MRR</a:t>
            </a:r>
          </a:p>
          <a:p>
            <a:pPr algn="l"/>
            <a:endParaRPr lang="nb-NO" sz="1500">
              <a:solidFill>
                <a:schemeClr val="bg1"/>
              </a:solidFill>
            </a:endParaRPr>
          </a:p>
          <a:p>
            <a:pPr algn="l"/>
            <a:endParaRPr lang="nb-NO" sz="1500">
              <a:solidFill>
                <a:schemeClr val="bg1"/>
              </a:solidFill>
            </a:endParaRPr>
          </a:p>
        </p:txBody>
      </p:sp>
    </p:spTree>
    <p:extLst>
      <p:ext uri="{BB962C8B-B14F-4D97-AF65-F5344CB8AC3E}">
        <p14:creationId xmlns:p14="http://schemas.microsoft.com/office/powerpoint/2010/main" val="10041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D065314-285A-5290-C261-7731DE638240}"/>
              </a:ext>
            </a:extLst>
          </p:cNvPr>
          <p:cNvSpPr>
            <a:spLocks noGrp="1"/>
          </p:cNvSpPr>
          <p:nvPr>
            <p:ph type="title"/>
          </p:nvPr>
        </p:nvSpPr>
        <p:spPr>
          <a:xfrm>
            <a:off x="1043631" y="809898"/>
            <a:ext cx="9942716" cy="1554480"/>
          </a:xfrm>
        </p:spPr>
        <p:txBody>
          <a:bodyPr anchor="ctr">
            <a:normAutofit/>
          </a:bodyPr>
          <a:lstStyle/>
          <a:p>
            <a:r>
              <a:rPr lang="nb-NO" sz="4800"/>
              <a:t>Oppgave: Striden i Norske skog</a:t>
            </a:r>
          </a:p>
        </p:txBody>
      </p:sp>
      <p:sp>
        <p:nvSpPr>
          <p:cNvPr id="3" name="Plassholder for innhold 2">
            <a:extLst>
              <a:ext uri="{FF2B5EF4-FFF2-40B4-BE49-F238E27FC236}">
                <a16:creationId xmlns:a16="http://schemas.microsoft.com/office/drawing/2014/main" id="{2F331D92-CE1A-9319-0BB1-4F5036649D41}"/>
              </a:ext>
            </a:extLst>
          </p:cNvPr>
          <p:cNvSpPr>
            <a:spLocks noGrp="1"/>
          </p:cNvSpPr>
          <p:nvPr>
            <p:ph idx="1"/>
          </p:nvPr>
        </p:nvSpPr>
        <p:spPr>
          <a:xfrm>
            <a:off x="1045028" y="3017522"/>
            <a:ext cx="9941319" cy="3124658"/>
          </a:xfrm>
        </p:spPr>
        <p:txBody>
          <a:bodyPr anchor="ctr">
            <a:normAutofit/>
          </a:bodyPr>
          <a:lstStyle/>
          <a:p>
            <a:r>
              <a:rPr lang="nb-NO" sz="1900"/>
              <a:t>Hva forteller Årsrapporten til Norske Skog (2015) om nedskriving av varige driftsmidler og konsekvensene for selskapet?</a:t>
            </a:r>
          </a:p>
          <a:p>
            <a:pPr lvl="1"/>
            <a:r>
              <a:rPr lang="nb-NO" sz="1900"/>
              <a:t>Finn frem noten som beskriver nedskrivingsvurdering i 2015-årsrapporten og les revisors (EYs) revisjonsberetning.</a:t>
            </a:r>
          </a:p>
          <a:p>
            <a:pPr lvl="1"/>
            <a:endParaRPr lang="nb-NO" sz="1900"/>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b-NO" sz="1900" b="0" i="0" u="none" strike="noStrike" kern="1200" cap="none" spc="0" normalizeH="0" baseline="0" noProof="0">
                <a:ln>
                  <a:noFill/>
                </a:ln>
                <a:effectLst/>
                <a:uLnTx/>
                <a:uFillTx/>
                <a:latin typeface="Aptos" panose="02110004020202020204"/>
                <a:ea typeface="+mn-ea"/>
                <a:cs typeface="+mn-cs"/>
              </a:rPr>
              <a:t>Ang begreper:</a:t>
            </a:r>
          </a:p>
          <a:p>
            <a:pPr lvl="1">
              <a:spcBef>
                <a:spcPts val="1000"/>
              </a:spcBef>
              <a:defRPr/>
            </a:pPr>
            <a:r>
              <a:rPr lang="nb-NO" sz="1900">
                <a:latin typeface="Aptos" panose="02110004020202020204"/>
              </a:rPr>
              <a:t>På engelsk heter nedskriving «Depreciation».</a:t>
            </a:r>
          </a:p>
          <a:p>
            <a:pPr lvl="1">
              <a:spcBef>
                <a:spcPts val="1000"/>
              </a:spcBef>
              <a:defRPr/>
            </a:pPr>
            <a:r>
              <a:rPr lang="nb-NO" sz="1900">
                <a:latin typeface="Aptos" panose="02110004020202020204"/>
              </a:rPr>
              <a:t>Recovarable amount = gjenvinnbart beløp</a:t>
            </a:r>
          </a:p>
          <a:p>
            <a:pPr lvl="1">
              <a:spcBef>
                <a:spcPts val="1000"/>
              </a:spcBef>
              <a:defRPr/>
            </a:pPr>
            <a:r>
              <a:rPr kumimoji="0" lang="nb-NO" sz="1900" b="0" i="0" u="none" strike="noStrike" kern="1200" cap="none" spc="0" normalizeH="0" baseline="0" noProof="0">
                <a:ln>
                  <a:noFill/>
                </a:ln>
                <a:effectLst/>
                <a:uLnTx/>
                <a:uFillTx/>
                <a:latin typeface="Aptos" panose="02110004020202020204"/>
                <a:ea typeface="+mn-ea"/>
                <a:cs typeface="+mn-cs"/>
              </a:rPr>
              <a:t>«Cash generating unit» - utgangspunktet for nedskrivingsvurderingen. </a:t>
            </a:r>
          </a:p>
          <a:p>
            <a:pPr marL="457200" lvl="1" indent="0">
              <a:buNone/>
            </a:pPr>
            <a:endParaRPr lang="nb-NO" sz="1900"/>
          </a:p>
          <a:p>
            <a:pPr marL="457200" lvl="1" indent="0">
              <a:buNone/>
            </a:pPr>
            <a:endParaRPr lang="nb-NO" sz="1900"/>
          </a:p>
          <a:p>
            <a:pPr lvl="1"/>
            <a:endParaRPr lang="nb-NO" sz="19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35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ssholder for innhold 6" descr="Et bilde som inneholder tekst, skjermbilde, Font, Parallell&#10;&#10;Automatisk generert beskrivelse">
            <a:extLst>
              <a:ext uri="{FF2B5EF4-FFF2-40B4-BE49-F238E27FC236}">
                <a16:creationId xmlns:a16="http://schemas.microsoft.com/office/drawing/2014/main" id="{F625251D-B315-DC15-F262-D93D30D045C5}"/>
              </a:ext>
            </a:extLst>
          </p:cNvPr>
          <p:cNvPicPr>
            <a:picLocks noGrp="1" noChangeAspect="1"/>
          </p:cNvPicPr>
          <p:nvPr>
            <p:ph idx="1"/>
          </p:nvPr>
        </p:nvPicPr>
        <p:blipFill>
          <a:blip r:embed="rId2"/>
          <a:srcRect t="495" b="2803"/>
          <a:stretch/>
        </p:blipFill>
        <p:spPr>
          <a:xfrm>
            <a:off x="457200" y="457200"/>
            <a:ext cx="11277600" cy="5943600"/>
          </a:xfrm>
          <a:prstGeom prst="rect">
            <a:avLst/>
          </a:prstGeom>
        </p:spPr>
      </p:pic>
    </p:spTree>
    <p:extLst>
      <p:ext uri="{BB962C8B-B14F-4D97-AF65-F5344CB8AC3E}">
        <p14:creationId xmlns:p14="http://schemas.microsoft.com/office/powerpoint/2010/main" val="4329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Flyfoto, tre, fugleperspektiv, forsted&#10;&#10;Automatisk generert beskrivelse">
            <a:extLst>
              <a:ext uri="{FF2B5EF4-FFF2-40B4-BE49-F238E27FC236}">
                <a16:creationId xmlns:a16="http://schemas.microsoft.com/office/drawing/2014/main" id="{B8160C6A-C68B-4753-3C0D-0B6E23444AA2}"/>
              </a:ext>
            </a:extLst>
          </p:cNvPr>
          <p:cNvPicPr>
            <a:picLocks noGrp="1" noChangeAspect="1"/>
          </p:cNvPicPr>
          <p:nvPr>
            <p:ph idx="1"/>
          </p:nvPr>
        </p:nvPicPr>
        <p:blipFill>
          <a:blip r:embed="rId2"/>
          <a:stretch>
            <a:fillRect/>
          </a:stretch>
        </p:blipFill>
        <p:spPr>
          <a:xfrm>
            <a:off x="457200" y="510921"/>
            <a:ext cx="11277600" cy="5836158"/>
          </a:xfrm>
          <a:prstGeom prst="rect">
            <a:avLst/>
          </a:prstGeom>
        </p:spPr>
      </p:pic>
    </p:spTree>
    <p:extLst>
      <p:ext uri="{BB962C8B-B14F-4D97-AF65-F5344CB8AC3E}">
        <p14:creationId xmlns:p14="http://schemas.microsoft.com/office/powerpoint/2010/main" val="10131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31B20C-E301-CB39-DAD5-D300D36DC4C6}"/>
              </a:ext>
            </a:extLst>
          </p:cNvPr>
          <p:cNvSpPr>
            <a:spLocks noGrp="1"/>
          </p:cNvSpPr>
          <p:nvPr>
            <p:ph type="title"/>
          </p:nvPr>
        </p:nvSpPr>
        <p:spPr/>
        <p:txBody>
          <a:bodyPr/>
          <a:lstStyle/>
          <a:p>
            <a:r>
              <a:rPr lang="nb-NO"/>
              <a:t>Selskapet la til grunn svært positive anslag</a:t>
            </a:r>
            <a:endParaRPr lang="nb-NO" dirty="0"/>
          </a:p>
        </p:txBody>
      </p:sp>
      <p:sp>
        <p:nvSpPr>
          <p:cNvPr id="3" name="Plassholder for innhold 2">
            <a:extLst>
              <a:ext uri="{FF2B5EF4-FFF2-40B4-BE49-F238E27FC236}">
                <a16:creationId xmlns:a16="http://schemas.microsoft.com/office/drawing/2014/main" id="{4E377E97-EA87-98CC-F9F6-9359F054ABA0}"/>
              </a:ext>
            </a:extLst>
          </p:cNvPr>
          <p:cNvSpPr>
            <a:spLocks noGrp="1"/>
          </p:cNvSpPr>
          <p:nvPr>
            <p:ph idx="1"/>
          </p:nvPr>
        </p:nvSpPr>
        <p:spPr/>
        <p:txBody>
          <a:bodyPr>
            <a:normAutofit fontScale="92500" lnSpcReduction="20000"/>
          </a:bodyPr>
          <a:lstStyle/>
          <a:p>
            <a:pPr marL="0" indent="0">
              <a:buNone/>
            </a:pPr>
            <a:r>
              <a:rPr lang="en-US" sz="2800"/>
              <a:t>“Three explicit scenarios for the group’s current asset portfolio are considered in detail “Reactive”, “Proactive” and “Consolidated”. One scenario is backward looking, assuming a return to 2015 prices levels and cash negative margins as observed in the industry in last year (</a:t>
            </a:r>
            <a:r>
              <a:rPr lang="en-US" sz="2800" b="1"/>
              <a:t>15% weight</a:t>
            </a:r>
            <a:r>
              <a:rPr lang="en-US" sz="2800"/>
              <a:t>). </a:t>
            </a:r>
            <a:r>
              <a:rPr lang="en-US" sz="2800">
                <a:solidFill>
                  <a:srgbClr val="FF0000"/>
                </a:solidFill>
              </a:rPr>
              <a:t>The middle scenario assumes a cyclical uptick with prices above cash cost (</a:t>
            </a:r>
            <a:r>
              <a:rPr lang="en-US" sz="2800" b="1">
                <a:solidFill>
                  <a:srgbClr val="FF0000"/>
                </a:solidFill>
              </a:rPr>
              <a:t>50% weight</a:t>
            </a:r>
            <a:r>
              <a:rPr lang="en-US" sz="2800">
                <a:solidFill>
                  <a:srgbClr val="FF0000"/>
                </a:solidFill>
              </a:rPr>
              <a:t>), while the third scenario considers the effects from a consolidation of the industry (</a:t>
            </a:r>
            <a:r>
              <a:rPr lang="en-US" sz="2800" b="1">
                <a:solidFill>
                  <a:srgbClr val="FF0000"/>
                </a:solidFill>
              </a:rPr>
              <a:t>35% weight</a:t>
            </a:r>
            <a:r>
              <a:rPr lang="en-US" sz="2800">
                <a:solidFill>
                  <a:srgbClr val="FF0000"/>
                </a:solidFill>
              </a:rPr>
              <a:t>)” ….. “</a:t>
            </a:r>
            <a:r>
              <a:rPr lang="nb-NO" sz="2800">
                <a:solidFill>
                  <a:srgbClr val="FF0000"/>
                </a:solidFill>
              </a:rPr>
              <a:t>Proactive” assumes </a:t>
            </a:r>
            <a:r>
              <a:rPr lang="en-US" sz="2800">
                <a:solidFill>
                  <a:srgbClr val="FF0000"/>
                </a:solidFill>
              </a:rPr>
              <a:t>a modest continuation of the cyclical uptick experienced in 2016 with higher contract price and lower costs.”</a:t>
            </a:r>
          </a:p>
          <a:p>
            <a:pPr marL="0" indent="0">
              <a:buNone/>
            </a:pPr>
            <a:endParaRPr lang="en-US" sz="2800"/>
          </a:p>
          <a:p>
            <a:pPr marL="0" indent="0">
              <a:buNone/>
            </a:pPr>
            <a:r>
              <a:rPr lang="en-US" sz="2800"/>
              <a:t>“The impairment model is based on budget figures for 2016, which are different from reported figures for 2015. The budget for 2016 assumes better margins, compared to 2015, for the Norske Skog group reflecting contracted higher prices and lower costs in addition to favourable currency levels.”</a:t>
            </a:r>
          </a:p>
          <a:p>
            <a:endParaRPr lang="nb-NO" dirty="0"/>
          </a:p>
        </p:txBody>
      </p:sp>
    </p:spTree>
    <p:extLst>
      <p:ext uri="{BB962C8B-B14F-4D97-AF65-F5344CB8AC3E}">
        <p14:creationId xmlns:p14="http://schemas.microsoft.com/office/powerpoint/2010/main" val="140669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F2144101-100E-5540-454D-F856273EE47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Revisor ikke enig – ble omfattende konflikt</a:t>
            </a:r>
          </a:p>
        </p:txBody>
      </p:sp>
      <p:pic>
        <p:nvPicPr>
          <p:cNvPr id="5" name="Plassholder for innhold 4">
            <a:extLst>
              <a:ext uri="{FF2B5EF4-FFF2-40B4-BE49-F238E27FC236}">
                <a16:creationId xmlns:a16="http://schemas.microsoft.com/office/drawing/2014/main" id="{0293D78E-FE34-23C0-F153-608BB16483C7}"/>
              </a:ext>
            </a:extLst>
          </p:cNvPr>
          <p:cNvPicPr>
            <a:picLocks noGrp="1" noChangeAspect="1"/>
          </p:cNvPicPr>
          <p:nvPr>
            <p:ph idx="1"/>
          </p:nvPr>
        </p:nvPicPr>
        <p:blipFill>
          <a:blip r:embed="rId2"/>
          <a:stretch>
            <a:fillRect/>
          </a:stretch>
        </p:blipFill>
        <p:spPr>
          <a:xfrm>
            <a:off x="4502428" y="1739982"/>
            <a:ext cx="7225748" cy="3378036"/>
          </a:xfrm>
          <a:prstGeom prst="rect">
            <a:avLst/>
          </a:prstGeom>
        </p:spPr>
      </p:pic>
    </p:spTree>
    <p:extLst>
      <p:ext uri="{BB962C8B-B14F-4D97-AF65-F5344CB8AC3E}">
        <p14:creationId xmlns:p14="http://schemas.microsoft.com/office/powerpoint/2010/main" val="379093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6DDB8FFB-6FA7-8A2E-6FF5-5947F41C0315}"/>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err="1">
                <a:solidFill>
                  <a:srgbClr val="FFFFFF"/>
                </a:solidFill>
                <a:latin typeface="+mj-lt"/>
                <a:ea typeface="+mj-ea"/>
                <a:cs typeface="+mj-cs"/>
              </a:rPr>
              <a:t>Viktig</a:t>
            </a:r>
            <a:r>
              <a:rPr lang="en-US" sz="4000" kern="1200" dirty="0">
                <a:solidFill>
                  <a:srgbClr val="FFFFFF"/>
                </a:solidFill>
                <a:latin typeface="+mj-lt"/>
                <a:ea typeface="+mj-ea"/>
                <a:cs typeface="+mj-cs"/>
              </a:rPr>
              <a:t> regel </a:t>
            </a:r>
            <a:r>
              <a:rPr lang="en-US" sz="4000" kern="1200" dirty="0" err="1">
                <a:solidFill>
                  <a:srgbClr val="FFFFFF"/>
                </a:solidFill>
                <a:latin typeface="+mj-lt"/>
                <a:ea typeface="+mj-ea"/>
                <a:cs typeface="+mj-cs"/>
              </a:rPr>
              <a:t>i</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praksis</a:t>
            </a:r>
            <a:r>
              <a:rPr lang="en-US" sz="4000" kern="1200" dirty="0">
                <a:solidFill>
                  <a:srgbClr val="FFFFFF"/>
                </a:solidFill>
                <a:latin typeface="+mj-lt"/>
                <a:ea typeface="+mj-ea"/>
                <a:cs typeface="+mj-cs"/>
              </a:rPr>
              <a:t>.</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Krangler</a:t>
            </a:r>
            <a:r>
              <a:rPr lang="en-US" sz="4000" kern="1200" dirty="0">
                <a:solidFill>
                  <a:srgbClr val="FFFFFF"/>
                </a:solidFill>
                <a:latin typeface="+mj-lt"/>
                <a:ea typeface="+mj-ea"/>
                <a:cs typeface="+mj-cs"/>
              </a:rPr>
              <a:t> med revisor er et </a:t>
            </a:r>
            <a:r>
              <a:rPr lang="en-US" sz="4000" kern="1200" dirty="0" err="1">
                <a:solidFill>
                  <a:srgbClr val="FFFFFF"/>
                </a:solidFill>
                <a:latin typeface="+mj-lt"/>
                <a:ea typeface="+mj-ea"/>
                <a:cs typeface="+mj-cs"/>
              </a:rPr>
              <a:t>stort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rødt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flagg</a:t>
            </a:r>
            <a:r>
              <a:rPr lang="en-US" sz="4000" kern="1200" dirty="0">
                <a:solidFill>
                  <a:srgbClr val="FFFFFF"/>
                </a:solidFill>
                <a:latin typeface="+mj-lt"/>
                <a:ea typeface="+mj-ea"/>
                <a:cs typeface="+mj-cs"/>
              </a:rPr>
              <a:t>!</a:t>
            </a:r>
          </a:p>
        </p:txBody>
      </p:sp>
      <p:pic>
        <p:nvPicPr>
          <p:cNvPr id="5" name="Plassholder for innhold 4">
            <a:extLst>
              <a:ext uri="{FF2B5EF4-FFF2-40B4-BE49-F238E27FC236}">
                <a16:creationId xmlns:a16="http://schemas.microsoft.com/office/drawing/2014/main" id="{516AF779-767C-F535-3D7F-457477D11DD7}"/>
              </a:ext>
            </a:extLst>
          </p:cNvPr>
          <p:cNvPicPr>
            <a:picLocks noGrp="1" noChangeAspect="1"/>
          </p:cNvPicPr>
          <p:nvPr>
            <p:ph idx="1"/>
          </p:nvPr>
        </p:nvPicPr>
        <p:blipFill>
          <a:blip r:embed="rId2"/>
          <a:stretch>
            <a:fillRect/>
          </a:stretch>
        </p:blipFill>
        <p:spPr>
          <a:xfrm>
            <a:off x="4502428" y="1965786"/>
            <a:ext cx="7225748" cy="2926427"/>
          </a:xfrm>
          <a:prstGeom prst="rect">
            <a:avLst/>
          </a:prstGeom>
        </p:spPr>
      </p:pic>
    </p:spTree>
    <p:extLst>
      <p:ext uri="{BB962C8B-B14F-4D97-AF65-F5344CB8AC3E}">
        <p14:creationId xmlns:p14="http://schemas.microsoft.com/office/powerpoint/2010/main" val="398002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24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13A6881-B3FA-2D05-5CE0-6943917922F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Revisor kan også ha plikt til å trekke seg (Fra revisorloven)</a:t>
            </a:r>
          </a:p>
        </p:txBody>
      </p:sp>
      <p:pic>
        <p:nvPicPr>
          <p:cNvPr id="5" name="Plassholder for innhold 4">
            <a:extLst>
              <a:ext uri="{FF2B5EF4-FFF2-40B4-BE49-F238E27FC236}">
                <a16:creationId xmlns:a16="http://schemas.microsoft.com/office/drawing/2014/main" id="{24C0B9A9-46B1-A5FE-3BAC-B03C887A4D37}"/>
              </a:ext>
            </a:extLst>
          </p:cNvPr>
          <p:cNvPicPr>
            <a:picLocks noGrp="1" noChangeAspect="1"/>
          </p:cNvPicPr>
          <p:nvPr>
            <p:ph idx="1"/>
          </p:nvPr>
        </p:nvPicPr>
        <p:blipFill>
          <a:blip r:embed="rId2"/>
          <a:stretch>
            <a:fillRect/>
          </a:stretch>
        </p:blipFill>
        <p:spPr>
          <a:xfrm>
            <a:off x="4038600" y="2627619"/>
            <a:ext cx="7188199" cy="1599373"/>
          </a:xfrm>
          <a:prstGeom prst="rect">
            <a:avLst/>
          </a:prstGeom>
        </p:spPr>
      </p:pic>
    </p:spTree>
    <p:extLst>
      <p:ext uri="{BB962C8B-B14F-4D97-AF65-F5344CB8AC3E}">
        <p14:creationId xmlns:p14="http://schemas.microsoft.com/office/powerpoint/2010/main" val="369559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3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822764B-CC82-E03E-194A-304E2FAD3B2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Selskaper med revisjonsplikt kan bli tvangsoppløst uten revisor….</a:t>
            </a:r>
          </a:p>
        </p:txBody>
      </p:sp>
      <p:pic>
        <p:nvPicPr>
          <p:cNvPr id="5" name="Plassholder for innhold 4">
            <a:extLst>
              <a:ext uri="{FF2B5EF4-FFF2-40B4-BE49-F238E27FC236}">
                <a16:creationId xmlns:a16="http://schemas.microsoft.com/office/drawing/2014/main" id="{29B9EE5E-D682-83E3-3908-5CC9B405C5EF}"/>
              </a:ext>
            </a:extLst>
          </p:cNvPr>
          <p:cNvPicPr>
            <a:picLocks noGrp="1" noChangeAspect="1"/>
          </p:cNvPicPr>
          <p:nvPr>
            <p:ph idx="1"/>
          </p:nvPr>
        </p:nvPicPr>
        <p:blipFill>
          <a:blip r:embed="rId2"/>
          <a:stretch>
            <a:fillRect/>
          </a:stretch>
        </p:blipFill>
        <p:spPr>
          <a:xfrm>
            <a:off x="4038600" y="1881843"/>
            <a:ext cx="7188199" cy="3090924"/>
          </a:xfrm>
          <a:prstGeom prst="rect">
            <a:avLst/>
          </a:prstGeom>
        </p:spPr>
      </p:pic>
    </p:spTree>
    <p:extLst>
      <p:ext uri="{BB962C8B-B14F-4D97-AF65-F5344CB8AC3E}">
        <p14:creationId xmlns:p14="http://schemas.microsoft.com/office/powerpoint/2010/main" val="7465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3FC5751-9FC8-D43B-B986-8FC9424E02A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Finner info om dette i kunngjøringer…</a:t>
            </a:r>
          </a:p>
        </p:txBody>
      </p:sp>
      <p:pic>
        <p:nvPicPr>
          <p:cNvPr id="5" name="Plassholder for innhold 4">
            <a:extLst>
              <a:ext uri="{FF2B5EF4-FFF2-40B4-BE49-F238E27FC236}">
                <a16:creationId xmlns:a16="http://schemas.microsoft.com/office/drawing/2014/main" id="{1FF2FE64-5737-B9C1-6FDB-6F398DF73B26}"/>
              </a:ext>
            </a:extLst>
          </p:cNvPr>
          <p:cNvPicPr>
            <a:picLocks noGrp="1" noChangeAspect="1"/>
          </p:cNvPicPr>
          <p:nvPr>
            <p:ph idx="1"/>
          </p:nvPr>
        </p:nvPicPr>
        <p:blipFill>
          <a:blip r:embed="rId2"/>
          <a:stretch>
            <a:fillRect/>
          </a:stretch>
        </p:blipFill>
        <p:spPr>
          <a:xfrm>
            <a:off x="4038600" y="1720109"/>
            <a:ext cx="7188199" cy="3414393"/>
          </a:xfrm>
          <a:prstGeom prst="rect">
            <a:avLst/>
          </a:prstGeom>
        </p:spPr>
      </p:pic>
    </p:spTree>
    <p:extLst>
      <p:ext uri="{BB962C8B-B14F-4D97-AF65-F5344CB8AC3E}">
        <p14:creationId xmlns:p14="http://schemas.microsoft.com/office/powerpoint/2010/main" val="365136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48039C6-DA41-7DFE-4F84-3171C669D70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Ny revisor skal forhøre seg med gammel revisor…</a:t>
            </a:r>
          </a:p>
        </p:txBody>
      </p:sp>
      <p:pic>
        <p:nvPicPr>
          <p:cNvPr id="5" name="Plassholder for innhold 4">
            <a:extLst>
              <a:ext uri="{FF2B5EF4-FFF2-40B4-BE49-F238E27FC236}">
                <a16:creationId xmlns:a16="http://schemas.microsoft.com/office/drawing/2014/main" id="{F4ED8D36-0366-3B3A-AB47-D97555B04DCB}"/>
              </a:ext>
            </a:extLst>
          </p:cNvPr>
          <p:cNvPicPr>
            <a:picLocks noGrp="1" noChangeAspect="1"/>
          </p:cNvPicPr>
          <p:nvPr>
            <p:ph idx="1"/>
          </p:nvPr>
        </p:nvPicPr>
        <p:blipFill>
          <a:blip r:embed="rId2"/>
          <a:stretch>
            <a:fillRect/>
          </a:stretch>
        </p:blipFill>
        <p:spPr>
          <a:xfrm>
            <a:off x="643467" y="2372880"/>
            <a:ext cx="10905066" cy="2998893"/>
          </a:xfrm>
          <a:prstGeom prst="rect">
            <a:avLst/>
          </a:prstGeom>
        </p:spPr>
      </p:pic>
    </p:spTree>
    <p:extLst>
      <p:ext uri="{BB962C8B-B14F-4D97-AF65-F5344CB8AC3E}">
        <p14:creationId xmlns:p14="http://schemas.microsoft.com/office/powerpoint/2010/main" val="7882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05508DC-820E-4F7B-BC5C-CED72D7E4524}"/>
              </a:ext>
            </a:extLst>
          </p:cNvPr>
          <p:cNvSpPr>
            <a:spLocks noGrp="1"/>
          </p:cNvSpPr>
          <p:nvPr>
            <p:ph type="title"/>
          </p:nvPr>
        </p:nvSpPr>
        <p:spPr>
          <a:xfrm>
            <a:off x="761800" y="762001"/>
            <a:ext cx="5334197" cy="1708242"/>
          </a:xfrm>
        </p:spPr>
        <p:txBody>
          <a:bodyPr anchor="ctr">
            <a:normAutofit/>
          </a:bodyPr>
          <a:lstStyle/>
          <a:p>
            <a:r>
              <a:rPr lang="nb-NO" sz="4000"/>
              <a:t>Plan for denne delen</a:t>
            </a:r>
          </a:p>
        </p:txBody>
      </p:sp>
      <p:sp>
        <p:nvSpPr>
          <p:cNvPr id="22" name="Plassholder for innhold 2">
            <a:extLst>
              <a:ext uri="{FF2B5EF4-FFF2-40B4-BE49-F238E27FC236}">
                <a16:creationId xmlns:a16="http://schemas.microsoft.com/office/drawing/2014/main" id="{80F2036D-7121-4B05-615A-0B91CB6B2FE1}"/>
              </a:ext>
            </a:extLst>
          </p:cNvPr>
          <p:cNvSpPr>
            <a:spLocks noGrp="1"/>
          </p:cNvSpPr>
          <p:nvPr>
            <p:ph idx="1"/>
          </p:nvPr>
        </p:nvSpPr>
        <p:spPr>
          <a:xfrm>
            <a:off x="761800" y="2470244"/>
            <a:ext cx="5334197" cy="3769835"/>
          </a:xfrm>
        </p:spPr>
        <p:txBody>
          <a:bodyPr anchor="ctr">
            <a:normAutofit/>
          </a:bodyPr>
          <a:lstStyle/>
          <a:p>
            <a:r>
              <a:rPr lang="nb-NO" sz="2000" dirty="0"/>
              <a:t>Forstå hva som menes med regnskapsestimater, og hvordan det kan være nyttig for deg som journalist.</a:t>
            </a:r>
          </a:p>
          <a:p>
            <a:endParaRPr lang="nb-NO" sz="2000" dirty="0"/>
          </a:p>
          <a:p>
            <a:r>
              <a:rPr lang="nb-NO" sz="2000" dirty="0"/>
              <a:t>Få en bedre forståelse for utbyttereglene og reglene for aksjonærlån, og hva regnskapet forteller deg om dette.</a:t>
            </a:r>
          </a:p>
          <a:p>
            <a:pPr marL="0" indent="0">
              <a:buNone/>
            </a:pPr>
            <a:endParaRPr lang="nb-NO" sz="2000" dirty="0"/>
          </a:p>
          <a:p>
            <a:r>
              <a:rPr lang="nb-NO" sz="2000" dirty="0"/>
              <a:t>Kan vi bruke regnskapet til å si noe fornuftig om en privatpersons formue?</a:t>
            </a:r>
          </a:p>
        </p:txBody>
      </p:sp>
      <p:pic>
        <p:nvPicPr>
          <p:cNvPr id="5" name="Picture 4" descr="En åpen bok og øverst er Eyeglasses og penn">
            <a:extLst>
              <a:ext uri="{FF2B5EF4-FFF2-40B4-BE49-F238E27FC236}">
                <a16:creationId xmlns:a16="http://schemas.microsoft.com/office/drawing/2014/main" id="{6F66A824-4648-F908-4971-BE881543DC3B}"/>
              </a:ext>
            </a:extLst>
          </p:cNvPr>
          <p:cNvPicPr>
            <a:picLocks noChangeAspect="1"/>
          </p:cNvPicPr>
          <p:nvPr/>
        </p:nvPicPr>
        <p:blipFill>
          <a:blip r:embed="rId2"/>
          <a:srcRect l="14171" r="3399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1486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53171B01-5214-1872-7A2C-51C1C1BA1A06}"/>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Men husk </a:t>
            </a:r>
            <a:r>
              <a:rPr lang="en-US" sz="4000" kern="1200" dirty="0" err="1">
                <a:solidFill>
                  <a:srgbClr val="FFFFFF"/>
                </a:solidFill>
                <a:latin typeface="+mj-lt"/>
                <a:ea typeface="+mj-ea"/>
                <a:cs typeface="+mj-cs"/>
              </a:rPr>
              <a:t>denne</a:t>
            </a:r>
            <a:r>
              <a:rPr lang="en-US" sz="4000" dirty="0">
                <a:solidFill>
                  <a:srgbClr val="FFFFFF"/>
                </a:solidFill>
              </a:rPr>
              <a:t> – I </a:t>
            </a:r>
            <a:r>
              <a:rPr lang="en-US" sz="4000" dirty="0" err="1">
                <a:solidFill>
                  <a:srgbClr val="FFFFFF"/>
                </a:solidFill>
              </a:rPr>
              <a:t>praksis</a:t>
            </a:r>
            <a:r>
              <a:rPr lang="en-US" sz="4000" dirty="0">
                <a:solidFill>
                  <a:srgbClr val="FFFFFF"/>
                </a:solidFill>
              </a:rPr>
              <a:t> </a:t>
            </a:r>
            <a:r>
              <a:rPr lang="en-US" sz="4000" dirty="0" err="1">
                <a:solidFill>
                  <a:srgbClr val="FFFFFF"/>
                </a:solidFill>
              </a:rPr>
              <a:t>viktig</a:t>
            </a:r>
            <a:r>
              <a:rPr lang="en-US" sz="4000" dirty="0">
                <a:solidFill>
                  <a:srgbClr val="FFFFFF"/>
                </a:solidFill>
              </a:rPr>
              <a:t> for “</a:t>
            </a:r>
            <a:r>
              <a:rPr lang="en-US" sz="4000" dirty="0" err="1">
                <a:solidFill>
                  <a:srgbClr val="FFFFFF"/>
                </a:solidFill>
              </a:rPr>
              <a:t>suspekte</a:t>
            </a:r>
            <a:r>
              <a:rPr lang="en-US" sz="4000" dirty="0">
                <a:solidFill>
                  <a:srgbClr val="FFFFFF"/>
                </a:solidFill>
              </a:rPr>
              <a:t>” </a:t>
            </a:r>
            <a:r>
              <a:rPr lang="en-US" sz="4000" dirty="0" err="1">
                <a:solidFill>
                  <a:srgbClr val="FFFFFF"/>
                </a:solidFill>
              </a:rPr>
              <a:t>selskaper</a:t>
            </a:r>
            <a:endParaRPr lang="en-US" sz="4000" kern="1200" dirty="0">
              <a:solidFill>
                <a:srgbClr val="FFFFFF"/>
              </a:solidFill>
              <a:latin typeface="+mj-lt"/>
              <a:ea typeface="+mj-ea"/>
              <a:cs typeface="+mj-cs"/>
            </a:endParaRPr>
          </a:p>
        </p:txBody>
      </p:sp>
      <p:pic>
        <p:nvPicPr>
          <p:cNvPr id="5" name="Plassholder for innhold 4">
            <a:extLst>
              <a:ext uri="{FF2B5EF4-FFF2-40B4-BE49-F238E27FC236}">
                <a16:creationId xmlns:a16="http://schemas.microsoft.com/office/drawing/2014/main" id="{0AD2D895-DB18-007C-C0FE-CFAED5FB5371}"/>
              </a:ext>
            </a:extLst>
          </p:cNvPr>
          <p:cNvPicPr>
            <a:picLocks noGrp="1" noChangeAspect="1"/>
          </p:cNvPicPr>
          <p:nvPr>
            <p:ph idx="1"/>
          </p:nvPr>
        </p:nvPicPr>
        <p:blipFill>
          <a:blip r:embed="rId2"/>
          <a:stretch>
            <a:fillRect/>
          </a:stretch>
        </p:blipFill>
        <p:spPr>
          <a:xfrm>
            <a:off x="4502428" y="2038044"/>
            <a:ext cx="7225748" cy="2781911"/>
          </a:xfrm>
          <a:prstGeom prst="rect">
            <a:avLst/>
          </a:prstGeom>
        </p:spPr>
      </p:pic>
    </p:spTree>
    <p:extLst>
      <p:ext uri="{BB962C8B-B14F-4D97-AF65-F5344CB8AC3E}">
        <p14:creationId xmlns:p14="http://schemas.microsoft.com/office/powerpoint/2010/main" val="352080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a:extLst>
              <a:ext uri="{FF2B5EF4-FFF2-40B4-BE49-F238E27FC236}">
                <a16:creationId xmlns:a16="http://schemas.microsoft.com/office/drawing/2014/main" id="{BC1BE4FB-2C50-796B-94F5-6FAEB3891A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err="1">
                <a:solidFill>
                  <a:schemeClr val="tx1"/>
                </a:solidFill>
                <a:latin typeface="+mj-lt"/>
                <a:ea typeface="+mj-ea"/>
                <a:cs typeface="+mj-cs"/>
              </a:rPr>
              <a:t>Utbytte</a:t>
            </a:r>
            <a:r>
              <a:rPr lang="en-US" sz="4800" dirty="0"/>
              <a:t>, </a:t>
            </a:r>
            <a:r>
              <a:rPr lang="en-US" sz="4800" kern="1200" dirty="0" err="1">
                <a:solidFill>
                  <a:schemeClr val="tx1"/>
                </a:solidFill>
                <a:latin typeface="+mj-lt"/>
                <a:ea typeface="+mj-ea"/>
                <a:cs typeface="+mj-cs"/>
              </a:rPr>
              <a:t>aksjonærlån</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og</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formue</a:t>
            </a:r>
            <a:endParaRPr lang="en-US" sz="4800" kern="1200" dirty="0">
              <a:solidFill>
                <a:schemeClr val="tx1"/>
              </a:solidFill>
              <a:latin typeface="+mj-lt"/>
              <a:ea typeface="+mj-ea"/>
              <a:cs typeface="+mj-cs"/>
            </a:endParaRPr>
          </a:p>
        </p:txBody>
      </p:sp>
      <p:sp>
        <p:nvSpPr>
          <p:cNvPr id="7" name="Plassholder for tekst 6">
            <a:extLst>
              <a:ext uri="{FF2B5EF4-FFF2-40B4-BE49-F238E27FC236}">
                <a16:creationId xmlns:a16="http://schemas.microsoft.com/office/drawing/2014/main" id="{64506054-586F-068D-FB56-E00DB8B49CE7}"/>
              </a:ext>
            </a:extLst>
          </p:cNvPr>
          <p:cNvSpPr>
            <a:spLocks noGrp="1"/>
          </p:cNvSpPr>
          <p:nvPr>
            <p:ph type="body" idx="1"/>
          </p:nvPr>
        </p:nvSpPr>
        <p:spPr>
          <a:xfrm>
            <a:off x="477981" y="4872922"/>
            <a:ext cx="3933306" cy="1208141"/>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033" name="Rectangle 10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Cartoon: Off the charts - Pueblo Star Journal">
            <a:extLst>
              <a:ext uri="{FF2B5EF4-FFF2-40B4-BE49-F238E27FC236}">
                <a16:creationId xmlns:a16="http://schemas.microsoft.com/office/drawing/2014/main" id="{F3305C13-6FD1-0368-DC4E-E59EF54119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608" y="871566"/>
            <a:ext cx="6846363" cy="496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4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B0E34BB8-B036-C6DB-00A6-7285708C0350}"/>
              </a:ext>
            </a:extLst>
          </p:cNvPr>
          <p:cNvSpPr>
            <a:spLocks noGrp="1"/>
          </p:cNvSpPr>
          <p:nvPr>
            <p:ph type="title"/>
          </p:nvPr>
        </p:nvSpPr>
        <p:spPr>
          <a:xfrm>
            <a:off x="586478" y="1683756"/>
            <a:ext cx="3115265" cy="2396359"/>
          </a:xfrm>
        </p:spPr>
        <p:txBody>
          <a:bodyPr anchor="b">
            <a:normAutofit/>
          </a:bodyPr>
          <a:lstStyle/>
          <a:p>
            <a:pPr algn="r"/>
            <a:r>
              <a:rPr lang="nb-NO" sz="4000" dirty="0">
                <a:solidFill>
                  <a:srgbClr val="FFFFFF"/>
                </a:solidFill>
              </a:rPr>
              <a:t>Greit å vite</a:t>
            </a:r>
          </a:p>
        </p:txBody>
      </p:sp>
      <p:graphicFrame>
        <p:nvGraphicFramePr>
          <p:cNvPr id="7" name="Plassholder for innhold 4">
            <a:extLst>
              <a:ext uri="{FF2B5EF4-FFF2-40B4-BE49-F238E27FC236}">
                <a16:creationId xmlns:a16="http://schemas.microsoft.com/office/drawing/2014/main" id="{58D8D7EB-1988-4DD3-FCB6-A5A1A9E42E64}"/>
              </a:ext>
            </a:extLst>
          </p:cNvPr>
          <p:cNvGraphicFramePr>
            <a:graphicFrameLocks noGrp="1"/>
          </p:cNvGraphicFramePr>
          <p:nvPr>
            <p:ph idx="1"/>
            <p:extLst>
              <p:ext uri="{D42A27DB-BD31-4B8C-83A1-F6EECF244321}">
                <p14:modId xmlns:p14="http://schemas.microsoft.com/office/powerpoint/2010/main" val="18444822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00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42F25C-9A53-D8AB-CB19-2767E62832C8}"/>
              </a:ext>
            </a:extLst>
          </p:cNvPr>
          <p:cNvSpPr>
            <a:spLocks noGrp="1"/>
          </p:cNvSpPr>
          <p:nvPr>
            <p:ph type="title"/>
          </p:nvPr>
        </p:nvSpPr>
        <p:spPr/>
        <p:txBody>
          <a:bodyPr/>
          <a:lstStyle/>
          <a:p>
            <a:r>
              <a:rPr lang="nb-NO" dirty="0"/>
              <a:t>Husk!</a:t>
            </a:r>
          </a:p>
        </p:txBody>
      </p:sp>
      <p:sp>
        <p:nvSpPr>
          <p:cNvPr id="3" name="Plassholder for innhold 2">
            <a:extLst>
              <a:ext uri="{FF2B5EF4-FFF2-40B4-BE49-F238E27FC236}">
                <a16:creationId xmlns:a16="http://schemas.microsoft.com/office/drawing/2014/main" id="{EDF0948E-00AB-93DD-FA08-6F7E5FCAD584}"/>
              </a:ext>
            </a:extLst>
          </p:cNvPr>
          <p:cNvSpPr>
            <a:spLocks noGrp="1"/>
          </p:cNvSpPr>
          <p:nvPr>
            <p:ph idx="1"/>
          </p:nvPr>
        </p:nvSpPr>
        <p:spPr/>
        <p:txBody>
          <a:bodyPr/>
          <a:lstStyle/>
          <a:p>
            <a:r>
              <a:rPr lang="nb-NO" dirty="0"/>
              <a:t>«Konsernet» er en regnskaps- og skatteenhet, men ikke en juridisk enhet som deler ut utbytte.</a:t>
            </a:r>
          </a:p>
          <a:p>
            <a:endParaRPr lang="nb-NO" dirty="0"/>
          </a:p>
          <a:p>
            <a:r>
              <a:rPr lang="nb-NO" dirty="0"/>
              <a:t>Juridisk sett er det mor- og datterselskaper som utbetaler utbytte. Typisk morselskapet.</a:t>
            </a:r>
          </a:p>
          <a:p>
            <a:endParaRPr lang="nb-NO" dirty="0"/>
          </a:p>
          <a:p>
            <a:r>
              <a:rPr lang="nb-NO" dirty="0"/>
              <a:t>Utbyttet betales til den som eier aksjene på tidspunktet for utdelingen.</a:t>
            </a:r>
          </a:p>
          <a:p>
            <a:endParaRPr lang="nb-NO" dirty="0"/>
          </a:p>
          <a:p>
            <a:endParaRPr lang="nb-NO" dirty="0"/>
          </a:p>
        </p:txBody>
      </p:sp>
      <p:pic>
        <p:nvPicPr>
          <p:cNvPr id="5" name="Bilde 4">
            <a:extLst>
              <a:ext uri="{FF2B5EF4-FFF2-40B4-BE49-F238E27FC236}">
                <a16:creationId xmlns:a16="http://schemas.microsoft.com/office/drawing/2014/main" id="{4CC8CB44-1C01-E899-12B0-8B172AC089DE}"/>
              </a:ext>
            </a:extLst>
          </p:cNvPr>
          <p:cNvPicPr>
            <a:picLocks noChangeAspect="1"/>
          </p:cNvPicPr>
          <p:nvPr/>
        </p:nvPicPr>
        <p:blipFill>
          <a:blip r:embed="rId2"/>
          <a:stretch>
            <a:fillRect/>
          </a:stretch>
        </p:blipFill>
        <p:spPr>
          <a:xfrm>
            <a:off x="1385527" y="5507943"/>
            <a:ext cx="6705945" cy="577880"/>
          </a:xfrm>
          <a:prstGeom prst="rect">
            <a:avLst/>
          </a:prstGeom>
        </p:spPr>
      </p:pic>
      <p:pic>
        <p:nvPicPr>
          <p:cNvPr id="7" name="Bilde 6">
            <a:extLst>
              <a:ext uri="{FF2B5EF4-FFF2-40B4-BE49-F238E27FC236}">
                <a16:creationId xmlns:a16="http://schemas.microsoft.com/office/drawing/2014/main" id="{F25ED143-73C7-2704-3BDD-4DB20D03572E}"/>
              </a:ext>
            </a:extLst>
          </p:cNvPr>
          <p:cNvPicPr>
            <a:picLocks noChangeAspect="1"/>
          </p:cNvPicPr>
          <p:nvPr/>
        </p:nvPicPr>
        <p:blipFill>
          <a:blip r:embed="rId3"/>
          <a:stretch>
            <a:fillRect/>
          </a:stretch>
        </p:blipFill>
        <p:spPr>
          <a:xfrm>
            <a:off x="1569687" y="6085823"/>
            <a:ext cx="6521785" cy="635033"/>
          </a:xfrm>
          <a:prstGeom prst="rect">
            <a:avLst/>
          </a:prstGeom>
        </p:spPr>
      </p:pic>
    </p:spTree>
    <p:extLst>
      <p:ext uri="{BB962C8B-B14F-4D97-AF65-F5344CB8AC3E}">
        <p14:creationId xmlns:p14="http://schemas.microsoft.com/office/powerpoint/2010/main" val="32222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F5A0BB-F412-533E-0930-2E13DA72D23A}"/>
              </a:ext>
            </a:extLst>
          </p:cNvPr>
          <p:cNvSpPr>
            <a:spLocks noGrp="1"/>
          </p:cNvSpPr>
          <p:nvPr>
            <p:ph type="title"/>
          </p:nvPr>
        </p:nvSpPr>
        <p:spPr/>
        <p:txBody>
          <a:bodyPr>
            <a:normAutofit/>
          </a:bodyPr>
          <a:lstStyle/>
          <a:p>
            <a:r>
              <a:rPr lang="nb-NO" dirty="0"/>
              <a:t>Strenge regler for hva som kan deler ut som utbytte</a:t>
            </a:r>
          </a:p>
        </p:txBody>
      </p:sp>
      <p:pic>
        <p:nvPicPr>
          <p:cNvPr id="5" name="Plassholder for innhold 4">
            <a:extLst>
              <a:ext uri="{FF2B5EF4-FFF2-40B4-BE49-F238E27FC236}">
                <a16:creationId xmlns:a16="http://schemas.microsoft.com/office/drawing/2014/main" id="{A60C4921-3666-0D51-3E61-409CE76A2025}"/>
              </a:ext>
            </a:extLst>
          </p:cNvPr>
          <p:cNvPicPr>
            <a:picLocks noGrp="1" noChangeAspect="1"/>
          </p:cNvPicPr>
          <p:nvPr>
            <p:ph idx="1"/>
          </p:nvPr>
        </p:nvPicPr>
        <p:blipFill>
          <a:blip r:embed="rId2"/>
          <a:stretch>
            <a:fillRect/>
          </a:stretch>
        </p:blipFill>
        <p:spPr>
          <a:xfrm>
            <a:off x="2133396" y="2124772"/>
            <a:ext cx="7925207" cy="3753043"/>
          </a:xfrm>
        </p:spPr>
      </p:pic>
    </p:spTree>
    <p:extLst>
      <p:ext uri="{BB962C8B-B14F-4D97-AF65-F5344CB8AC3E}">
        <p14:creationId xmlns:p14="http://schemas.microsoft.com/office/powerpoint/2010/main" val="123766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tel 1">
            <a:extLst>
              <a:ext uri="{FF2B5EF4-FFF2-40B4-BE49-F238E27FC236}">
                <a16:creationId xmlns:a16="http://schemas.microsoft.com/office/drawing/2014/main" id="{7833231C-8070-D48C-47C8-FB714748EB45}"/>
              </a:ext>
            </a:extLst>
          </p:cNvPr>
          <p:cNvSpPr>
            <a:spLocks noGrp="1"/>
          </p:cNvSpPr>
          <p:nvPr>
            <p:ph type="title"/>
          </p:nvPr>
        </p:nvSpPr>
        <p:spPr>
          <a:xfrm>
            <a:off x="808638" y="386930"/>
            <a:ext cx="9236700" cy="1188950"/>
          </a:xfrm>
        </p:spPr>
        <p:txBody>
          <a:bodyPr anchor="b">
            <a:normAutofit/>
          </a:bodyPr>
          <a:lstStyle/>
          <a:p>
            <a:r>
              <a:rPr lang="nb-NO" sz="5400"/>
              <a:t>Utbytterammen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ssholder for innhold 2">
            <a:extLst>
              <a:ext uri="{FF2B5EF4-FFF2-40B4-BE49-F238E27FC236}">
                <a16:creationId xmlns:a16="http://schemas.microsoft.com/office/drawing/2014/main" id="{6171811F-2698-A700-AAA3-E9BF3322D7D5}"/>
              </a:ext>
            </a:extLst>
          </p:cNvPr>
          <p:cNvSpPr>
            <a:spLocks noGrp="1"/>
          </p:cNvSpPr>
          <p:nvPr>
            <p:ph idx="1"/>
          </p:nvPr>
        </p:nvSpPr>
        <p:spPr>
          <a:xfrm>
            <a:off x="793660" y="2599509"/>
            <a:ext cx="10143668" cy="3435531"/>
          </a:xfrm>
        </p:spPr>
        <p:txBody>
          <a:bodyPr anchor="ctr">
            <a:normAutofit/>
          </a:bodyPr>
          <a:lstStyle/>
          <a:p>
            <a:pPr marL="0" indent="0">
              <a:buNone/>
            </a:pPr>
            <a:r>
              <a:rPr lang="nb-NO" sz="1500"/>
              <a:t>Sum egenkapital</a:t>
            </a:r>
          </a:p>
          <a:p>
            <a:pPr>
              <a:buFontTx/>
              <a:buChar char="-"/>
            </a:pPr>
            <a:r>
              <a:rPr lang="nb-NO" sz="1500"/>
              <a:t>Aksjekapital (se regnskapet)</a:t>
            </a:r>
          </a:p>
          <a:p>
            <a:pPr>
              <a:buFontTx/>
              <a:buChar char="-"/>
            </a:pPr>
            <a:r>
              <a:rPr lang="nb-NO" sz="1500"/>
              <a:t>Fond for urealiserte gevinster (se regnskapet)</a:t>
            </a:r>
          </a:p>
          <a:p>
            <a:pPr>
              <a:buFontTx/>
              <a:buChar char="-"/>
            </a:pPr>
            <a:r>
              <a:rPr lang="nb-NO" sz="1500"/>
              <a:t>Fond for vurderingsforskjeller (se regnskapet)</a:t>
            </a:r>
          </a:p>
          <a:p>
            <a:pPr>
              <a:buFontTx/>
              <a:buChar char="-"/>
            </a:pPr>
            <a:r>
              <a:rPr lang="nb-NO" sz="1500"/>
              <a:t>Kredittstillelser for aksjonærer og andre (aksjonærlån)</a:t>
            </a:r>
          </a:p>
          <a:p>
            <a:pPr marL="0" indent="0">
              <a:buNone/>
            </a:pPr>
            <a:endParaRPr lang="nb-NO" sz="1500"/>
          </a:p>
          <a:p>
            <a:pPr marL="0" indent="0">
              <a:buNone/>
            </a:pPr>
            <a:r>
              <a:rPr lang="nb-NO" sz="1500"/>
              <a:t>= Maksimal utbytteamme</a:t>
            </a:r>
          </a:p>
          <a:p>
            <a:pPr marL="0" indent="0">
              <a:buNone/>
            </a:pPr>
            <a:endParaRPr lang="nb-NO" sz="1500"/>
          </a:p>
          <a:p>
            <a:pPr marL="0" indent="0">
              <a:buNone/>
            </a:pPr>
            <a:r>
              <a:rPr lang="nb-NO" sz="1500"/>
              <a:t>Hvis man deler ut midler utover det blir det en ulovlig utdeling og det medfører tilbakebetalingsplikt og kan medføre ansvar for de ansvarlige (styret).</a:t>
            </a:r>
          </a:p>
          <a:p>
            <a:pPr marL="0" indent="0">
              <a:buNone/>
            </a:pPr>
            <a:endParaRPr lang="nb-NO" sz="1500"/>
          </a:p>
          <a:p>
            <a:pPr>
              <a:buFontTx/>
              <a:buChar char="-"/>
            </a:pPr>
            <a:endParaRPr lang="nb-NO" sz="1500"/>
          </a:p>
        </p:txBody>
      </p:sp>
    </p:spTree>
    <p:extLst>
      <p:ext uri="{BB962C8B-B14F-4D97-AF65-F5344CB8AC3E}">
        <p14:creationId xmlns:p14="http://schemas.microsoft.com/office/powerpoint/2010/main" val="6672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0DF0881B-656A-06D4-06EE-652C5DFE5830}"/>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5100" kern="1200">
                <a:solidFill>
                  <a:schemeClr val="tx1"/>
                </a:solidFill>
                <a:latin typeface="+mj-lt"/>
                <a:ea typeface="+mj-ea"/>
                <a:cs typeface="+mj-cs"/>
              </a:rPr>
              <a:t>Tenk: Blir utbytte som er planlagt utdelt en eiendelspost- eller gjeldspost for selskapet?</a:t>
            </a:r>
          </a:p>
        </p:txBody>
      </p:sp>
      <p:sp>
        <p:nvSpPr>
          <p:cNvPr id="5" name="Plassholder for tekst 4">
            <a:extLst>
              <a:ext uri="{FF2B5EF4-FFF2-40B4-BE49-F238E27FC236}">
                <a16:creationId xmlns:a16="http://schemas.microsoft.com/office/drawing/2014/main" id="{4AAA13B7-55A7-C081-FDE5-B3A655436E3B}"/>
              </a:ext>
            </a:extLst>
          </p:cNvPr>
          <p:cNvSpPr>
            <a:spLocks noGrp="1"/>
          </p:cNvSpPr>
          <p:nvPr>
            <p:ph type="body" idx="1"/>
          </p:nvPr>
        </p:nvSpPr>
        <p:spPr>
          <a:xfrm>
            <a:off x="1524000" y="5160469"/>
            <a:ext cx="9144000" cy="118213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Tree>
    <p:extLst>
      <p:ext uri="{BB962C8B-B14F-4D97-AF65-F5344CB8AC3E}">
        <p14:creationId xmlns:p14="http://schemas.microsoft.com/office/powerpoint/2010/main" val="1875553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0C6CCAD-6F25-F224-BE0D-1BE325AAD06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En gjeldspost: </a:t>
            </a:r>
          </a:p>
        </p:txBody>
      </p:sp>
      <p:sp>
        <p:nvSpPr>
          <p:cNvPr id="3" name="Plassholder for tekst 2">
            <a:extLst>
              <a:ext uri="{FF2B5EF4-FFF2-40B4-BE49-F238E27FC236}">
                <a16:creationId xmlns:a16="http://schemas.microsoft.com/office/drawing/2014/main" id="{05166FE8-D243-581E-A2BF-2E4DD47CC92A}"/>
              </a:ext>
            </a:extLst>
          </p:cNvPr>
          <p:cNvSpPr>
            <a:spLocks noGrp="1"/>
          </p:cNvSpPr>
          <p:nvPr>
            <p:ph type="body" idx="1"/>
          </p:nvPr>
        </p:nvSpPr>
        <p:spPr>
          <a:xfrm>
            <a:off x="638881" y="1809541"/>
            <a:ext cx="10909643" cy="687406"/>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910E0FD4-BAFF-49B0-DD35-BE07177C5771}"/>
              </a:ext>
            </a:extLst>
          </p:cNvPr>
          <p:cNvPicPr>
            <a:picLocks noChangeAspect="1"/>
          </p:cNvPicPr>
          <p:nvPr/>
        </p:nvPicPr>
        <p:blipFill>
          <a:blip r:embed="rId2"/>
          <a:stretch>
            <a:fillRect/>
          </a:stretch>
        </p:blipFill>
        <p:spPr>
          <a:xfrm>
            <a:off x="446672" y="2633472"/>
            <a:ext cx="11295608" cy="3586353"/>
          </a:xfrm>
          <a:prstGeom prst="rect">
            <a:avLst/>
          </a:prstGeom>
        </p:spPr>
      </p:pic>
    </p:spTree>
    <p:extLst>
      <p:ext uri="{BB962C8B-B14F-4D97-AF65-F5344CB8AC3E}">
        <p14:creationId xmlns:p14="http://schemas.microsoft.com/office/powerpoint/2010/main" val="3933266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CA79C35-EDF4-1D3B-5AAA-76DF05F2FA5D}"/>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I IFRS-regnskap (alle børsnoterte osv) må man huske på dette:</a:t>
            </a:r>
          </a:p>
        </p:txBody>
      </p:sp>
      <p:sp>
        <p:nvSpPr>
          <p:cNvPr id="3" name="Plassholder for innhold 2">
            <a:extLst>
              <a:ext uri="{FF2B5EF4-FFF2-40B4-BE49-F238E27FC236}">
                <a16:creationId xmlns:a16="http://schemas.microsoft.com/office/drawing/2014/main" id="{9C7B581D-947B-EFB2-658C-D8646F79AA5D}"/>
              </a:ext>
            </a:extLst>
          </p:cNvPr>
          <p:cNvSpPr>
            <a:spLocks noGrp="1"/>
          </p:cNvSpPr>
          <p:nvPr>
            <p:ph idx="1"/>
          </p:nvPr>
        </p:nvSpPr>
        <p:spPr>
          <a:xfrm>
            <a:off x="838199" y="4983276"/>
            <a:ext cx="10512552" cy="1126680"/>
          </a:xfrm>
        </p:spPr>
        <p:txBody>
          <a:bodyPr vert="horz" lIns="91440" tIns="45720" rIns="91440" bIns="45720" rtlCol="0">
            <a:normAutofit fontScale="62500" lnSpcReduction="20000"/>
          </a:bodyPr>
          <a:lstStyle/>
          <a:p>
            <a:pPr marL="0" indent="0">
              <a:buNone/>
            </a:pPr>
            <a:r>
              <a:rPr lang="en-US" sz="2400" kern="1200" dirty="0" err="1">
                <a:solidFill>
                  <a:schemeClr val="tx1"/>
                </a:solidFill>
                <a:latin typeface="+mn-lt"/>
                <a:ea typeface="+mn-ea"/>
                <a:cs typeface="+mn-cs"/>
              </a:rPr>
              <a:t>Utbytte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blir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kun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inntektsført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når</a:t>
            </a:r>
            <a:r>
              <a:rPr lang="en-US" sz="2400" kern="1200" dirty="0">
                <a:solidFill>
                  <a:schemeClr val="tx1"/>
                </a:solidFill>
                <a:latin typeface="+mn-lt"/>
                <a:ea typeface="+mn-ea"/>
                <a:cs typeface="+mn-cs"/>
              </a:rPr>
              <a:t> det er </a:t>
            </a:r>
            <a:r>
              <a:rPr lang="en-US" sz="2400" kern="1200" dirty="0" err="1">
                <a:solidFill>
                  <a:schemeClr val="tx1"/>
                </a:solidFill>
                <a:latin typeface="+mn-lt"/>
                <a:ea typeface="+mn-ea"/>
                <a:cs typeface="+mn-cs"/>
              </a:rPr>
              <a:t>vedtatt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på</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generalforsamlingen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Så</a:t>
            </a:r>
            <a:r>
              <a:rPr lang="en-US" sz="2400" kern="1200" dirty="0">
                <a:solidFill>
                  <a:schemeClr val="tx1"/>
                </a:solidFill>
                <a:latin typeface="+mn-lt"/>
                <a:ea typeface="+mn-ea"/>
                <a:cs typeface="+mn-cs"/>
              </a:rPr>
              <a:t> 2019-utbytte </a:t>
            </a:r>
            <a:r>
              <a:rPr lang="en-US" sz="2400" kern="1200" dirty="0" err="1">
                <a:solidFill>
                  <a:schemeClr val="tx1"/>
                </a:solidFill>
                <a:latin typeface="+mn-lt"/>
                <a:ea typeface="+mn-ea"/>
                <a:cs typeface="+mn-cs"/>
              </a:rPr>
              <a:t>vil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stå</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i</a:t>
            </a:r>
            <a:r>
              <a:rPr lang="en-US" sz="2400" kern="1200" dirty="0">
                <a:solidFill>
                  <a:schemeClr val="tx1"/>
                </a:solidFill>
                <a:latin typeface="+mn-lt"/>
                <a:ea typeface="+mn-ea"/>
                <a:cs typeface="+mn-cs"/>
              </a:rPr>
              <a:t> 2020-regnskapet etc. </a:t>
            </a:r>
            <a:r>
              <a:rPr lang="en-US" sz="2400" kern="1200" dirty="0" err="1">
                <a:solidFill>
                  <a:schemeClr val="tx1"/>
                </a:solidFill>
                <a:latin typeface="+mn-lt"/>
                <a:ea typeface="+mn-ea"/>
                <a:cs typeface="+mn-cs"/>
              </a:rPr>
              <a:t>selv</a:t>
            </a:r>
            <a:r>
              <a:rPr lang="en-US" sz="2400" kern="1200" dirty="0">
                <a:solidFill>
                  <a:schemeClr val="tx1"/>
                </a:solidFill>
                <a:latin typeface="+mn-lt"/>
                <a:ea typeface="+mn-ea"/>
                <a:cs typeface="+mn-cs"/>
              </a:rPr>
              <a:t> om man </a:t>
            </a:r>
            <a:r>
              <a:rPr lang="en-US" sz="2400" kern="1200" dirty="0" err="1">
                <a:solidFill>
                  <a:schemeClr val="tx1"/>
                </a:solidFill>
                <a:latin typeface="+mn-lt"/>
                <a:ea typeface="+mn-ea"/>
                <a:cs typeface="+mn-cs"/>
              </a:rPr>
              <a:t>har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kontrollerende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eierinteresse</a:t>
            </a:r>
            <a:r>
              <a:rPr lang="en-US" sz="2400" kern="1200" dirty="0">
                <a:solidFill>
                  <a:schemeClr val="tx1"/>
                </a:solidFill>
                <a:latin typeface="+mn-lt"/>
                <a:ea typeface="+mn-ea"/>
                <a:cs typeface="+mn-cs"/>
              </a:rPr>
              <a:t>! </a:t>
            </a:r>
          </a:p>
          <a:p>
            <a:pPr marL="0" indent="0">
              <a:buNone/>
            </a:pPr>
            <a:endParaRPr lang="en-US" sz="2400" dirty="0"/>
          </a:p>
          <a:p>
            <a:pPr marL="0" indent="0">
              <a:buNone/>
            </a:pPr>
            <a:r>
              <a:rPr lang="en-US" sz="2400" kern="1200" dirty="0">
                <a:solidFill>
                  <a:schemeClr val="tx1"/>
                </a:solidFill>
                <a:latin typeface="+mn-lt"/>
                <a:ea typeface="+mn-ea"/>
                <a:cs typeface="+mn-cs"/>
              </a:rPr>
              <a:t>Hos </a:t>
            </a:r>
            <a:r>
              <a:rPr lang="en-US" sz="2400" kern="1200" dirty="0" err="1">
                <a:solidFill>
                  <a:schemeClr val="tx1"/>
                </a:solidFill>
                <a:latin typeface="+mn-lt"/>
                <a:ea typeface="+mn-ea"/>
                <a:cs typeface="+mn-cs"/>
              </a:rPr>
              <a:t>selskapet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som</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skal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avgi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utbytte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vil</a:t>
            </a:r>
            <a:r>
              <a:rPr lang="en-US" sz="2400" dirty="0"/>
              <a:t> det </a:t>
            </a:r>
            <a:r>
              <a:rPr lang="en-US" sz="2400" dirty="0" err="1"/>
              <a:t>derfor</a:t>
            </a:r>
            <a:r>
              <a:rPr lang="en-US" sz="2400" dirty="0"/>
              <a:t> heller </a:t>
            </a:r>
            <a:r>
              <a:rPr lang="en-US" sz="2400" dirty="0" err="1"/>
              <a:t>ikke</a:t>
            </a:r>
            <a:r>
              <a:rPr lang="en-US" sz="2400" dirty="0"/>
              <a:t> </a:t>
            </a:r>
            <a:r>
              <a:rPr lang="en-US" sz="2400" dirty="0" err="1"/>
              <a:t>være</a:t>
            </a:r>
            <a:r>
              <a:rPr lang="en-US" sz="2400" dirty="0"/>
              <a:t> </a:t>
            </a:r>
            <a:r>
              <a:rPr lang="en-US" sz="2400" dirty="0" err="1"/>
              <a:t>en</a:t>
            </a:r>
            <a:r>
              <a:rPr lang="en-US" sz="2400" dirty="0"/>
              <a:t> </a:t>
            </a:r>
            <a:r>
              <a:rPr lang="en-US" sz="2400" dirty="0" err="1"/>
              <a:t>gjeldspost</a:t>
            </a:r>
            <a:r>
              <a:rPr lang="en-US" sz="2400" dirty="0"/>
              <a:t>, men </a:t>
            </a:r>
            <a:r>
              <a:rPr lang="en-US" sz="2400" dirty="0" err="1"/>
              <a:t>stå</a:t>
            </a:r>
            <a:r>
              <a:rPr lang="en-US" sz="2400" dirty="0"/>
              <a:t> </a:t>
            </a:r>
            <a:r>
              <a:rPr lang="en-US" sz="2400" dirty="0" err="1"/>
              <a:t>som</a:t>
            </a:r>
            <a:r>
              <a:rPr lang="en-US" sz="2400" dirty="0"/>
              <a:t> </a:t>
            </a:r>
            <a:r>
              <a:rPr lang="en-US" sz="2400" dirty="0" err="1"/>
              <a:t>en</a:t>
            </a:r>
            <a:r>
              <a:rPr lang="en-US" sz="2400" dirty="0"/>
              <a:t> del av </a:t>
            </a:r>
            <a:r>
              <a:rPr lang="en-US" sz="2400" dirty="0" err="1"/>
              <a:t>egenkapitalen</a:t>
            </a:r>
            <a:r>
              <a:rPr lang="en-US" sz="2400" dirty="0"/>
              <a:t>.</a:t>
            </a:r>
            <a:endParaRPr lang="en-US" sz="2400" kern="1200" dirty="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5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EE777A-0742-7C4F-2CF9-6FA0C163EEFC}"/>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D40F37B9-A54E-26C6-3363-DDF9A1B9EFD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8BDEE7D8-A396-220F-DB71-D2F6FE9198E3}"/>
              </a:ext>
            </a:extLst>
          </p:cNvPr>
          <p:cNvPicPr>
            <a:picLocks noChangeAspect="1"/>
          </p:cNvPicPr>
          <p:nvPr/>
        </p:nvPicPr>
        <p:blipFill>
          <a:blip r:embed="rId2"/>
          <a:stretch>
            <a:fillRect/>
          </a:stretch>
        </p:blipFill>
        <p:spPr>
          <a:xfrm>
            <a:off x="0" y="397722"/>
            <a:ext cx="12192000" cy="6062555"/>
          </a:xfrm>
          <a:prstGeom prst="rect">
            <a:avLst/>
          </a:prstGeom>
        </p:spPr>
      </p:pic>
    </p:spTree>
    <p:extLst>
      <p:ext uri="{BB962C8B-B14F-4D97-AF65-F5344CB8AC3E}">
        <p14:creationId xmlns:p14="http://schemas.microsoft.com/office/powerpoint/2010/main" val="213235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7CB728-186B-C00F-82B3-3E004F2C5549}"/>
              </a:ext>
            </a:extLst>
          </p:cNvPr>
          <p:cNvSpPr>
            <a:spLocks noGrp="1"/>
          </p:cNvSpPr>
          <p:nvPr>
            <p:ph type="title"/>
          </p:nvPr>
        </p:nvSpPr>
        <p:spPr/>
        <p:txBody>
          <a:bodyPr/>
          <a:lstStyle/>
          <a:p>
            <a:r>
              <a:rPr lang="nb-NO" dirty="0"/>
              <a:t>Regnskapet er konservativt.</a:t>
            </a:r>
          </a:p>
        </p:txBody>
      </p:sp>
      <p:sp>
        <p:nvSpPr>
          <p:cNvPr id="3" name="Plassholder for innhold 2">
            <a:extLst>
              <a:ext uri="{FF2B5EF4-FFF2-40B4-BE49-F238E27FC236}">
                <a16:creationId xmlns:a16="http://schemas.microsoft.com/office/drawing/2014/main" id="{C8760D13-DCDC-A953-6A7A-B9C530DA1B97}"/>
              </a:ext>
            </a:extLst>
          </p:cNvPr>
          <p:cNvSpPr>
            <a:spLocks noGrp="1"/>
          </p:cNvSpPr>
          <p:nvPr>
            <p:ph idx="1"/>
          </p:nvPr>
        </p:nvSpPr>
        <p:spPr/>
        <p:txBody>
          <a:bodyPr/>
          <a:lstStyle/>
          <a:p>
            <a:r>
              <a:rPr lang="nb-NO" dirty="0"/>
              <a:t>Hva mener vi med det?</a:t>
            </a:r>
          </a:p>
          <a:p>
            <a:endParaRPr lang="nb-NO" dirty="0"/>
          </a:p>
        </p:txBody>
      </p:sp>
      <p:pic>
        <p:nvPicPr>
          <p:cNvPr id="5" name="Bilde 4">
            <a:extLst>
              <a:ext uri="{FF2B5EF4-FFF2-40B4-BE49-F238E27FC236}">
                <a16:creationId xmlns:a16="http://schemas.microsoft.com/office/drawing/2014/main" id="{EE22ABFB-A923-70B3-B625-3E561EBE9B28}"/>
              </a:ext>
            </a:extLst>
          </p:cNvPr>
          <p:cNvPicPr>
            <a:picLocks noChangeAspect="1"/>
          </p:cNvPicPr>
          <p:nvPr/>
        </p:nvPicPr>
        <p:blipFill>
          <a:blip r:embed="rId2"/>
          <a:stretch>
            <a:fillRect/>
          </a:stretch>
        </p:blipFill>
        <p:spPr>
          <a:xfrm>
            <a:off x="1238833" y="2629047"/>
            <a:ext cx="6982378" cy="2969325"/>
          </a:xfrm>
          <a:prstGeom prst="rect">
            <a:avLst/>
          </a:prstGeom>
        </p:spPr>
      </p:pic>
    </p:spTree>
    <p:extLst>
      <p:ext uri="{BB962C8B-B14F-4D97-AF65-F5344CB8AC3E}">
        <p14:creationId xmlns:p14="http://schemas.microsoft.com/office/powerpoint/2010/main" val="365185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57B4F94-7478-AED0-9680-484237F78B23}"/>
              </a:ext>
            </a:extLst>
          </p:cNvPr>
          <p:cNvSpPr>
            <a:spLocks noGrp="1"/>
          </p:cNvSpPr>
          <p:nvPr>
            <p:ph type="title"/>
          </p:nvPr>
        </p:nvSpPr>
        <p:spPr>
          <a:xfrm>
            <a:off x="871442" y="685800"/>
            <a:ext cx="4353116" cy="1474666"/>
          </a:xfrm>
        </p:spPr>
        <p:txBody>
          <a:bodyPr anchor="b">
            <a:normAutofit/>
          </a:bodyPr>
          <a:lstStyle/>
          <a:p>
            <a:pPr algn="ctr"/>
            <a:r>
              <a:rPr lang="nb-NO" sz="3200" dirty="0">
                <a:solidFill>
                  <a:srgbClr val="595959"/>
                </a:solidFill>
              </a:rPr>
              <a:t>Hva med utbytte fra datter til mor?</a:t>
            </a:r>
          </a:p>
        </p:txBody>
      </p:sp>
      <p:sp>
        <p:nvSpPr>
          <p:cNvPr id="3" name="Plassholder for innhold 2">
            <a:extLst>
              <a:ext uri="{FF2B5EF4-FFF2-40B4-BE49-F238E27FC236}">
                <a16:creationId xmlns:a16="http://schemas.microsoft.com/office/drawing/2014/main" id="{F4E24DBE-6E7D-5E01-2532-F4D672B6F6D5}"/>
              </a:ext>
            </a:extLst>
          </p:cNvPr>
          <p:cNvSpPr>
            <a:spLocks noGrp="1"/>
          </p:cNvSpPr>
          <p:nvPr>
            <p:ph idx="1"/>
          </p:nvPr>
        </p:nvSpPr>
        <p:spPr>
          <a:xfrm>
            <a:off x="871442" y="2447337"/>
            <a:ext cx="4353116" cy="3770434"/>
          </a:xfrm>
        </p:spPr>
        <p:txBody>
          <a:bodyPr anchor="t">
            <a:normAutofit/>
          </a:bodyPr>
          <a:lstStyle/>
          <a:p>
            <a:pPr marL="0" indent="0">
              <a:buNone/>
            </a:pPr>
            <a:r>
              <a:rPr lang="nb-NO" sz="1700" dirty="0">
                <a:solidFill>
                  <a:srgbClr val="595959"/>
                </a:solidFill>
              </a:rPr>
              <a:t>Fra Norsk Regnskapsstandard:</a:t>
            </a:r>
          </a:p>
          <a:p>
            <a:r>
              <a:rPr lang="nb-NO" sz="1700" dirty="0">
                <a:solidFill>
                  <a:srgbClr val="595959"/>
                </a:solidFill>
              </a:rPr>
              <a:t>Ved konsernforhold vil det på grunn av mottakers bestemmende innflytelse sjelden foreligge usikkerhet av betydning med hensyn til endelig vedtak av utbytte. </a:t>
            </a:r>
          </a:p>
          <a:p>
            <a:endParaRPr lang="nb-NO" sz="1700" dirty="0">
              <a:solidFill>
                <a:srgbClr val="595959"/>
              </a:solidFill>
            </a:endParaRPr>
          </a:p>
          <a:p>
            <a:r>
              <a:rPr lang="nb-NO" sz="1700" dirty="0">
                <a:solidFill>
                  <a:srgbClr val="595959"/>
                </a:solidFill>
              </a:rPr>
              <a:t>Morselskapets mulighet til å utøve kontroll med den selskapsrettslige beslutningsprosessen knyttet til utbytte, tilsier normalt at morselskapet kan </a:t>
            </a:r>
            <a:r>
              <a:rPr lang="nb-NO" sz="1700" dirty="0" err="1">
                <a:solidFill>
                  <a:srgbClr val="595959"/>
                </a:solidFill>
              </a:rPr>
              <a:t>regnskapsføre</a:t>
            </a:r>
            <a:r>
              <a:rPr lang="nb-NO" sz="1700" dirty="0">
                <a:solidFill>
                  <a:srgbClr val="595959"/>
                </a:solidFill>
              </a:rPr>
              <a:t> utbytte i avsetningsåret</a:t>
            </a:r>
          </a:p>
        </p:txBody>
      </p:sp>
      <p:pic>
        <p:nvPicPr>
          <p:cNvPr id="7" name="Bilde 6" descr="Et bilde som inneholder tekst, sirkel, diagram, skjermbilde&#10;&#10;Automatisk generert beskrivelse">
            <a:extLst>
              <a:ext uri="{FF2B5EF4-FFF2-40B4-BE49-F238E27FC236}">
                <a16:creationId xmlns:a16="http://schemas.microsoft.com/office/drawing/2014/main" id="{7C639251-AD55-2C4C-C71B-7763ED8FE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34" y="685799"/>
            <a:ext cx="4484389" cy="5531972"/>
          </a:xfrm>
          <a:prstGeom prst="rect">
            <a:avLst/>
          </a:prstGeom>
        </p:spPr>
      </p:pic>
    </p:spTree>
    <p:extLst>
      <p:ext uri="{BB962C8B-B14F-4D97-AF65-F5344CB8AC3E}">
        <p14:creationId xmlns:p14="http://schemas.microsoft.com/office/powerpoint/2010/main" val="1410693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0EB0929-9421-6020-E839-A31C42F6D89B}"/>
              </a:ext>
            </a:extLst>
          </p:cNvPr>
          <p:cNvSpPr>
            <a:spLocks noGrp="1"/>
          </p:cNvSpPr>
          <p:nvPr>
            <p:ph type="title"/>
          </p:nvPr>
        </p:nvSpPr>
        <p:spPr>
          <a:xfrm>
            <a:off x="1075767" y="1188637"/>
            <a:ext cx="2988234" cy="4480726"/>
          </a:xfrm>
        </p:spPr>
        <p:txBody>
          <a:bodyPr>
            <a:normAutofit fontScale="90000"/>
          </a:bodyPr>
          <a:lstStyle/>
          <a:p>
            <a:pPr algn="r"/>
            <a:r>
              <a:rPr lang="nb-NO" sz="4600"/>
              <a:t>Hva hvis man eier kun en mindre aksjepost i selskapet som deler ut utbytte?</a:t>
            </a:r>
            <a:endParaRPr lang="nb-NO" sz="4600"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E55656C-B8D8-5385-C615-98196577D747}"/>
              </a:ext>
            </a:extLst>
          </p:cNvPr>
          <p:cNvSpPr>
            <a:spLocks noGrp="1"/>
          </p:cNvSpPr>
          <p:nvPr>
            <p:ph idx="1"/>
          </p:nvPr>
        </p:nvSpPr>
        <p:spPr>
          <a:xfrm>
            <a:off x="5244592" y="2036402"/>
            <a:ext cx="4702848" cy="3560260"/>
          </a:xfrm>
        </p:spPr>
        <p:txBody>
          <a:bodyPr anchor="ctr">
            <a:normAutofit fontScale="62500" lnSpcReduction="20000"/>
          </a:bodyPr>
          <a:lstStyle/>
          <a:p>
            <a:r>
              <a:rPr lang="nb-NO" sz="2400" dirty="0"/>
              <a:t>Da kommer utbytte man vil motta til syne i resultatet året etter, da utbyttet blir vedtatt på generalforsamling.</a:t>
            </a:r>
          </a:p>
          <a:p>
            <a:endParaRPr lang="nb-NO" sz="2400" dirty="0"/>
          </a:p>
          <a:p>
            <a:r>
              <a:rPr lang="nb-NO" sz="2400" dirty="0"/>
              <a:t>Altså vil utbytte i finansinntektene i resultatet for 2023 da være utbytte som ble avsatt i 2022-regnskapet for selskapet som deler ut.</a:t>
            </a:r>
          </a:p>
          <a:p>
            <a:endParaRPr lang="nb-NO" sz="2400" dirty="0"/>
          </a:p>
          <a:p>
            <a:r>
              <a:rPr lang="nb-NO" sz="2400" dirty="0"/>
              <a:t>Hvis man har kunnskap om aksjeklasser og aksjeposten er det ikke verre enn å gå til regnskapet til selskapet som deler ut utbytte for å finne størrelsen på det hvis man lurer </a:t>
            </a:r>
            <a:r>
              <a:rPr lang="nb-NO" sz="2400" dirty="0">
                <a:sym typeface="Wingdings" panose="05000000000000000000" pitchFamily="2" charset="2"/>
              </a:rPr>
              <a:t> </a:t>
            </a:r>
            <a:r>
              <a:rPr lang="nb-NO" sz="2400" dirty="0"/>
              <a:t> </a:t>
            </a:r>
          </a:p>
          <a:p>
            <a:endParaRPr lang="nb-NO" sz="2400" dirty="0"/>
          </a:p>
          <a:p>
            <a:r>
              <a:rPr lang="nb-NO" sz="2400" dirty="0"/>
              <a:t>Du har rett til innsyn i aksjeboken ved å henvende deg til styreleder/selskapet, jf. </a:t>
            </a:r>
            <a:r>
              <a:rPr lang="nb-NO" sz="2400" dirty="0" err="1"/>
              <a:t>asl</a:t>
            </a:r>
            <a:r>
              <a:rPr lang="nb-NO" sz="2400" dirty="0"/>
              <a:t>. §4-6. Selskapet har plikt til å holde denne oppdatert. </a:t>
            </a:r>
          </a:p>
          <a:p>
            <a:endParaRPr lang="nb-NO" sz="2400" dirty="0"/>
          </a:p>
          <a:p>
            <a:endParaRPr lang="nb-NO" sz="2400" dirty="0"/>
          </a:p>
          <a:p>
            <a:endParaRPr lang="nb-NO" sz="2400" dirty="0"/>
          </a:p>
        </p:txBody>
      </p:sp>
    </p:spTree>
    <p:extLst>
      <p:ext uri="{BB962C8B-B14F-4D97-AF65-F5344CB8AC3E}">
        <p14:creationId xmlns:p14="http://schemas.microsoft.com/office/powerpoint/2010/main" val="296233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360B8D9A-0137-A2BC-7F42-99B79FEE3E7E}"/>
              </a:ext>
            </a:extLst>
          </p:cNvPr>
          <p:cNvPicPr>
            <a:picLocks noGrp="1" noChangeAspect="1"/>
          </p:cNvPicPr>
          <p:nvPr>
            <p:ph idx="1"/>
          </p:nvPr>
        </p:nvPicPr>
        <p:blipFill>
          <a:blip r:embed="rId2"/>
          <a:stretch>
            <a:fillRect/>
          </a:stretch>
        </p:blipFill>
        <p:spPr>
          <a:xfrm>
            <a:off x="643467" y="2597489"/>
            <a:ext cx="10905066" cy="1663022"/>
          </a:xfrm>
          <a:prstGeom prst="rect">
            <a:avLst/>
          </a:prstGeom>
        </p:spPr>
      </p:pic>
    </p:spTree>
    <p:extLst>
      <p:ext uri="{BB962C8B-B14F-4D97-AF65-F5344CB8AC3E}">
        <p14:creationId xmlns:p14="http://schemas.microsoft.com/office/powerpoint/2010/main" val="324550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F20D19FF-4828-1109-6293-529C3D2205B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Kunngjøringer på Brreg gir dere info om ekstraordinære utbytte, kapitalendringer etc.</a:t>
            </a:r>
          </a:p>
        </p:txBody>
      </p:sp>
      <p:pic>
        <p:nvPicPr>
          <p:cNvPr id="5" name="Plassholder for innhold 4">
            <a:extLst>
              <a:ext uri="{FF2B5EF4-FFF2-40B4-BE49-F238E27FC236}">
                <a16:creationId xmlns:a16="http://schemas.microsoft.com/office/drawing/2014/main" id="{2710CCA4-CDDB-9FC2-B1E6-6BEFC9C0CDF5}"/>
              </a:ext>
            </a:extLst>
          </p:cNvPr>
          <p:cNvPicPr>
            <a:picLocks noGrp="1" noChangeAspect="1"/>
          </p:cNvPicPr>
          <p:nvPr>
            <p:ph idx="1"/>
          </p:nvPr>
        </p:nvPicPr>
        <p:blipFill>
          <a:blip r:embed="rId2"/>
          <a:stretch>
            <a:fillRect/>
          </a:stretch>
        </p:blipFill>
        <p:spPr>
          <a:xfrm>
            <a:off x="4502428" y="1306436"/>
            <a:ext cx="7225748" cy="4245127"/>
          </a:xfrm>
          <a:prstGeom prst="rect">
            <a:avLst/>
          </a:prstGeom>
        </p:spPr>
      </p:pic>
    </p:spTree>
    <p:extLst>
      <p:ext uri="{BB962C8B-B14F-4D97-AF65-F5344CB8AC3E}">
        <p14:creationId xmlns:p14="http://schemas.microsoft.com/office/powerpoint/2010/main" val="2957910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0B1FF14C-1567-ECBA-DEF3-050CF5CEE4EA}"/>
              </a:ext>
            </a:extLst>
          </p:cNvPr>
          <p:cNvPicPr>
            <a:picLocks noGrp="1" noChangeAspect="1"/>
          </p:cNvPicPr>
          <p:nvPr>
            <p:ph idx="1"/>
          </p:nvPr>
        </p:nvPicPr>
        <p:blipFill>
          <a:blip r:embed="rId2"/>
          <a:stretch>
            <a:fillRect/>
          </a:stretch>
        </p:blipFill>
        <p:spPr>
          <a:xfrm>
            <a:off x="3116751" y="457200"/>
            <a:ext cx="5958497" cy="5943600"/>
          </a:xfrm>
          <a:prstGeom prst="rect">
            <a:avLst/>
          </a:prstGeom>
        </p:spPr>
      </p:pic>
    </p:spTree>
    <p:extLst>
      <p:ext uri="{BB962C8B-B14F-4D97-AF65-F5344CB8AC3E}">
        <p14:creationId xmlns:p14="http://schemas.microsoft.com/office/powerpoint/2010/main" val="239040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BBCA28-C295-166D-E92A-9B07279CF173}"/>
              </a:ext>
            </a:extLst>
          </p:cNvPr>
          <p:cNvSpPr>
            <a:spLocks noGrp="1"/>
          </p:cNvSpPr>
          <p:nvPr>
            <p:ph type="title"/>
          </p:nvPr>
        </p:nvSpPr>
        <p:spPr>
          <a:xfrm>
            <a:off x="762000" y="1143486"/>
            <a:ext cx="4267200" cy="1437406"/>
          </a:xfrm>
        </p:spPr>
        <p:txBody>
          <a:bodyPr anchor="t">
            <a:normAutofit/>
          </a:bodyPr>
          <a:lstStyle/>
          <a:p>
            <a:r>
              <a:rPr lang="nb-NO" sz="3200"/>
              <a:t>Eksempel: Bankhaugen AS</a:t>
            </a:r>
          </a:p>
        </p:txBody>
      </p:sp>
      <p:cxnSp>
        <p:nvCxnSpPr>
          <p:cNvPr id="10" name="Straight Connector 9">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E9F79B3-180D-0FE6-0D88-55361201A6A5}"/>
              </a:ext>
            </a:extLst>
          </p:cNvPr>
          <p:cNvSpPr>
            <a:spLocks noGrp="1"/>
          </p:cNvSpPr>
          <p:nvPr>
            <p:ph idx="1"/>
          </p:nvPr>
        </p:nvSpPr>
        <p:spPr>
          <a:xfrm>
            <a:off x="5825613" y="838200"/>
            <a:ext cx="5501247" cy="1866358"/>
          </a:xfrm>
        </p:spPr>
        <p:txBody>
          <a:bodyPr>
            <a:normAutofit fontScale="77500" lnSpcReduction="20000"/>
          </a:bodyPr>
          <a:lstStyle/>
          <a:p>
            <a:r>
              <a:rPr lang="nb-NO" sz="1400"/>
              <a:t>Når Argentums datterselskap betalte ut rekordutbytter til Joachim Høegh Krohn og hans medarbeidere gikk pengene til deres respektive investeringsselskap (med få unntak).</a:t>
            </a:r>
          </a:p>
          <a:p>
            <a:r>
              <a:rPr lang="nb-NO" sz="1400"/>
              <a:t>I disse regnskapene lå utbyttet altså med ett års «lag». Jeg kunne finne avsatt utbytte for 2020 i Argentums datterselskap regnskap, men kun mottatt utbytte for 2019 i 2020-regnskapet til partnerne.</a:t>
            </a:r>
          </a:p>
          <a:p>
            <a:r>
              <a:rPr lang="nb-NO" sz="1400"/>
              <a:t>Det betød at man måtte regne ut hvor mye de mottok i utbytte hver for seg basert på tilgjengelig info om aksjeendringer etc (eller vente ett år for å finne ut).</a:t>
            </a:r>
          </a:p>
          <a:p>
            <a:r>
              <a:rPr lang="nb-NO" sz="1400"/>
              <a:t>Nedenunder er 2020 og 2019-tallene fra Bankhaugens regnskap. Rekordåret 2020 kom da til syne i 2021-regnskapet, som kom ut året etter publisering av sakene (neste slide).</a:t>
            </a:r>
          </a:p>
          <a:p>
            <a:endParaRPr lang="nb-NO" sz="1400"/>
          </a:p>
          <a:p>
            <a:endParaRPr lang="nb-NO" sz="1400" dirty="0"/>
          </a:p>
        </p:txBody>
      </p:sp>
      <p:pic>
        <p:nvPicPr>
          <p:cNvPr id="5" name="Bilde 4">
            <a:extLst>
              <a:ext uri="{FF2B5EF4-FFF2-40B4-BE49-F238E27FC236}">
                <a16:creationId xmlns:a16="http://schemas.microsoft.com/office/drawing/2014/main" id="{A83DE121-03C2-71CE-4EE0-1EAEF51A5BF2}"/>
              </a:ext>
            </a:extLst>
          </p:cNvPr>
          <p:cNvPicPr>
            <a:picLocks noChangeAspect="1"/>
          </p:cNvPicPr>
          <p:nvPr/>
        </p:nvPicPr>
        <p:blipFill>
          <a:blip r:embed="rId2"/>
          <a:stretch>
            <a:fillRect/>
          </a:stretch>
        </p:blipFill>
        <p:spPr>
          <a:xfrm>
            <a:off x="801757" y="3523702"/>
            <a:ext cx="10591800" cy="2303714"/>
          </a:xfrm>
          <a:prstGeom prst="rect">
            <a:avLst/>
          </a:prstGeom>
        </p:spPr>
      </p:pic>
    </p:spTree>
    <p:extLst>
      <p:ext uri="{BB962C8B-B14F-4D97-AF65-F5344CB8AC3E}">
        <p14:creationId xmlns:p14="http://schemas.microsoft.com/office/powerpoint/2010/main" val="1734164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AD401C1B-5275-9655-B28B-8120A14A43FF}"/>
              </a:ext>
            </a:extLst>
          </p:cNvPr>
          <p:cNvPicPr>
            <a:picLocks noGrp="1" noChangeAspect="1"/>
          </p:cNvPicPr>
          <p:nvPr>
            <p:ph idx="1"/>
          </p:nvPr>
        </p:nvPicPr>
        <p:blipFill>
          <a:blip r:embed="rId2"/>
          <a:stretch>
            <a:fillRect/>
          </a:stretch>
        </p:blipFill>
        <p:spPr>
          <a:xfrm>
            <a:off x="643467" y="2420281"/>
            <a:ext cx="10905066" cy="201743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39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B993CFE-E72E-78D9-67A1-DF50E758E37B}"/>
              </a:ext>
            </a:extLst>
          </p:cNvPr>
          <p:cNvSpPr>
            <a:spLocks noGrp="1"/>
          </p:cNvSpPr>
          <p:nvPr>
            <p:ph type="title"/>
          </p:nvPr>
        </p:nvSpPr>
        <p:spPr>
          <a:xfrm>
            <a:off x="630936" y="639520"/>
            <a:ext cx="3429000" cy="1719072"/>
          </a:xfrm>
        </p:spPr>
        <p:txBody>
          <a:bodyPr anchor="b">
            <a:normAutofit fontScale="90000"/>
          </a:bodyPr>
          <a:lstStyle/>
          <a:p>
            <a:r>
              <a:rPr lang="nb-NO" sz="3400" dirty="0"/>
              <a:t>Det var en ytterligere en kompliserende faktor</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F86546E-69ED-4258-C198-E96F12247EA4}"/>
              </a:ext>
            </a:extLst>
          </p:cNvPr>
          <p:cNvSpPr>
            <a:spLocks noGrp="1"/>
          </p:cNvSpPr>
          <p:nvPr>
            <p:ph idx="1"/>
          </p:nvPr>
        </p:nvSpPr>
        <p:spPr>
          <a:xfrm>
            <a:off x="630936" y="2807208"/>
            <a:ext cx="3429000" cy="3410712"/>
          </a:xfrm>
        </p:spPr>
        <p:txBody>
          <a:bodyPr anchor="t">
            <a:normAutofit/>
          </a:bodyPr>
          <a:lstStyle/>
          <a:p>
            <a:r>
              <a:rPr lang="nb-NO" sz="1500" dirty="0"/>
              <a:t>Såkalte «Små» selskaper trenger ikke utarbeide kontantstrømoppstilling og slipper en del notekrav.</a:t>
            </a:r>
          </a:p>
          <a:p>
            <a:endParaRPr lang="nb-NO" sz="1500" dirty="0"/>
          </a:p>
          <a:p>
            <a:r>
              <a:rPr lang="nb-NO" sz="1500" dirty="0"/>
              <a:t>Det betyr at Høegh-Krohn ikke trengte å spesifisere hvor mye av finansinntektene som kom fra Argentums utbytteordning. </a:t>
            </a:r>
          </a:p>
          <a:p>
            <a:endParaRPr lang="nb-NO" sz="1500" dirty="0"/>
          </a:p>
          <a:p>
            <a:r>
              <a:rPr lang="nb-NO" sz="1500" dirty="0"/>
              <a:t>Faktisk inneholdt Bankhaugens regnskaper nesten ingen fotnoter.</a:t>
            </a:r>
          </a:p>
        </p:txBody>
      </p:sp>
      <p:pic>
        <p:nvPicPr>
          <p:cNvPr id="7" name="Bilde 6">
            <a:extLst>
              <a:ext uri="{FF2B5EF4-FFF2-40B4-BE49-F238E27FC236}">
                <a16:creationId xmlns:a16="http://schemas.microsoft.com/office/drawing/2014/main" id="{E314A711-0671-28AE-85E2-5FD33A26CB54}"/>
              </a:ext>
            </a:extLst>
          </p:cNvPr>
          <p:cNvPicPr>
            <a:picLocks noChangeAspect="1"/>
          </p:cNvPicPr>
          <p:nvPr/>
        </p:nvPicPr>
        <p:blipFill>
          <a:blip r:embed="rId2"/>
          <a:stretch>
            <a:fillRect/>
          </a:stretch>
        </p:blipFill>
        <p:spPr>
          <a:xfrm>
            <a:off x="4654296" y="2048257"/>
            <a:ext cx="6903720" cy="2761486"/>
          </a:xfrm>
          <a:prstGeom prst="rect">
            <a:avLst/>
          </a:prstGeom>
        </p:spPr>
      </p:pic>
    </p:spTree>
    <p:extLst>
      <p:ext uri="{BB962C8B-B14F-4D97-AF65-F5344CB8AC3E}">
        <p14:creationId xmlns:p14="http://schemas.microsoft.com/office/powerpoint/2010/main" val="1066573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tel 1">
            <a:extLst>
              <a:ext uri="{FF2B5EF4-FFF2-40B4-BE49-F238E27FC236}">
                <a16:creationId xmlns:a16="http://schemas.microsoft.com/office/drawing/2014/main" id="{584CC37D-DBF2-56FD-73F3-46D2A94C18DE}"/>
              </a:ext>
            </a:extLst>
          </p:cNvPr>
          <p:cNvSpPr>
            <a:spLocks noGrp="1"/>
          </p:cNvSpPr>
          <p:nvPr>
            <p:ph type="title"/>
          </p:nvPr>
        </p:nvSpPr>
        <p:spPr>
          <a:xfrm>
            <a:off x="638881" y="4501453"/>
            <a:ext cx="10909640" cy="1065836"/>
          </a:xfrm>
        </p:spPr>
        <p:txBody>
          <a:bodyPr vert="horz" lIns="91440" tIns="45720" rIns="91440" bIns="45720" rtlCol="0" anchor="ctr">
            <a:normAutofit fontScale="90000"/>
          </a:bodyPr>
          <a:lstStyle/>
          <a:p>
            <a:pPr algn="ctr"/>
            <a:r>
              <a:rPr lang="en-US" sz="6600" dirty="0"/>
              <a:t>Men de </a:t>
            </a:r>
            <a:r>
              <a:rPr lang="en-US" sz="6600" dirty="0" err="1"/>
              <a:t>skal</a:t>
            </a:r>
            <a:r>
              <a:rPr lang="en-US" sz="6600" dirty="0"/>
              <a:t> </a:t>
            </a:r>
            <a:r>
              <a:rPr lang="en-US" sz="6600" dirty="0" err="1"/>
              <a:t>likevel</a:t>
            </a:r>
            <a:r>
              <a:rPr lang="en-US" sz="6600" dirty="0"/>
              <a:t> </a:t>
            </a:r>
            <a:r>
              <a:rPr lang="en-US" sz="6600" dirty="0" err="1"/>
              <a:t>gi</a:t>
            </a:r>
            <a:r>
              <a:rPr lang="en-US" sz="6600" dirty="0"/>
              <a:t> </a:t>
            </a:r>
            <a:r>
              <a:rPr lang="en-US" sz="6600" dirty="0" err="1"/>
              <a:t>vesentlig</a:t>
            </a:r>
            <a:r>
              <a:rPr lang="en-US" sz="6600" dirty="0"/>
              <a:t> </a:t>
            </a:r>
            <a:r>
              <a:rPr lang="en-US" sz="6600" dirty="0" err="1"/>
              <a:t>informasjon</a:t>
            </a:r>
            <a:r>
              <a:rPr lang="en-US" sz="6600" dirty="0"/>
              <a:t>!</a:t>
            </a:r>
          </a:p>
        </p:txBody>
      </p:sp>
      <p:sp>
        <p:nvSpPr>
          <p:cNvPr id="3" name="Plassholder for tekst 2">
            <a:extLst>
              <a:ext uri="{FF2B5EF4-FFF2-40B4-BE49-F238E27FC236}">
                <a16:creationId xmlns:a16="http://schemas.microsoft.com/office/drawing/2014/main" id="{B6DBD30F-37CE-604E-C4AA-32C1A2AA29C9}"/>
              </a:ext>
            </a:extLst>
          </p:cNvPr>
          <p:cNvSpPr>
            <a:spLocks noGrp="1"/>
          </p:cNvSpPr>
          <p:nvPr>
            <p:ph type="body" idx="1"/>
          </p:nvPr>
        </p:nvSpPr>
        <p:spPr>
          <a:xfrm>
            <a:off x="638878" y="5819477"/>
            <a:ext cx="10909643" cy="552659"/>
          </a:xfrm>
        </p:spPr>
        <p:txBody>
          <a:bodyPr vert="horz" lIns="91440" tIns="45720" rIns="91440" bIns="45720" rtlCol="0" anchor="ctr">
            <a:normAutofit fontScale="92500"/>
          </a:bodyPr>
          <a:lstStyle/>
          <a:p>
            <a:pPr algn="ctr"/>
            <a:r>
              <a:rPr lang="en-US" dirty="0">
                <a:solidFill>
                  <a:schemeClr val="tx1"/>
                </a:solidFill>
              </a:rPr>
              <a:t>Det </a:t>
            </a:r>
            <a:r>
              <a:rPr lang="en-US" dirty="0" err="1">
                <a:solidFill>
                  <a:schemeClr val="tx1"/>
                </a:solidFill>
              </a:rPr>
              <a:t>kan</a:t>
            </a:r>
            <a:r>
              <a:rPr lang="en-US" dirty="0">
                <a:solidFill>
                  <a:schemeClr val="tx1"/>
                </a:solidFill>
              </a:rPr>
              <a:t> </a:t>
            </a:r>
            <a:r>
              <a:rPr lang="en-US" dirty="0" err="1">
                <a:solidFill>
                  <a:schemeClr val="tx1"/>
                </a:solidFill>
              </a:rPr>
              <a:t>bety</a:t>
            </a:r>
            <a:r>
              <a:rPr lang="en-US" dirty="0">
                <a:solidFill>
                  <a:schemeClr val="tx1"/>
                </a:solidFill>
              </a:rPr>
              <a:t> </a:t>
            </a:r>
            <a:r>
              <a:rPr lang="en-US" dirty="0" err="1">
                <a:solidFill>
                  <a:schemeClr val="tx1"/>
                </a:solidFill>
              </a:rPr>
              <a:t>gi</a:t>
            </a:r>
            <a:r>
              <a:rPr lang="en-US" dirty="0">
                <a:solidFill>
                  <a:schemeClr val="tx1"/>
                </a:solidFill>
              </a:rPr>
              <a:t> </a:t>
            </a:r>
            <a:r>
              <a:rPr lang="en-US" dirty="0" err="1">
                <a:solidFill>
                  <a:schemeClr val="tx1"/>
                </a:solidFill>
              </a:rPr>
              <a:t>ekstra</a:t>
            </a:r>
            <a:r>
              <a:rPr lang="en-US" dirty="0">
                <a:solidFill>
                  <a:schemeClr val="tx1"/>
                </a:solidFill>
              </a:rPr>
              <a:t> </a:t>
            </a:r>
            <a:r>
              <a:rPr lang="en-US" dirty="0" err="1">
                <a:solidFill>
                  <a:schemeClr val="tx1"/>
                </a:solidFill>
              </a:rPr>
              <a:t>noteinformasjon</a:t>
            </a:r>
            <a:r>
              <a:rPr lang="en-US" dirty="0">
                <a:solidFill>
                  <a:schemeClr val="tx1"/>
                </a:solidFill>
              </a:rPr>
              <a:t> for </a:t>
            </a:r>
            <a:r>
              <a:rPr lang="en-US" dirty="0" err="1">
                <a:solidFill>
                  <a:schemeClr val="tx1"/>
                </a:solidFill>
              </a:rPr>
              <a:t>vesentlige</a:t>
            </a:r>
            <a:r>
              <a:rPr lang="en-US" dirty="0">
                <a:solidFill>
                  <a:schemeClr val="tx1"/>
                </a:solidFill>
              </a:rPr>
              <a:t> poster, dele </a:t>
            </a:r>
            <a:r>
              <a:rPr lang="en-US" dirty="0" err="1">
                <a:solidFill>
                  <a:schemeClr val="tx1"/>
                </a:solidFill>
              </a:rPr>
              <a:t>opp</a:t>
            </a:r>
            <a:r>
              <a:rPr lang="en-US" dirty="0">
                <a:solidFill>
                  <a:schemeClr val="tx1"/>
                </a:solidFill>
              </a:rPr>
              <a:t> </a:t>
            </a:r>
            <a:r>
              <a:rPr lang="en-US" dirty="0" err="1">
                <a:solidFill>
                  <a:schemeClr val="tx1"/>
                </a:solidFill>
              </a:rPr>
              <a:t>resultatlinjer</a:t>
            </a:r>
            <a:r>
              <a:rPr lang="en-US" dirty="0">
                <a:solidFill>
                  <a:schemeClr val="tx1"/>
                </a:solidFill>
              </a:rPr>
              <a:t> </a:t>
            </a:r>
            <a:r>
              <a:rPr lang="en-US" dirty="0" err="1">
                <a:solidFill>
                  <a:schemeClr val="tx1"/>
                </a:solidFill>
              </a:rPr>
              <a:t>o.l.</a:t>
            </a:r>
            <a:endParaRPr lang="en-US" dirty="0">
              <a:solidFill>
                <a:schemeClr val="tx1"/>
              </a:solidFill>
            </a:endParaRPr>
          </a:p>
        </p:txBody>
      </p:sp>
      <p:pic>
        <p:nvPicPr>
          <p:cNvPr id="7" name="Bilde 6">
            <a:extLst>
              <a:ext uri="{FF2B5EF4-FFF2-40B4-BE49-F238E27FC236}">
                <a16:creationId xmlns:a16="http://schemas.microsoft.com/office/drawing/2014/main" id="{DB318EA9-312E-D571-E25B-B432158CD233}"/>
              </a:ext>
            </a:extLst>
          </p:cNvPr>
          <p:cNvPicPr>
            <a:picLocks noChangeAspect="1"/>
          </p:cNvPicPr>
          <p:nvPr/>
        </p:nvPicPr>
        <p:blipFill>
          <a:blip r:embed="rId2"/>
          <a:stretch>
            <a:fillRect/>
          </a:stretch>
        </p:blipFill>
        <p:spPr>
          <a:xfrm>
            <a:off x="97892" y="1905053"/>
            <a:ext cx="5836564" cy="1225677"/>
          </a:xfrm>
          <a:prstGeom prst="rect">
            <a:avLst/>
          </a:prstGeom>
        </p:spPr>
      </p:pic>
      <p:pic>
        <p:nvPicPr>
          <p:cNvPr id="5" name="Bilde 4">
            <a:extLst>
              <a:ext uri="{FF2B5EF4-FFF2-40B4-BE49-F238E27FC236}">
                <a16:creationId xmlns:a16="http://schemas.microsoft.com/office/drawing/2014/main" id="{9379DFEF-547C-5DFB-010D-A93C835635D0}"/>
              </a:ext>
            </a:extLst>
          </p:cNvPr>
          <p:cNvPicPr>
            <a:picLocks noChangeAspect="1"/>
          </p:cNvPicPr>
          <p:nvPr/>
        </p:nvPicPr>
        <p:blipFill>
          <a:blip r:embed="rId3"/>
          <a:stretch>
            <a:fillRect/>
          </a:stretch>
        </p:blipFill>
        <p:spPr>
          <a:xfrm>
            <a:off x="5505707" y="1957346"/>
            <a:ext cx="6363205" cy="1065836"/>
          </a:xfrm>
          <a:prstGeom prst="rect">
            <a:avLst/>
          </a:prstGeom>
        </p:spPr>
      </p:pic>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7895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2893154-451E-3E91-15F3-7ACB3269D1AB}"/>
              </a:ext>
            </a:extLst>
          </p:cNvPr>
          <p:cNvSpPr>
            <a:spLocks noGrp="1"/>
          </p:cNvSpPr>
          <p:nvPr>
            <p:ph type="title"/>
          </p:nvPr>
        </p:nvSpPr>
        <p:spPr>
          <a:xfrm>
            <a:off x="808638" y="386930"/>
            <a:ext cx="9236700" cy="1188950"/>
          </a:xfrm>
        </p:spPr>
        <p:txBody>
          <a:bodyPr anchor="b">
            <a:normAutofit/>
          </a:bodyPr>
          <a:lstStyle/>
          <a:p>
            <a:r>
              <a:rPr lang="nb-NO" sz="5400"/>
              <a:t>Aksjonærlån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2745E8C-7104-538F-81BF-A29D4C14B46E}"/>
              </a:ext>
            </a:extLst>
          </p:cNvPr>
          <p:cNvSpPr>
            <a:spLocks noGrp="1"/>
          </p:cNvSpPr>
          <p:nvPr>
            <p:ph idx="1"/>
          </p:nvPr>
        </p:nvSpPr>
        <p:spPr>
          <a:xfrm>
            <a:off x="793660" y="2599509"/>
            <a:ext cx="10143668" cy="3435531"/>
          </a:xfrm>
        </p:spPr>
        <p:txBody>
          <a:bodyPr anchor="ctr">
            <a:normAutofit/>
          </a:bodyPr>
          <a:lstStyle/>
          <a:p>
            <a:r>
              <a:rPr lang="nb-NO" sz="2200"/>
              <a:t>Tidligere var dette populært som «skjult utbytte». Altså man låner penger til svært gunstig rente og med svært lang nedbetalingstid (typisk også avdragsfrihet).</a:t>
            </a:r>
          </a:p>
          <a:p>
            <a:r>
              <a:rPr lang="nb-NO" sz="2200"/>
              <a:t>I dag blir aksjonærlån skattemessig behandlet likt som utbytte, så denne fordelen og attraktiviteten har falt krafitg. </a:t>
            </a:r>
          </a:p>
          <a:p>
            <a:r>
              <a:rPr lang="nb-NO" sz="2200"/>
              <a:t>Mellomværende mellom selskap og daglig leder/eier blir ofte karakterisert som aksjonærlån i regnskapet (skal vise det senere).</a:t>
            </a:r>
          </a:p>
          <a:p>
            <a:r>
              <a:rPr lang="nb-NO" sz="2200"/>
              <a:t>Da kan det komme på plass «hastige» låneavtaler som viser at pengene skal tilbakebetales etc.</a:t>
            </a:r>
          </a:p>
        </p:txBody>
      </p:sp>
    </p:spTree>
    <p:extLst>
      <p:ext uri="{BB962C8B-B14F-4D97-AF65-F5344CB8AC3E}">
        <p14:creationId xmlns:p14="http://schemas.microsoft.com/office/powerpoint/2010/main" val="377615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E51798-7A13-8A05-CCBB-DBCB2327B446}"/>
              </a:ext>
            </a:extLst>
          </p:cNvPr>
          <p:cNvSpPr>
            <a:spLocks noGrp="1"/>
          </p:cNvSpPr>
          <p:nvPr>
            <p:ph type="title"/>
          </p:nvPr>
        </p:nvSpPr>
        <p:spPr/>
        <p:txBody>
          <a:bodyPr/>
          <a:lstStyle/>
          <a:p>
            <a:r>
              <a:rPr lang="nb-NO" dirty="0"/>
              <a:t>Betydning 1</a:t>
            </a:r>
          </a:p>
        </p:txBody>
      </p:sp>
      <p:sp>
        <p:nvSpPr>
          <p:cNvPr id="3" name="Plassholder for innhold 2">
            <a:extLst>
              <a:ext uri="{FF2B5EF4-FFF2-40B4-BE49-F238E27FC236}">
                <a16:creationId xmlns:a16="http://schemas.microsoft.com/office/drawing/2014/main" id="{CA3A3DAC-BCB1-A68C-56D5-863FEFAE36DD}"/>
              </a:ext>
            </a:extLst>
          </p:cNvPr>
          <p:cNvSpPr>
            <a:spLocks noGrp="1"/>
          </p:cNvSpPr>
          <p:nvPr>
            <p:ph idx="1"/>
          </p:nvPr>
        </p:nvSpPr>
        <p:spPr/>
        <p:txBody>
          <a:bodyPr>
            <a:normAutofit/>
          </a:bodyPr>
          <a:lstStyle/>
          <a:p>
            <a:r>
              <a:rPr lang="nb-NO" dirty="0"/>
              <a:t>Norsk regnskapsstandard tillater ikke oppskriving av eiendeler i balansen ved verdiøkning. Eiendeler ligger til anskaffelseskost (historisk kjøpspris) minus avskrivninger.</a:t>
            </a:r>
          </a:p>
          <a:p>
            <a:pPr lvl="1"/>
            <a:r>
              <a:rPr lang="nb-NO" dirty="0"/>
              <a:t>Unntak for børsnoterte aksjer. Hvorfor tror dere det?</a:t>
            </a:r>
          </a:p>
          <a:p>
            <a:pPr lvl="1"/>
            <a:endParaRPr lang="nb-NO"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IFRS tillater derimot rapportering av markedsverdier (omtales som virkelig verdi/fair </a:t>
            </a:r>
            <a:r>
              <a:rPr kumimoji="0" lang="nb-NO" sz="2800" b="0" i="0" u="none" strike="noStrike" kern="1200" cap="none" spc="0" normalizeH="0" baseline="0" noProof="0" dirty="0" err="1">
                <a:ln>
                  <a:noFill/>
                </a:ln>
                <a:solidFill>
                  <a:prstClr val="black"/>
                </a:solidFill>
                <a:effectLst/>
                <a:uLnTx/>
                <a:uFillTx/>
                <a:latin typeface="Aptos" panose="02110004020202020204"/>
                <a:ea typeface="+mn-ea"/>
                <a:cs typeface="+mn-cs"/>
              </a:rPr>
              <a:t>value</a:t>
            </a: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 på eiendeler i balansen på:</a:t>
            </a:r>
          </a:p>
          <a:p>
            <a:pPr lvl="1">
              <a:spcBef>
                <a:spcPts val="1000"/>
              </a:spcBef>
              <a:defRPr/>
            </a:pPr>
            <a:r>
              <a:rPr kumimoji="0" lang="nb-NO" b="0" i="0" u="none" strike="noStrike" kern="1200" cap="none" spc="0" normalizeH="0" baseline="0" noProof="0" dirty="0">
                <a:ln>
                  <a:noFill/>
                </a:ln>
                <a:solidFill>
                  <a:prstClr val="black"/>
                </a:solidFill>
                <a:effectLst/>
                <a:uLnTx/>
                <a:uFillTx/>
                <a:latin typeface="Aptos" panose="02110004020202020204"/>
                <a:ea typeface="+mn-ea"/>
                <a:cs typeface="+mn-cs"/>
              </a:rPr>
              <a:t>Forretningseiendom</a:t>
            </a:r>
          </a:p>
          <a:p>
            <a:pPr lvl="1">
              <a:spcBef>
                <a:spcPts val="1000"/>
              </a:spcBef>
              <a:defRPr/>
            </a:pPr>
            <a:r>
              <a:rPr lang="nb-NO" dirty="0">
                <a:solidFill>
                  <a:prstClr val="black"/>
                </a:solidFill>
                <a:latin typeface="Aptos" panose="02110004020202020204"/>
              </a:rPr>
              <a:t>Biologiske eiendeler – som laks</a:t>
            </a:r>
          </a:p>
          <a:p>
            <a:pPr lvl="1">
              <a:spcBef>
                <a:spcPts val="1000"/>
              </a:spcBef>
              <a:defRPr/>
            </a:pPr>
            <a:endParaRPr lang="nb-NO" dirty="0">
              <a:solidFill>
                <a:prstClr val="black"/>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1000"/>
              </a:spcBef>
              <a:defRPr/>
            </a:pPr>
            <a:endParaRPr kumimoji="0" lang="nb-NO"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1000"/>
              </a:spcBef>
              <a:defRPr/>
            </a:pPr>
            <a:endParaRPr kumimoji="0" lang="nb-NO"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endParaRPr lang="nb-NO" dirty="0"/>
          </a:p>
          <a:p>
            <a:endParaRPr lang="nb-NO" dirty="0"/>
          </a:p>
        </p:txBody>
      </p:sp>
    </p:spTree>
    <p:extLst>
      <p:ext uri="{BB962C8B-B14F-4D97-AF65-F5344CB8AC3E}">
        <p14:creationId xmlns:p14="http://schemas.microsoft.com/office/powerpoint/2010/main" val="306032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79B26-9B28-0049-B409-BB75C38346CD}"/>
              </a:ext>
            </a:extLst>
          </p:cNvPr>
          <p:cNvSpPr>
            <a:spLocks noGrp="1"/>
          </p:cNvSpPr>
          <p:nvPr>
            <p:ph type="title"/>
          </p:nvPr>
        </p:nvSpPr>
        <p:spPr/>
        <p:txBody>
          <a:bodyPr/>
          <a:lstStyle/>
          <a:p>
            <a:r>
              <a:rPr lang="nb-NO" dirty="0"/>
              <a:t>Tilsvarende strenge regler for utdeling av aksjonærlån</a:t>
            </a:r>
          </a:p>
        </p:txBody>
      </p:sp>
      <p:pic>
        <p:nvPicPr>
          <p:cNvPr id="5" name="Plassholder for innhold 4">
            <a:extLst>
              <a:ext uri="{FF2B5EF4-FFF2-40B4-BE49-F238E27FC236}">
                <a16:creationId xmlns:a16="http://schemas.microsoft.com/office/drawing/2014/main" id="{B27B60B7-3735-E39C-95D9-929836B2642E}"/>
              </a:ext>
            </a:extLst>
          </p:cNvPr>
          <p:cNvPicPr>
            <a:picLocks noGrp="1" noChangeAspect="1"/>
          </p:cNvPicPr>
          <p:nvPr>
            <p:ph idx="1"/>
          </p:nvPr>
        </p:nvPicPr>
        <p:blipFill>
          <a:blip r:embed="rId2"/>
          <a:stretch>
            <a:fillRect/>
          </a:stretch>
        </p:blipFill>
        <p:spPr>
          <a:xfrm>
            <a:off x="2247942" y="1825625"/>
            <a:ext cx="7696116" cy="4351338"/>
          </a:xfrm>
        </p:spPr>
      </p:pic>
    </p:spTree>
    <p:extLst>
      <p:ext uri="{BB962C8B-B14F-4D97-AF65-F5344CB8AC3E}">
        <p14:creationId xmlns:p14="http://schemas.microsoft.com/office/powerpoint/2010/main" val="754185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tel 3">
            <a:extLst>
              <a:ext uri="{FF2B5EF4-FFF2-40B4-BE49-F238E27FC236}">
                <a16:creationId xmlns:a16="http://schemas.microsoft.com/office/drawing/2014/main" id="{9F16DE73-1D26-BD81-D0E3-1931B8FD816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Studer regnskapet til Flemo AS. </a:t>
            </a:r>
          </a:p>
        </p:txBody>
      </p:sp>
      <p:sp>
        <p:nvSpPr>
          <p:cNvPr id="5" name="Plassholder for tekst 4">
            <a:extLst>
              <a:ext uri="{FF2B5EF4-FFF2-40B4-BE49-F238E27FC236}">
                <a16:creationId xmlns:a16="http://schemas.microsoft.com/office/drawing/2014/main" id="{E71BDB97-A948-7EC6-A6D7-575844E232DB}"/>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Hvordan tolker dere finansinntektene her?</a:t>
            </a:r>
          </a:p>
        </p:txBody>
      </p:sp>
    </p:spTree>
    <p:extLst>
      <p:ext uri="{BB962C8B-B14F-4D97-AF65-F5344CB8AC3E}">
        <p14:creationId xmlns:p14="http://schemas.microsoft.com/office/powerpoint/2010/main" val="389183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1ED497F5-421F-E7C0-902B-52EA8D9DC235}"/>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FFFFFF"/>
                </a:solidFill>
                <a:latin typeface="+mj-lt"/>
                <a:ea typeface="+mj-ea"/>
                <a:cs typeface="+mj-cs"/>
              </a:rPr>
              <a:t>Det er lov til å bli forvirret </a:t>
            </a:r>
            <a:r>
              <a:rPr lang="en-US" sz="4800" kern="1200">
                <a:solidFill>
                  <a:srgbClr val="FFFFFF"/>
                </a:solidFill>
                <a:latin typeface="+mj-lt"/>
                <a:ea typeface="+mj-ea"/>
                <a:cs typeface="+mj-cs"/>
                <a:sym typeface="Wingdings" panose="05000000000000000000" pitchFamily="2" charset="2"/>
              </a:rPr>
              <a:t></a:t>
            </a:r>
            <a:endParaRPr lang="en-US" sz="4800" kern="1200">
              <a:solidFill>
                <a:srgbClr val="FFFFFF"/>
              </a:solidFill>
              <a:latin typeface="+mj-lt"/>
              <a:ea typeface="+mj-ea"/>
              <a:cs typeface="+mj-cs"/>
            </a:endParaRPr>
          </a:p>
        </p:txBody>
      </p:sp>
      <p:sp>
        <p:nvSpPr>
          <p:cNvPr id="35" name="Rectangle 3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BD23010D-A44C-BB96-3DAA-892D1B6FC3DB}"/>
              </a:ext>
            </a:extLst>
          </p:cNvPr>
          <p:cNvSpPr>
            <a:spLocks noGrp="1"/>
          </p:cNvSpPr>
          <p:nvPr>
            <p:ph type="body" idx="1"/>
          </p:nvPr>
        </p:nvSpPr>
        <p:spPr>
          <a:xfrm>
            <a:off x="4285397" y="4960961"/>
            <a:ext cx="7055893" cy="1078054"/>
          </a:xfrm>
        </p:spPr>
        <p:txBody>
          <a:bodyPr vert="horz" lIns="91440" tIns="45720" rIns="91440" bIns="45720" rtlCol="0">
            <a:normAutofit/>
          </a:bodyPr>
          <a:lstStyle/>
          <a:p>
            <a:r>
              <a:rPr lang="en-US" kern="1200">
                <a:solidFill>
                  <a:srgbClr val="FFFFFF"/>
                </a:solidFill>
                <a:latin typeface="+mn-lt"/>
                <a:ea typeface="+mn-ea"/>
                <a:cs typeface="+mn-cs"/>
              </a:rPr>
              <a:t>Det ble mange journalister også!</a:t>
            </a:r>
          </a:p>
        </p:txBody>
      </p:sp>
    </p:spTree>
    <p:extLst>
      <p:ext uri="{BB962C8B-B14F-4D97-AF65-F5344CB8AC3E}">
        <p14:creationId xmlns:p14="http://schemas.microsoft.com/office/powerpoint/2010/main" val="628140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44F51A1-9824-F0EC-596D-71D3FBEFEA69}"/>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Ble </a:t>
            </a:r>
            <a:r>
              <a:rPr lang="en-US" sz="6600" kern="1200" dirty="0" err="1">
                <a:solidFill>
                  <a:schemeClr val="tx1"/>
                </a:solidFill>
                <a:latin typeface="+mj-lt"/>
                <a:ea typeface="+mj-ea"/>
                <a:cs typeface="+mj-cs"/>
              </a:rPr>
              <a:t>en</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litt</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morsom</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sak</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ut</a:t>
            </a:r>
            <a:r>
              <a:rPr lang="en-US" sz="6600" kern="1200" dirty="0">
                <a:solidFill>
                  <a:schemeClr val="tx1"/>
                </a:solidFill>
                <a:latin typeface="+mj-lt"/>
                <a:ea typeface="+mj-ea"/>
                <a:cs typeface="+mj-cs"/>
              </a:rPr>
              <a:t> av den</a:t>
            </a:r>
          </a:p>
        </p:txBody>
      </p:sp>
      <p:sp>
        <p:nvSpPr>
          <p:cNvPr id="3" name="Plassholder for tekst 2">
            <a:extLst>
              <a:ext uri="{FF2B5EF4-FFF2-40B4-BE49-F238E27FC236}">
                <a16:creationId xmlns:a16="http://schemas.microsoft.com/office/drawing/2014/main" id="{5D8FE358-5F07-EC66-2F5E-FDA73B0FEE65}"/>
              </a:ext>
            </a:extLst>
          </p:cNvPr>
          <p:cNvSpPr>
            <a:spLocks noGrp="1"/>
          </p:cNvSpPr>
          <p:nvPr>
            <p:ph type="body" idx="1"/>
          </p:nvPr>
        </p:nvSpPr>
        <p:spPr>
          <a:xfrm>
            <a:off x="638882" y="4631161"/>
            <a:ext cx="3571810" cy="1559327"/>
          </a:xfrm>
        </p:spPr>
        <p:txBody>
          <a:bodyPr vert="horz" lIns="91440" tIns="45720" rIns="91440" bIns="45720" rtlCol="0">
            <a:normAutofit fontScale="92500" lnSpcReduction="10000"/>
          </a:bodyPr>
          <a:lstStyle/>
          <a:p>
            <a:r>
              <a:rPr lang="en-US" sz="2400" kern="1200" dirty="0">
                <a:solidFill>
                  <a:schemeClr val="tx1"/>
                </a:solidFill>
                <a:latin typeface="+mn-lt"/>
                <a:ea typeface="+mn-ea"/>
                <a:cs typeface="+mn-cs"/>
                <a:hlinkClick r:id="rId2"/>
              </a:rPr>
              <a:t>https://e24.no/boers-og-finans/i/nQ7wro/ekspert-om-huitfeldts-ektefelles-regnskap-misvisende-og-feil</a:t>
            </a:r>
            <a:endParaRPr lang="en-US" sz="2400" kern="1200" dirty="0">
              <a:solidFill>
                <a:schemeClr val="tx1"/>
              </a:solidFill>
              <a:latin typeface="+mn-lt"/>
              <a:ea typeface="+mn-ea"/>
              <a:cs typeface="+mn-cs"/>
            </a:endParaRPr>
          </a:p>
          <a:p>
            <a:endParaRPr lang="en-US" sz="2400" kern="1200" dirty="0">
              <a:solidFill>
                <a:schemeClr val="tx1"/>
              </a:solidFill>
              <a:latin typeface="+mn-lt"/>
              <a:ea typeface="+mn-ea"/>
              <a:cs typeface="+mn-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7E24051-38E7-7DB9-9E3B-EFC240471106}"/>
              </a:ext>
            </a:extLst>
          </p:cNvPr>
          <p:cNvPicPr>
            <a:picLocks noChangeAspect="1"/>
          </p:cNvPicPr>
          <p:nvPr/>
        </p:nvPicPr>
        <p:blipFill>
          <a:blip r:embed="rId3"/>
          <a:stretch>
            <a:fillRect/>
          </a:stretch>
        </p:blipFill>
        <p:spPr>
          <a:xfrm>
            <a:off x="5465429" y="640080"/>
            <a:ext cx="5592350" cy="5550408"/>
          </a:xfrm>
          <a:prstGeom prst="rect">
            <a:avLst/>
          </a:prstGeom>
        </p:spPr>
      </p:pic>
    </p:spTree>
    <p:extLst>
      <p:ext uri="{BB962C8B-B14F-4D97-AF65-F5344CB8AC3E}">
        <p14:creationId xmlns:p14="http://schemas.microsoft.com/office/powerpoint/2010/main" val="275397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4845A13-18E1-DC37-5F7E-E64638CA9959}"/>
              </a:ext>
            </a:extLst>
          </p:cNvPr>
          <p:cNvSpPr>
            <a:spLocks noGrp="1"/>
          </p:cNvSpPr>
          <p:nvPr>
            <p:ph type="title"/>
          </p:nvPr>
        </p:nvSpPr>
        <p:spPr>
          <a:xfrm>
            <a:off x="699713" y="248038"/>
            <a:ext cx="7063721" cy="1159200"/>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729A6EB9-5FB3-A557-5279-A4671A8D468E}"/>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5" name="Bilde 4">
            <a:extLst>
              <a:ext uri="{FF2B5EF4-FFF2-40B4-BE49-F238E27FC236}">
                <a16:creationId xmlns:a16="http://schemas.microsoft.com/office/drawing/2014/main" id="{198F485D-0146-2088-AE96-87E19CF75256}"/>
              </a:ext>
            </a:extLst>
          </p:cNvPr>
          <p:cNvPicPr>
            <a:picLocks noChangeAspect="1"/>
          </p:cNvPicPr>
          <p:nvPr/>
        </p:nvPicPr>
        <p:blipFill>
          <a:blip r:embed="rId2"/>
          <a:stretch>
            <a:fillRect/>
          </a:stretch>
        </p:blipFill>
        <p:spPr>
          <a:xfrm>
            <a:off x="3014919" y="1966293"/>
            <a:ext cx="6162161" cy="4452160"/>
          </a:xfrm>
          <a:prstGeom prst="rect">
            <a:avLst/>
          </a:prstGeom>
        </p:spPr>
      </p:pic>
    </p:spTree>
    <p:extLst>
      <p:ext uri="{BB962C8B-B14F-4D97-AF65-F5344CB8AC3E}">
        <p14:creationId xmlns:p14="http://schemas.microsoft.com/office/powerpoint/2010/main" val="2909722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9F06D9D-1251-5A9A-29C4-810B6FBAF0D9}"/>
              </a:ext>
            </a:extLst>
          </p:cNvPr>
          <p:cNvSpPr>
            <a:spLocks noGrp="1"/>
          </p:cNvSpPr>
          <p:nvPr>
            <p:ph type="title"/>
          </p:nvPr>
        </p:nvSpPr>
        <p:spPr>
          <a:xfrm>
            <a:off x="699713" y="248038"/>
            <a:ext cx="7063721" cy="1159200"/>
          </a:xfrm>
        </p:spPr>
        <p:txBody>
          <a:bodyPr vert="horz" lIns="91440" tIns="45720" rIns="91440" bIns="45720" rtlCol="0" anchor="ctr">
            <a:normAutofit/>
          </a:bodyPr>
          <a:lstStyle/>
          <a:p>
            <a:endParaRPr lang="en-US" sz="40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E1E5CCAD-F164-3DED-BB23-9D2C22546C9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9" name="Bilde 8">
            <a:extLst>
              <a:ext uri="{FF2B5EF4-FFF2-40B4-BE49-F238E27FC236}">
                <a16:creationId xmlns:a16="http://schemas.microsoft.com/office/drawing/2014/main" id="{6CB7A81B-3C45-24E3-3599-9B54059C937E}"/>
              </a:ext>
            </a:extLst>
          </p:cNvPr>
          <p:cNvPicPr>
            <a:picLocks noChangeAspect="1"/>
          </p:cNvPicPr>
          <p:nvPr/>
        </p:nvPicPr>
        <p:blipFill>
          <a:blip r:embed="rId2"/>
          <a:stretch>
            <a:fillRect/>
          </a:stretch>
        </p:blipFill>
        <p:spPr>
          <a:xfrm>
            <a:off x="1149155" y="1966293"/>
            <a:ext cx="9893688" cy="4452160"/>
          </a:xfrm>
          <a:prstGeom prst="rect">
            <a:avLst/>
          </a:prstGeom>
        </p:spPr>
      </p:pic>
    </p:spTree>
    <p:extLst>
      <p:ext uri="{BB962C8B-B14F-4D97-AF65-F5344CB8AC3E}">
        <p14:creationId xmlns:p14="http://schemas.microsoft.com/office/powerpoint/2010/main" val="3433302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4244127-5E48-CE4D-DEC6-D1A030B83F9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Hos Oda Consulting AS</a:t>
            </a:r>
          </a:p>
        </p:txBody>
      </p:sp>
      <p:sp>
        <p:nvSpPr>
          <p:cNvPr id="3" name="Plassholder for tekst 2">
            <a:extLst>
              <a:ext uri="{FF2B5EF4-FFF2-40B4-BE49-F238E27FC236}">
                <a16:creationId xmlns:a16="http://schemas.microsoft.com/office/drawing/2014/main" id="{2955A3EE-088A-C3C6-4EDF-E700EE817442}"/>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5" name="Bilde 4">
            <a:extLst>
              <a:ext uri="{FF2B5EF4-FFF2-40B4-BE49-F238E27FC236}">
                <a16:creationId xmlns:a16="http://schemas.microsoft.com/office/drawing/2014/main" id="{4524CC4C-DEB3-7651-583A-B9DED1F3DDF4}"/>
              </a:ext>
            </a:extLst>
          </p:cNvPr>
          <p:cNvPicPr>
            <a:picLocks noChangeAspect="1"/>
          </p:cNvPicPr>
          <p:nvPr/>
        </p:nvPicPr>
        <p:blipFill>
          <a:blip r:embed="rId2"/>
          <a:stretch>
            <a:fillRect/>
          </a:stretch>
        </p:blipFill>
        <p:spPr>
          <a:xfrm>
            <a:off x="1203513" y="1966293"/>
            <a:ext cx="9784972" cy="4452160"/>
          </a:xfrm>
          <a:prstGeom prst="rect">
            <a:avLst/>
          </a:prstGeom>
        </p:spPr>
      </p:pic>
    </p:spTree>
    <p:extLst>
      <p:ext uri="{BB962C8B-B14F-4D97-AF65-F5344CB8AC3E}">
        <p14:creationId xmlns:p14="http://schemas.microsoft.com/office/powerpoint/2010/main" val="1922632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6950793C-6E67-3BC6-A178-2C3C018A18A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err="1">
                <a:solidFill>
                  <a:srgbClr val="FFFFFF"/>
                </a:solidFill>
                <a:latin typeface="+mj-lt"/>
                <a:ea typeface="+mj-ea"/>
                <a:cs typeface="+mj-cs"/>
              </a:rPr>
              <a:t>Flemo</a:t>
            </a:r>
            <a:r>
              <a:rPr lang="en-US" sz="4000" kern="1200" dirty="0">
                <a:solidFill>
                  <a:srgbClr val="FFFFFF"/>
                </a:solidFill>
                <a:latin typeface="+mj-lt"/>
                <a:ea typeface="+mj-ea"/>
                <a:cs typeface="+mj-cs"/>
              </a:rPr>
              <a:t> AS </a:t>
            </a:r>
            <a:r>
              <a:rPr lang="en-US" sz="4000" kern="1200" dirty="0" err="1">
                <a:solidFill>
                  <a:srgbClr val="FFFFFF"/>
                </a:solidFill>
                <a:latin typeface="+mj-lt"/>
                <a:ea typeface="+mj-ea"/>
                <a:cs typeface="+mj-cs"/>
              </a:rPr>
              <a:t>mottar</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altså</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halvparten</a:t>
            </a:r>
            <a:r>
              <a:rPr lang="en-US" sz="4000" kern="1200" dirty="0">
                <a:solidFill>
                  <a:srgbClr val="FFFFFF"/>
                </a:solidFill>
                <a:latin typeface="+mj-lt"/>
                <a:ea typeface="+mj-ea"/>
                <a:cs typeface="+mj-cs"/>
              </a:rPr>
              <a:t> av </a:t>
            </a:r>
            <a:r>
              <a:rPr lang="en-US" sz="4000" kern="1200" dirty="0" err="1">
                <a:solidFill>
                  <a:srgbClr val="FFFFFF"/>
                </a:solidFill>
                <a:latin typeface="+mj-lt"/>
                <a:ea typeface="+mj-ea"/>
                <a:cs typeface="+mj-cs"/>
              </a:rPr>
              <a:t>avsatt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utbytte</a:t>
            </a:r>
            <a:r>
              <a:rPr lang="en-US" sz="4000" kern="1200" dirty="0">
                <a:solidFill>
                  <a:srgbClr val="FFFFFF"/>
                </a:solidFill>
                <a:latin typeface="+mj-lt"/>
                <a:ea typeface="+mj-ea"/>
                <a:cs typeface="+mj-cs"/>
              </a:rPr>
              <a:t>.</a:t>
            </a:r>
          </a:p>
        </p:txBody>
      </p:sp>
      <p:sp>
        <p:nvSpPr>
          <p:cNvPr id="3" name="Plassholder for tekst 2">
            <a:extLst>
              <a:ext uri="{FF2B5EF4-FFF2-40B4-BE49-F238E27FC236}">
                <a16:creationId xmlns:a16="http://schemas.microsoft.com/office/drawing/2014/main" id="{E5ED8E98-3478-729F-89D0-D01CB9A515B4}"/>
              </a:ext>
            </a:extLst>
          </p:cNvPr>
          <p:cNvSpPr>
            <a:spLocks noGrp="1"/>
          </p:cNvSpPr>
          <p:nvPr>
            <p:ph type="body" idx="1"/>
          </p:nvPr>
        </p:nvSpPr>
        <p:spPr>
          <a:xfrm>
            <a:off x="660042" y="806824"/>
            <a:ext cx="2919738" cy="1494117"/>
          </a:xfrm>
        </p:spPr>
        <p:txBody>
          <a:bodyPr vert="horz" lIns="91440" tIns="45720" rIns="91440" bIns="45720" rtlCol="0" anchor="b">
            <a:normAutofit/>
          </a:bodyPr>
          <a:lstStyle/>
          <a:p>
            <a:r>
              <a:rPr lang="en-US" sz="2000" kern="1200" dirty="0" err="1">
                <a:solidFill>
                  <a:srgbClr val="FFFFFF"/>
                </a:solidFill>
                <a:latin typeface="+mn-lt"/>
                <a:ea typeface="+mn-ea"/>
                <a:cs typeface="+mn-cs"/>
              </a:rPr>
              <a:t>Resultatet</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til</a:t>
            </a:r>
            <a:r>
              <a:rPr lang="en-US" sz="2000" kern="1200" dirty="0">
                <a:solidFill>
                  <a:srgbClr val="FFFFFF"/>
                </a:solidFill>
                <a:latin typeface="+mn-lt"/>
                <a:ea typeface="+mn-ea"/>
                <a:cs typeface="+mn-cs"/>
              </a:rPr>
              <a:t> Oda Consulting AS</a:t>
            </a:r>
          </a:p>
        </p:txBody>
      </p:sp>
      <p:pic>
        <p:nvPicPr>
          <p:cNvPr id="5" name="Bilde 4">
            <a:extLst>
              <a:ext uri="{FF2B5EF4-FFF2-40B4-BE49-F238E27FC236}">
                <a16:creationId xmlns:a16="http://schemas.microsoft.com/office/drawing/2014/main" id="{DD8527E3-28D5-D8DF-B242-C48A3AF5DC21}"/>
              </a:ext>
            </a:extLst>
          </p:cNvPr>
          <p:cNvPicPr>
            <a:picLocks noChangeAspect="1"/>
          </p:cNvPicPr>
          <p:nvPr/>
        </p:nvPicPr>
        <p:blipFill>
          <a:blip r:embed="rId2"/>
          <a:stretch>
            <a:fillRect/>
          </a:stretch>
        </p:blipFill>
        <p:spPr>
          <a:xfrm>
            <a:off x="4956056" y="467208"/>
            <a:ext cx="6318491" cy="5923584"/>
          </a:xfrm>
          <a:prstGeom prst="rect">
            <a:avLst/>
          </a:prstGeom>
        </p:spPr>
      </p:pic>
    </p:spTree>
    <p:extLst>
      <p:ext uri="{BB962C8B-B14F-4D97-AF65-F5344CB8AC3E}">
        <p14:creationId xmlns:p14="http://schemas.microsoft.com/office/powerpoint/2010/main" val="1757042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rson som spiller Boardgame">
            <a:extLst>
              <a:ext uri="{FF2B5EF4-FFF2-40B4-BE49-F238E27FC236}">
                <a16:creationId xmlns:a16="http://schemas.microsoft.com/office/drawing/2014/main" id="{0038A589-34A9-36D8-92DB-D3F615D74E4F}"/>
              </a:ext>
            </a:extLst>
          </p:cNvPr>
          <p:cNvPicPr>
            <a:picLocks noChangeAspect="1"/>
          </p:cNvPicPr>
          <p:nvPr/>
        </p:nvPicPr>
        <p:blipFill>
          <a:blip r:embed="rId2"/>
          <a:srcRect t="4802" b="10612"/>
          <a:stretch/>
        </p:blipFill>
        <p:spPr>
          <a:xfrm>
            <a:off x="20" y="10"/>
            <a:ext cx="12191980" cy="6857990"/>
          </a:xfrm>
          <a:prstGeom prst="rect">
            <a:avLst/>
          </a:prstGeom>
        </p:spPr>
      </p:pic>
      <p:sp useBgFill="1">
        <p:nvSpPr>
          <p:cNvPr id="11" name="Rectangle 10">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AB023BA4-61D2-096D-2723-34535AFC92D4}"/>
              </a:ext>
            </a:extLst>
          </p:cNvPr>
          <p:cNvSpPr>
            <a:spLocks noGrp="1"/>
          </p:cNvSpPr>
          <p:nvPr>
            <p:ph type="ctrTitle"/>
          </p:nvPr>
        </p:nvSpPr>
        <p:spPr>
          <a:xfrm>
            <a:off x="2090528" y="2299176"/>
            <a:ext cx="4131368" cy="1571164"/>
          </a:xfrm>
        </p:spPr>
        <p:txBody>
          <a:bodyPr anchor="t">
            <a:normAutofit/>
          </a:bodyPr>
          <a:lstStyle/>
          <a:p>
            <a:pPr algn="l"/>
            <a:r>
              <a:rPr lang="nb-NO" sz="3600"/>
              <a:t>Regnskapet og formue</a:t>
            </a:r>
          </a:p>
        </p:txBody>
      </p:sp>
      <p:sp>
        <p:nvSpPr>
          <p:cNvPr id="5" name="Undertittel 4">
            <a:extLst>
              <a:ext uri="{FF2B5EF4-FFF2-40B4-BE49-F238E27FC236}">
                <a16:creationId xmlns:a16="http://schemas.microsoft.com/office/drawing/2014/main" id="{B0ACE5FF-C596-1F66-FED0-31C0193D2AE5}"/>
              </a:ext>
            </a:extLst>
          </p:cNvPr>
          <p:cNvSpPr>
            <a:spLocks noGrp="1"/>
          </p:cNvSpPr>
          <p:nvPr>
            <p:ph type="subTitle" idx="1"/>
          </p:nvPr>
        </p:nvSpPr>
        <p:spPr>
          <a:xfrm>
            <a:off x="2090529" y="4199213"/>
            <a:ext cx="4191938" cy="598548"/>
          </a:xfrm>
        </p:spPr>
        <p:txBody>
          <a:bodyPr anchor="ctr">
            <a:normAutofit/>
          </a:bodyPr>
          <a:lstStyle/>
          <a:p>
            <a:pPr algn="l"/>
            <a:endParaRPr lang="nb-NO" sz="1800"/>
          </a:p>
        </p:txBody>
      </p:sp>
      <p:cxnSp>
        <p:nvCxnSpPr>
          <p:cNvPr id="13" name="Straight Connector 12">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8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6EE539-FC17-1EBC-B292-B3B7D81204AB}"/>
              </a:ext>
            </a:extLst>
          </p:cNvPr>
          <p:cNvSpPr>
            <a:spLocks noGrp="1"/>
          </p:cNvSpPr>
          <p:nvPr>
            <p:ph type="title"/>
          </p:nvPr>
        </p:nvSpPr>
        <p:spPr/>
        <p:txBody>
          <a:bodyPr/>
          <a:lstStyle/>
          <a:p>
            <a:r>
              <a:rPr lang="nb-NO" dirty="0"/>
              <a:t>Noen utgangspunkt	</a:t>
            </a:r>
          </a:p>
        </p:txBody>
      </p:sp>
      <p:sp>
        <p:nvSpPr>
          <p:cNvPr id="3" name="Plassholder for innhold 2">
            <a:extLst>
              <a:ext uri="{FF2B5EF4-FFF2-40B4-BE49-F238E27FC236}">
                <a16:creationId xmlns:a16="http://schemas.microsoft.com/office/drawing/2014/main" id="{EAD19825-6291-5126-36E0-B215F3B401E7}"/>
              </a:ext>
            </a:extLst>
          </p:cNvPr>
          <p:cNvSpPr>
            <a:spLocks noGrp="1"/>
          </p:cNvSpPr>
          <p:nvPr>
            <p:ph idx="1"/>
          </p:nvPr>
        </p:nvSpPr>
        <p:spPr/>
        <p:txBody>
          <a:bodyPr>
            <a:normAutofit fontScale="92500" lnSpcReduction="20000"/>
          </a:bodyPr>
          <a:lstStyle/>
          <a:p>
            <a:r>
              <a:rPr lang="nb-NO" dirty="0"/>
              <a:t>Nå vet dere at i regnskapet ligger de fleste eiendeler til historiske kostpriser.</a:t>
            </a:r>
          </a:p>
          <a:p>
            <a:pPr lvl="2"/>
            <a:r>
              <a:rPr lang="nb-NO" dirty="0"/>
              <a:t>Hvis det er anleggsmidler som fabrikker, maskiner osv. ligger det også i balansen etter avskrivninger. Altså restbeløpet. </a:t>
            </a:r>
          </a:p>
          <a:p>
            <a:pPr lvl="2"/>
            <a:r>
              <a:rPr lang="nb-NO" dirty="0"/>
              <a:t>Det er unntak for børsnoterte papirer i norske regnskapsregler som ligger til børskurs per 31.12.</a:t>
            </a:r>
          </a:p>
          <a:p>
            <a:pPr lvl="2"/>
            <a:r>
              <a:rPr lang="nb-NO" dirty="0"/>
              <a:t>I IFRS vil forretningseiendom og biologiske eiendeler (laks i merd </a:t>
            </a:r>
            <a:r>
              <a:rPr lang="nb-NO" dirty="0" err="1"/>
              <a:t>etc</a:t>
            </a:r>
            <a:r>
              <a:rPr lang="nb-NO" dirty="0"/>
              <a:t>) også enten ligge i balansen til markedsverdi eller det blir oppgitt i fotnote.</a:t>
            </a:r>
          </a:p>
          <a:p>
            <a:pPr lvl="2"/>
            <a:endParaRPr lang="nb-NO"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solidFill>
                  <a:prstClr val="black"/>
                </a:solidFill>
                <a:latin typeface="Aptos" panose="02110004020202020204"/>
              </a:rPr>
              <a:t>Det som oppgis av informasjon om selskapets aksjebeholdning (investeringer i døtre, tilknyttede selskap </a:t>
            </a:r>
            <a:r>
              <a:rPr lang="nb-NO" dirty="0" err="1">
                <a:solidFill>
                  <a:prstClr val="black"/>
                </a:solidFill>
                <a:latin typeface="Aptos" panose="02110004020202020204"/>
              </a:rPr>
              <a:t>osv</a:t>
            </a:r>
            <a:r>
              <a:rPr lang="nb-NO" dirty="0">
                <a:solidFill>
                  <a:prstClr val="black"/>
                </a:solidFill>
                <a:latin typeface="Aptos" panose="02110004020202020204"/>
              </a:rPr>
              <a:t>) er også per 31.12.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b="1" dirty="0">
                <a:solidFill>
                  <a:prstClr val="black"/>
                </a:solidFill>
                <a:latin typeface="Aptos" panose="02110004020202020204"/>
              </a:rPr>
              <a:t>Oppsummert</a:t>
            </a:r>
            <a:r>
              <a:rPr lang="nb-NO" dirty="0">
                <a:solidFill>
                  <a:prstClr val="black"/>
                </a:solidFill>
                <a:latin typeface="Aptos" panose="02110004020202020204"/>
              </a:rPr>
              <a:t>: Sum eiendeler i balansen er følgelig et utgangspunkt, men viser absolutt ikke de reelle verdiene.</a:t>
            </a: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2"/>
            <a:endParaRPr lang="nb-NO" dirty="0"/>
          </a:p>
        </p:txBody>
      </p:sp>
    </p:spTree>
    <p:extLst>
      <p:ext uri="{BB962C8B-B14F-4D97-AF65-F5344CB8AC3E}">
        <p14:creationId xmlns:p14="http://schemas.microsoft.com/office/powerpoint/2010/main" val="392690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3D976B3-CD0A-C804-BD9C-2EFC243AB1FB}"/>
              </a:ext>
            </a:extLst>
          </p:cNvPr>
          <p:cNvSpPr>
            <a:spLocks noGrp="1"/>
          </p:cNvSpPr>
          <p:nvPr>
            <p:ph type="title"/>
          </p:nvPr>
        </p:nvSpPr>
        <p:spPr>
          <a:xfrm>
            <a:off x="630936" y="639520"/>
            <a:ext cx="3429000" cy="1719072"/>
          </a:xfrm>
        </p:spPr>
        <p:txBody>
          <a:bodyPr anchor="b">
            <a:normAutofit/>
          </a:bodyPr>
          <a:lstStyle/>
          <a:p>
            <a:r>
              <a:rPr lang="nb-NO" sz="2600"/>
              <a:t>IFRS: Eksempel m/Forretningseiendom</a:t>
            </a:r>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a:extLst>
              <a:ext uri="{FF2B5EF4-FFF2-40B4-BE49-F238E27FC236}">
                <a16:creationId xmlns:a16="http://schemas.microsoft.com/office/drawing/2014/main" id="{91B36542-C142-06B9-3735-E81D5EA3DEF3}"/>
              </a:ext>
            </a:extLst>
          </p:cNvPr>
          <p:cNvSpPr>
            <a:spLocks noGrp="1"/>
          </p:cNvSpPr>
          <p:nvPr>
            <p:ph idx="1"/>
          </p:nvPr>
        </p:nvSpPr>
        <p:spPr>
          <a:xfrm>
            <a:off x="630936" y="2807208"/>
            <a:ext cx="3429000" cy="3410712"/>
          </a:xfrm>
        </p:spPr>
        <p:txBody>
          <a:bodyPr anchor="t">
            <a:normAutofit fontScale="77500" lnSpcReduction="20000"/>
          </a:bodyPr>
          <a:lstStyle/>
          <a:p>
            <a:pPr marL="0" indent="0">
              <a:buNone/>
            </a:pPr>
            <a:r>
              <a:rPr lang="en-US" sz="2200" dirty="0" err="1"/>
              <a:t>Verdiendring</a:t>
            </a:r>
            <a:r>
              <a:rPr lang="en-US" sz="2200" dirty="0"/>
              <a:t> </a:t>
            </a:r>
            <a:r>
              <a:rPr lang="en-US" sz="2200" dirty="0" err="1"/>
              <a:t>mellom</a:t>
            </a:r>
            <a:r>
              <a:rPr lang="en-US" sz="2200" dirty="0"/>
              <a:t> 31.12.2022 </a:t>
            </a:r>
            <a:r>
              <a:rPr lang="en-US" sz="2200" dirty="0" err="1"/>
              <a:t>og</a:t>
            </a:r>
            <a:r>
              <a:rPr lang="en-US" sz="2200" dirty="0"/>
              <a:t> 31.12.2023 </a:t>
            </a:r>
            <a:r>
              <a:rPr lang="en-US" sz="2200" dirty="0" err="1"/>
              <a:t>blir</a:t>
            </a:r>
            <a:r>
              <a:rPr lang="en-US" sz="2200" dirty="0"/>
              <a:t> </a:t>
            </a:r>
            <a:r>
              <a:rPr lang="en-US" sz="2200" dirty="0" err="1"/>
              <a:t>ført</a:t>
            </a:r>
            <a:r>
              <a:rPr lang="en-US" sz="2200" dirty="0"/>
              <a:t> </a:t>
            </a:r>
            <a:r>
              <a:rPr lang="en-US" sz="2200" dirty="0" err="1"/>
              <a:t>på</a:t>
            </a:r>
            <a:r>
              <a:rPr lang="en-US" sz="2200" dirty="0"/>
              <a:t> </a:t>
            </a:r>
            <a:r>
              <a:rPr lang="en-US" sz="2200" dirty="0" err="1"/>
              <a:t>egen</a:t>
            </a:r>
            <a:r>
              <a:rPr lang="en-US" sz="2200" dirty="0"/>
              <a:t> </a:t>
            </a:r>
            <a:r>
              <a:rPr lang="en-US" sz="2200" dirty="0" err="1"/>
              <a:t>linje</a:t>
            </a:r>
            <a:r>
              <a:rPr lang="en-US" sz="2200" dirty="0"/>
              <a:t> </a:t>
            </a:r>
            <a:r>
              <a:rPr lang="en-US" sz="2200" dirty="0" err="1"/>
              <a:t>i</a:t>
            </a:r>
            <a:r>
              <a:rPr lang="en-US" sz="2200" dirty="0"/>
              <a:t> </a:t>
            </a:r>
            <a:r>
              <a:rPr lang="en-US" sz="2200" dirty="0" err="1"/>
              <a:t>resultatoppstilingen</a:t>
            </a:r>
            <a:r>
              <a:rPr lang="en-US" sz="2200" dirty="0"/>
              <a:t>.</a:t>
            </a:r>
          </a:p>
          <a:p>
            <a:pPr marL="0" indent="0">
              <a:buNone/>
            </a:pPr>
            <a:endParaRPr lang="en-US" sz="2200" dirty="0"/>
          </a:p>
          <a:p>
            <a:pPr marL="0" indent="0">
              <a:buNone/>
            </a:pPr>
            <a:r>
              <a:rPr lang="en-US" sz="2200" dirty="0"/>
              <a:t>Her med </a:t>
            </a:r>
            <a:r>
              <a:rPr lang="en-US" sz="2200" dirty="0" err="1"/>
              <a:t>eksempel</a:t>
            </a:r>
            <a:r>
              <a:rPr lang="en-US" sz="2200" dirty="0"/>
              <a:t> </a:t>
            </a:r>
            <a:r>
              <a:rPr lang="en-US" sz="2200" dirty="0" err="1"/>
              <a:t>fra</a:t>
            </a:r>
            <a:r>
              <a:rPr lang="en-US" sz="2200" dirty="0"/>
              <a:t> Norwegian Property.</a:t>
            </a:r>
          </a:p>
          <a:p>
            <a:pPr marL="0" indent="0">
              <a:buNone/>
            </a:pPr>
            <a:br>
              <a:rPr lang="en-US" sz="2200" dirty="0"/>
            </a:br>
            <a:r>
              <a:rPr lang="en-US" sz="2200" dirty="0" err="1"/>
              <a:t>Typisk</a:t>
            </a:r>
            <a:r>
              <a:rPr lang="en-US" sz="2200" dirty="0"/>
              <a:t> </a:t>
            </a:r>
            <a:r>
              <a:rPr lang="en-US" sz="2200" dirty="0" err="1"/>
              <a:t>hyrer</a:t>
            </a:r>
            <a:r>
              <a:rPr lang="en-US" sz="2200" dirty="0"/>
              <a:t> </a:t>
            </a:r>
            <a:r>
              <a:rPr lang="en-US" sz="2200" dirty="0" err="1"/>
              <a:t>selskapet</a:t>
            </a:r>
            <a:r>
              <a:rPr lang="en-US" sz="2200" dirty="0"/>
              <a:t> inn </a:t>
            </a:r>
            <a:r>
              <a:rPr lang="en-US" sz="2200" dirty="0" err="1"/>
              <a:t>flere</a:t>
            </a:r>
            <a:r>
              <a:rPr lang="en-US" sz="2200" dirty="0"/>
              <a:t> </a:t>
            </a:r>
            <a:r>
              <a:rPr lang="en-US" sz="2200" dirty="0" err="1"/>
              <a:t>takstmenn</a:t>
            </a:r>
            <a:r>
              <a:rPr lang="en-US" sz="2200" dirty="0"/>
              <a:t> for å </a:t>
            </a:r>
            <a:r>
              <a:rPr lang="en-US" sz="2200" dirty="0" err="1"/>
              <a:t>få</a:t>
            </a:r>
            <a:r>
              <a:rPr lang="en-US" sz="2200" dirty="0"/>
              <a:t> et </a:t>
            </a:r>
            <a:r>
              <a:rPr lang="en-US" sz="2200" dirty="0" err="1"/>
              <a:t>verdiestimat</a:t>
            </a:r>
            <a:r>
              <a:rPr lang="en-US" sz="2200" dirty="0"/>
              <a:t> </a:t>
            </a:r>
            <a:r>
              <a:rPr lang="en-US" sz="2200" dirty="0" err="1"/>
              <a:t>ved</a:t>
            </a:r>
            <a:r>
              <a:rPr lang="en-US" sz="2200" dirty="0"/>
              <a:t> </a:t>
            </a:r>
            <a:r>
              <a:rPr lang="en-US" sz="2200" dirty="0" err="1"/>
              <a:t>årsslutt</a:t>
            </a:r>
            <a:r>
              <a:rPr lang="en-US" sz="2200" dirty="0"/>
              <a:t>. </a:t>
            </a:r>
          </a:p>
          <a:p>
            <a:pPr marL="0" indent="0">
              <a:buNone/>
            </a:pPr>
            <a:endParaRPr lang="en-US" sz="2200" dirty="0"/>
          </a:p>
          <a:p>
            <a:pPr marL="0" indent="0">
              <a:buNone/>
            </a:pPr>
            <a:r>
              <a:rPr lang="en-US" sz="2200" dirty="0" err="1"/>
              <a:t>Skaper</a:t>
            </a:r>
            <a:r>
              <a:rPr lang="en-US" sz="2200" dirty="0"/>
              <a:t> det </a:t>
            </a:r>
            <a:r>
              <a:rPr lang="en-US" sz="2200" dirty="0" err="1"/>
              <a:t>uheldige</a:t>
            </a:r>
            <a:r>
              <a:rPr lang="en-US" sz="2200" dirty="0"/>
              <a:t> </a:t>
            </a:r>
            <a:r>
              <a:rPr lang="en-US" sz="2200" dirty="0" err="1"/>
              <a:t>insentiver</a:t>
            </a:r>
            <a:r>
              <a:rPr lang="en-US" sz="2200" dirty="0"/>
              <a:t>?</a:t>
            </a:r>
          </a:p>
        </p:txBody>
      </p:sp>
      <p:pic>
        <p:nvPicPr>
          <p:cNvPr id="5" name="Plassholder for innhold 4">
            <a:extLst>
              <a:ext uri="{FF2B5EF4-FFF2-40B4-BE49-F238E27FC236}">
                <a16:creationId xmlns:a16="http://schemas.microsoft.com/office/drawing/2014/main" id="{567B1433-52E5-8FBA-3B04-C28B773ABBA2}"/>
              </a:ext>
            </a:extLst>
          </p:cNvPr>
          <p:cNvPicPr>
            <a:picLocks noChangeAspect="1"/>
          </p:cNvPicPr>
          <p:nvPr/>
        </p:nvPicPr>
        <p:blipFill>
          <a:blip r:embed="rId2"/>
          <a:stretch>
            <a:fillRect/>
          </a:stretch>
        </p:blipFill>
        <p:spPr>
          <a:xfrm>
            <a:off x="5162705" y="640080"/>
            <a:ext cx="5886902" cy="5577840"/>
          </a:xfrm>
          <a:prstGeom prst="rect">
            <a:avLst/>
          </a:prstGeom>
        </p:spPr>
      </p:pic>
    </p:spTree>
    <p:extLst>
      <p:ext uri="{BB962C8B-B14F-4D97-AF65-F5344CB8AC3E}">
        <p14:creationId xmlns:p14="http://schemas.microsoft.com/office/powerpoint/2010/main" val="1324945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C93C7B-A4B7-9142-E4C0-954C16F3853E}"/>
              </a:ext>
            </a:extLst>
          </p:cNvPr>
          <p:cNvSpPr>
            <a:spLocks noGrp="1"/>
          </p:cNvSpPr>
          <p:nvPr>
            <p:ph type="title"/>
          </p:nvPr>
        </p:nvSpPr>
        <p:spPr/>
        <p:txBody>
          <a:bodyPr/>
          <a:lstStyle/>
          <a:p>
            <a:r>
              <a:rPr lang="nb-NO" dirty="0"/>
              <a:t>Husk at en rekke «eiendeler» ikke har en post i balansen</a:t>
            </a:r>
          </a:p>
        </p:txBody>
      </p:sp>
      <p:sp>
        <p:nvSpPr>
          <p:cNvPr id="3" name="Plassholder for innhold 2">
            <a:extLst>
              <a:ext uri="{FF2B5EF4-FFF2-40B4-BE49-F238E27FC236}">
                <a16:creationId xmlns:a16="http://schemas.microsoft.com/office/drawing/2014/main" id="{3481226C-5C6E-A45A-ACC0-73F0627438C4}"/>
              </a:ext>
            </a:extLst>
          </p:cNvPr>
          <p:cNvSpPr>
            <a:spLocks noGrp="1"/>
          </p:cNvSpPr>
          <p:nvPr>
            <p:ph idx="1"/>
          </p:nvPr>
        </p:nvSpPr>
        <p:spPr/>
        <p:txBody>
          <a:bodyPr>
            <a:normAutofit fontScale="92500" lnSpcReduction="10000"/>
          </a:bodyPr>
          <a:lstStyle/>
          <a:p>
            <a:r>
              <a:rPr lang="nb-NO" dirty="0"/>
              <a:t>Ref. diskusjonen rundt goodwill:</a:t>
            </a:r>
          </a:p>
          <a:p>
            <a:pPr lvl="1"/>
            <a:r>
              <a:rPr lang="nb-NO" dirty="0"/>
              <a:t>Verdien av markedsposisjon</a:t>
            </a:r>
          </a:p>
          <a:p>
            <a:pPr lvl="1"/>
            <a:r>
              <a:rPr lang="nb-NO" dirty="0"/>
              <a:t>Verdien av lojale ansatte</a:t>
            </a:r>
          </a:p>
          <a:p>
            <a:pPr lvl="1"/>
            <a:r>
              <a:rPr lang="nb-NO" dirty="0"/>
              <a:t>Verdien av forskningsmiljøer og pågående prosjekter (hvis de ikke er utviklingsprosjekter som er ført i balansen)</a:t>
            </a:r>
          </a:p>
          <a:p>
            <a:pPr lvl="1"/>
            <a:r>
              <a:rPr lang="nb-NO" dirty="0"/>
              <a:t>…</a:t>
            </a:r>
          </a:p>
          <a:p>
            <a:pPr lvl="1"/>
            <a:endParaRPr lang="nb-NO"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Desto yngre selskapet er desto vanskeligere er det å bruke regnskapet til å si noe sikkert om «formue» og selskapets verdier.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dirty="0">
              <a:solidFill>
                <a:prstClr val="black"/>
              </a:solidFill>
              <a:latin typeface="Aptos" panose="0211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Tilsvarende for Tech-selskaper. Da har investorer ofte store forhåpninger for fremtiden.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dirty="0">
              <a:solidFill>
                <a:prstClr val="black"/>
              </a:solidFill>
              <a:latin typeface="Aptos" panose="0211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endParaRPr lang="nb-NO" dirty="0"/>
          </a:p>
        </p:txBody>
      </p:sp>
    </p:spTree>
    <p:extLst>
      <p:ext uri="{BB962C8B-B14F-4D97-AF65-F5344CB8AC3E}">
        <p14:creationId xmlns:p14="http://schemas.microsoft.com/office/powerpoint/2010/main" val="3775777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F08E6D-7B8F-A484-A854-BBF10E658471}"/>
              </a:ext>
            </a:extLst>
          </p:cNvPr>
          <p:cNvSpPr>
            <a:spLocks noGrp="1"/>
          </p:cNvSpPr>
          <p:nvPr>
            <p:ph type="title"/>
          </p:nvPr>
        </p:nvSpPr>
        <p:spPr>
          <a:xfrm>
            <a:off x="838200" y="656862"/>
            <a:ext cx="10515600" cy="1325563"/>
          </a:xfrm>
        </p:spPr>
        <p:txBody>
          <a:bodyPr>
            <a:normAutofit fontScale="90000"/>
          </a:bodyPr>
          <a:lstStyle/>
          <a:p>
            <a:r>
              <a:rPr lang="nb-NO" dirty="0"/>
              <a:t>Eksempel: Meta/Facebook. Markedet verdsetter egenkapitalen mer enn 9 ganger større enn regnskapet!</a:t>
            </a:r>
          </a:p>
        </p:txBody>
      </p:sp>
      <p:pic>
        <p:nvPicPr>
          <p:cNvPr id="5" name="Plassholder for innhold 4">
            <a:extLst>
              <a:ext uri="{FF2B5EF4-FFF2-40B4-BE49-F238E27FC236}">
                <a16:creationId xmlns:a16="http://schemas.microsoft.com/office/drawing/2014/main" id="{64023642-5864-39DE-846D-32C419B298CF}"/>
              </a:ext>
            </a:extLst>
          </p:cNvPr>
          <p:cNvPicPr>
            <a:picLocks noGrp="1" noChangeAspect="1"/>
          </p:cNvPicPr>
          <p:nvPr>
            <p:ph idx="1"/>
          </p:nvPr>
        </p:nvPicPr>
        <p:blipFill>
          <a:blip r:embed="rId2"/>
          <a:stretch>
            <a:fillRect/>
          </a:stretch>
        </p:blipFill>
        <p:spPr>
          <a:xfrm>
            <a:off x="1271891" y="2634344"/>
            <a:ext cx="8906975" cy="2360592"/>
          </a:xfrm>
        </p:spPr>
      </p:pic>
    </p:spTree>
    <p:extLst>
      <p:ext uri="{BB962C8B-B14F-4D97-AF65-F5344CB8AC3E}">
        <p14:creationId xmlns:p14="http://schemas.microsoft.com/office/powerpoint/2010/main" val="2686301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5486EA9-4AF1-975C-573B-5D670BB74A33}"/>
              </a:ext>
            </a:extLst>
          </p:cNvPr>
          <p:cNvSpPr>
            <a:spLocks noGrp="1"/>
          </p:cNvSpPr>
          <p:nvPr>
            <p:ph type="title"/>
          </p:nvPr>
        </p:nvSpPr>
        <p:spPr>
          <a:xfrm>
            <a:off x="630936" y="639520"/>
            <a:ext cx="3429000" cy="1719072"/>
          </a:xfrm>
        </p:spPr>
        <p:txBody>
          <a:bodyPr anchor="b">
            <a:normAutofit/>
          </a:bodyPr>
          <a:lstStyle/>
          <a:p>
            <a:r>
              <a:rPr lang="nb-NO" sz="2200" dirty="0"/>
              <a:t>Unngå å bli en nyttig idiot!</a:t>
            </a:r>
          </a:p>
        </p:txBody>
      </p:sp>
      <p:sp>
        <p:nvSpPr>
          <p:cNvPr id="308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7CE147C-947A-F6F6-F408-AF8844F15255}"/>
              </a:ext>
            </a:extLst>
          </p:cNvPr>
          <p:cNvSpPr>
            <a:spLocks noGrp="1"/>
          </p:cNvSpPr>
          <p:nvPr>
            <p:ph idx="1"/>
          </p:nvPr>
        </p:nvSpPr>
        <p:spPr>
          <a:xfrm>
            <a:off x="630936" y="2807208"/>
            <a:ext cx="3429000" cy="3410712"/>
          </a:xfrm>
        </p:spPr>
        <p:txBody>
          <a:bodyPr anchor="t">
            <a:normAutofit lnSpcReduction="10000"/>
          </a:bodyPr>
          <a:lstStyle/>
          <a:p>
            <a:endParaRPr lang="nb-NO" sz="2200" dirty="0"/>
          </a:p>
          <a:p>
            <a:r>
              <a:rPr lang="nb-NO" sz="2200" dirty="0"/>
              <a:t>Vi må stille spørsmål til antagelser om markedsvekst, produktegenskaper etc.</a:t>
            </a:r>
          </a:p>
          <a:p>
            <a:endParaRPr lang="nb-NO" sz="2200" dirty="0"/>
          </a:p>
          <a:p>
            <a:r>
              <a:rPr lang="nb-NO" sz="2200" dirty="0"/>
              <a:t>Medier blir ofte «medansvarlige» med karismatiske bedriftsledere!</a:t>
            </a:r>
          </a:p>
        </p:txBody>
      </p:sp>
      <p:pic>
        <p:nvPicPr>
          <p:cNvPr id="3074" name="Picture 2" descr="Thoughts and Reflections on the Book &quot;Bad Blood&quot; — Omid Scheybani">
            <a:extLst>
              <a:ext uri="{FF2B5EF4-FFF2-40B4-BE49-F238E27FC236}">
                <a16:creationId xmlns:a16="http://schemas.microsoft.com/office/drawing/2014/main" id="{A1257C14-FA37-3EBE-5EAB-BE1D491514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9604" y="640080"/>
            <a:ext cx="4253103"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08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5D18F-646F-E7C4-725F-FEE81EACB55B}"/>
              </a:ext>
            </a:extLst>
          </p:cNvPr>
          <p:cNvSpPr>
            <a:spLocks noGrp="1"/>
          </p:cNvSpPr>
          <p:nvPr>
            <p:ph type="title"/>
          </p:nvPr>
        </p:nvSpPr>
        <p:spPr/>
        <p:txBody>
          <a:bodyPr/>
          <a:lstStyle/>
          <a:p>
            <a:r>
              <a:rPr lang="nb-NO" dirty="0"/>
              <a:t>Et mer riktig perspektiv på regnskapet</a:t>
            </a:r>
          </a:p>
        </p:txBody>
      </p:sp>
      <p:sp>
        <p:nvSpPr>
          <p:cNvPr id="3" name="Plassholder for innhold 2">
            <a:extLst>
              <a:ext uri="{FF2B5EF4-FFF2-40B4-BE49-F238E27FC236}">
                <a16:creationId xmlns:a16="http://schemas.microsoft.com/office/drawing/2014/main" id="{D982AA57-B3B9-5C38-98D2-8F1E98B4A327}"/>
              </a:ext>
            </a:extLst>
          </p:cNvPr>
          <p:cNvSpPr>
            <a:spLocks noGrp="1"/>
          </p:cNvSpPr>
          <p:nvPr>
            <p:ph idx="1"/>
          </p:nvPr>
        </p:nvSpPr>
        <p:spPr/>
        <p:txBody>
          <a:bodyPr>
            <a:normAutofit fontScale="92500" lnSpcReduction="20000"/>
          </a:bodyPr>
          <a:lstStyle/>
          <a:p>
            <a:r>
              <a:rPr lang="nb-NO" dirty="0"/>
              <a:t>Den forteller oss hva man har avsatt i utbytte, hvilke prosjekter man har investert i og om man har lånt seg selv penger fra selskapet.</a:t>
            </a:r>
          </a:p>
          <a:p>
            <a:endParaRPr lang="nb-NO" dirty="0"/>
          </a:p>
          <a:p>
            <a:r>
              <a:rPr lang="nb-NO" dirty="0"/>
              <a:t>Basert på de nøkkeltallene dere har lært nå kan dere studere om prosjektene er lønnsomme, om likviditeten og styring er god etc. </a:t>
            </a:r>
          </a:p>
          <a:p>
            <a:endParaRPr lang="nb-NO" dirty="0"/>
          </a:p>
          <a:p>
            <a:r>
              <a:rPr lang="nb-NO" dirty="0"/>
              <a:t>All verdsettelse bunner til syvende å sist ut i tre ting: </a:t>
            </a:r>
            <a:r>
              <a:rPr lang="nb-NO" b="1" dirty="0"/>
              <a:t>kontantstrømmer, veksten i disse og risikoen forbundet med dem. </a:t>
            </a:r>
          </a:p>
          <a:p>
            <a:endParaRPr lang="nb-NO" dirty="0"/>
          </a:p>
          <a:p>
            <a:r>
              <a:rPr lang="nb-NO" dirty="0"/>
              <a:t>Regnskapet er derfor utgangspunktet for verdsettelse av selskaper og prosjekter, men det må regnes, lage prognoser og fastsettes en pris på risikoen (avkastningskravet).</a:t>
            </a:r>
          </a:p>
          <a:p>
            <a:endParaRPr lang="nb-NO" dirty="0"/>
          </a:p>
          <a:p>
            <a:pPr marL="0" indent="0">
              <a:buNone/>
            </a:pPr>
            <a:endParaRPr lang="nb-NO" dirty="0"/>
          </a:p>
        </p:txBody>
      </p:sp>
    </p:spTree>
    <p:extLst>
      <p:ext uri="{BB962C8B-B14F-4D97-AF65-F5344CB8AC3E}">
        <p14:creationId xmlns:p14="http://schemas.microsoft.com/office/powerpoint/2010/main" val="4138146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650C6B8-AEB8-77F9-9ACF-0DE5E830FBE7}"/>
              </a:ext>
            </a:extLst>
          </p:cNvPr>
          <p:cNvSpPr>
            <a:spLocks noGrp="1"/>
          </p:cNvSpPr>
          <p:nvPr>
            <p:ph type="title"/>
          </p:nvPr>
        </p:nvSpPr>
        <p:spPr>
          <a:xfrm>
            <a:off x="1371597" y="348865"/>
            <a:ext cx="10044023" cy="877729"/>
          </a:xfrm>
        </p:spPr>
        <p:txBody>
          <a:bodyPr anchor="ctr">
            <a:normAutofit/>
          </a:bodyPr>
          <a:lstStyle/>
          <a:p>
            <a:r>
              <a:rPr lang="nb-NO" sz="1900">
                <a:solidFill>
                  <a:srgbClr val="FFFFFF"/>
                </a:solidFill>
              </a:rPr>
              <a:t>Eks: Selskap A eier en utleieeiendom. Det er alt selskapet eier. Den ligger i balansen til selskapet til kr 20 000 000. </a:t>
            </a:r>
            <a:br>
              <a:rPr lang="en-US" sz="1900">
                <a:solidFill>
                  <a:srgbClr val="FFFFFF"/>
                </a:solidFill>
              </a:rPr>
            </a:br>
            <a:endParaRPr lang="nb-NO" sz="1900">
              <a:solidFill>
                <a:srgbClr val="FFFFFF"/>
              </a:solidFill>
            </a:endParaRPr>
          </a:p>
        </p:txBody>
      </p:sp>
      <p:graphicFrame>
        <p:nvGraphicFramePr>
          <p:cNvPr id="5" name="Plassholder for innhold 2">
            <a:extLst>
              <a:ext uri="{FF2B5EF4-FFF2-40B4-BE49-F238E27FC236}">
                <a16:creationId xmlns:a16="http://schemas.microsoft.com/office/drawing/2014/main" id="{401EA37C-0CDA-5768-31A7-EE983F926066}"/>
              </a:ext>
            </a:extLst>
          </p:cNvPr>
          <p:cNvGraphicFramePr>
            <a:graphicFrameLocks noGrp="1"/>
          </p:cNvGraphicFramePr>
          <p:nvPr>
            <p:ph idx="1"/>
            <p:extLst>
              <p:ext uri="{D42A27DB-BD31-4B8C-83A1-F6EECF244321}">
                <p14:modId xmlns:p14="http://schemas.microsoft.com/office/powerpoint/2010/main" val="3609795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253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8CF2EC6-67C1-74E4-68FB-BDF1FA809D9B}"/>
              </a:ext>
            </a:extLst>
          </p:cNvPr>
          <p:cNvSpPr>
            <a:spLocks noGrp="1"/>
          </p:cNvSpPr>
          <p:nvPr>
            <p:ph type="title"/>
          </p:nvPr>
        </p:nvSpPr>
        <p:spPr>
          <a:xfrm>
            <a:off x="586478" y="1683756"/>
            <a:ext cx="3115265" cy="2396359"/>
          </a:xfrm>
        </p:spPr>
        <p:txBody>
          <a:bodyPr anchor="b">
            <a:normAutofit/>
          </a:bodyPr>
          <a:lstStyle/>
          <a:p>
            <a:pPr algn="r"/>
            <a:r>
              <a:rPr lang="nb-NO" sz="4000">
                <a:solidFill>
                  <a:srgbClr val="FFFFFF"/>
                </a:solidFill>
              </a:rPr>
              <a:t>I sum</a:t>
            </a:r>
          </a:p>
        </p:txBody>
      </p:sp>
      <p:graphicFrame>
        <p:nvGraphicFramePr>
          <p:cNvPr id="5" name="Plassholder for innhold 2">
            <a:extLst>
              <a:ext uri="{FF2B5EF4-FFF2-40B4-BE49-F238E27FC236}">
                <a16:creationId xmlns:a16="http://schemas.microsoft.com/office/drawing/2014/main" id="{ABB288EB-D936-EAE8-B85C-1EE8540D6731}"/>
              </a:ext>
            </a:extLst>
          </p:cNvPr>
          <p:cNvGraphicFramePr>
            <a:graphicFrameLocks noGrp="1"/>
          </p:cNvGraphicFramePr>
          <p:nvPr>
            <p:ph idx="1"/>
            <p:extLst>
              <p:ext uri="{D42A27DB-BD31-4B8C-83A1-F6EECF244321}">
                <p14:modId xmlns:p14="http://schemas.microsoft.com/office/powerpoint/2010/main" val="39093538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58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24ED61-F41C-3B11-FFD8-F649AE438FF0}"/>
              </a:ext>
            </a:extLst>
          </p:cNvPr>
          <p:cNvSpPr>
            <a:spLocks noGrp="1"/>
          </p:cNvSpPr>
          <p:nvPr>
            <p:ph type="title"/>
          </p:nvPr>
        </p:nvSpPr>
        <p:spPr/>
        <p:txBody>
          <a:bodyPr/>
          <a:lstStyle/>
          <a:p>
            <a:r>
              <a:rPr lang="nb-NO" dirty="0"/>
              <a:t>Betydning 2</a:t>
            </a:r>
          </a:p>
        </p:txBody>
      </p:sp>
      <p:sp>
        <p:nvSpPr>
          <p:cNvPr id="3" name="Plassholder for innhold 2">
            <a:extLst>
              <a:ext uri="{FF2B5EF4-FFF2-40B4-BE49-F238E27FC236}">
                <a16:creationId xmlns:a16="http://schemas.microsoft.com/office/drawing/2014/main" id="{0B3C1649-B95D-8404-A00C-3CA9D15E8A0D}"/>
              </a:ext>
            </a:extLst>
          </p:cNvPr>
          <p:cNvSpPr>
            <a:spLocks noGrp="1"/>
          </p:cNvSpPr>
          <p:nvPr>
            <p:ph idx="1"/>
          </p:nvPr>
        </p:nvSpPr>
        <p:spPr/>
        <p:txBody>
          <a:bodyPr>
            <a:normAutofit fontScale="77500" lnSpcReduction="20000"/>
          </a:bodyPr>
          <a:lstStyle/>
          <a:p>
            <a:r>
              <a:rPr lang="nb-NO" dirty="0"/>
              <a:t>Det betyr at hvis det er sannsynliggjort (mer enn 50%) at vi fil får en kostnad i fremtiden må vi avsette for den i resultatet i dag!</a:t>
            </a:r>
          </a:p>
          <a:p>
            <a:pPr lvl="2"/>
            <a:r>
              <a:rPr lang="nb-NO" dirty="0"/>
              <a:t>Fremtidig rettstvist det er sannsynlig vi taper.</a:t>
            </a:r>
          </a:p>
          <a:p>
            <a:pPr lvl="2"/>
            <a:r>
              <a:rPr lang="nb-NO" dirty="0"/>
              <a:t>Fremtidige miljøkostnader som er oppstått </a:t>
            </a:r>
            <a:r>
              <a:rPr lang="nb-NO" dirty="0" err="1"/>
              <a:t>pga</a:t>
            </a:r>
            <a:r>
              <a:rPr lang="nb-NO" dirty="0"/>
              <a:t> lovendring.</a:t>
            </a:r>
          </a:p>
          <a:p>
            <a:pPr lvl="2"/>
            <a:r>
              <a:rPr lang="nb-NO" dirty="0"/>
              <a:t>Garantiavsetninger i produktets levetid.</a:t>
            </a:r>
          </a:p>
          <a:p>
            <a:pPr lvl="2"/>
            <a:r>
              <a:rPr lang="nb-NO" dirty="0"/>
              <a:t>Tap på kundefordringer (kunder som ikke betaler faktura)</a:t>
            </a:r>
          </a:p>
          <a:p>
            <a:pPr lvl="2"/>
            <a:r>
              <a:rPr lang="nb-NO" dirty="0"/>
              <a:t>Tap på driftsmidler (nedskriving)</a:t>
            </a:r>
          </a:p>
          <a:p>
            <a:pPr lvl="2"/>
            <a:endParaRPr lang="nb-NO"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Informasjon om dette finner vi i regnskapsnotene. </a:t>
            </a:r>
            <a:r>
              <a:rPr lang="nb-NO" dirty="0"/>
              <a:t>Ofte interessant for journalister!</a:t>
            </a: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Er sannsynligheten 20-50% skal forholdene stå beskrevet i fotnote, men får ikke resultateffekt!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dirty="0">
              <a:solidFill>
                <a:prstClr val="black"/>
              </a:solidFill>
              <a:latin typeface="Aptos" panose="0211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Aptos" panose="02110004020202020204"/>
                <a:ea typeface="+mn-ea"/>
                <a:cs typeface="+mn-cs"/>
              </a:rPr>
              <a:t>Altså tar vi kostnader som påløper i fremtiden i dag hvis de er mer sannsynlige enn ikke, men må vente til inntekter er «opptjent».</a:t>
            </a:r>
          </a:p>
          <a:p>
            <a:pPr lvl="2"/>
            <a:endParaRPr lang="nb-NO" dirty="0"/>
          </a:p>
          <a:p>
            <a:pPr lvl="2"/>
            <a:endParaRPr lang="nb-NO" dirty="0"/>
          </a:p>
        </p:txBody>
      </p:sp>
    </p:spTree>
    <p:extLst>
      <p:ext uri="{BB962C8B-B14F-4D97-AF65-F5344CB8AC3E}">
        <p14:creationId xmlns:p14="http://schemas.microsoft.com/office/powerpoint/2010/main" val="399086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tel 3">
            <a:extLst>
              <a:ext uri="{FF2B5EF4-FFF2-40B4-BE49-F238E27FC236}">
                <a16:creationId xmlns:a16="http://schemas.microsoft.com/office/drawing/2014/main" id="{73B571DB-1916-21FE-B04D-74DB2A288917}"/>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Husk at </a:t>
            </a:r>
            <a:r>
              <a:rPr lang="en-US" sz="3600" kern="1200" dirty="0" err="1">
                <a:solidFill>
                  <a:srgbClr val="FFFFFF"/>
                </a:solidFill>
                <a:latin typeface="+mj-lt"/>
                <a:ea typeface="+mj-ea"/>
                <a:cs typeface="+mj-cs"/>
              </a:rPr>
              <a:t>selskapet</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må</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estimere</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både</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sannsynligheten</a:t>
            </a:r>
            <a:r>
              <a:rPr lang="en-US" sz="3600" kern="1200" dirty="0">
                <a:solidFill>
                  <a:srgbClr val="FFFFFF"/>
                </a:solidFill>
                <a:latin typeface="+mj-lt"/>
                <a:ea typeface="+mj-ea"/>
                <a:cs typeface="+mj-cs"/>
              </a:rPr>
              <a:t> for at </a:t>
            </a:r>
            <a:r>
              <a:rPr lang="en-US" sz="3600" kern="1200" dirty="0" err="1">
                <a:solidFill>
                  <a:srgbClr val="FFFFFF"/>
                </a:solidFill>
                <a:latin typeface="+mj-lt"/>
                <a:ea typeface="+mj-ea"/>
                <a:cs typeface="+mj-cs"/>
              </a:rPr>
              <a:t>slike</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hendelser</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inntreffer</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og</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kostnaden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forbundet</a:t>
            </a:r>
            <a:r>
              <a:rPr lang="en-US" sz="3600" kern="1200" dirty="0">
                <a:solidFill>
                  <a:srgbClr val="FFFFFF"/>
                </a:solidFill>
                <a:latin typeface="+mj-lt"/>
                <a:ea typeface="+mj-ea"/>
                <a:cs typeface="+mj-cs"/>
              </a:rPr>
              <a:t> med det!</a:t>
            </a:r>
          </a:p>
        </p:txBody>
      </p:sp>
      <p:sp>
        <p:nvSpPr>
          <p:cNvPr id="5" name="Plassholder for tekst 4">
            <a:extLst>
              <a:ext uri="{FF2B5EF4-FFF2-40B4-BE49-F238E27FC236}">
                <a16:creationId xmlns:a16="http://schemas.microsoft.com/office/drawing/2014/main" id="{A160EA8D-FDD6-702F-3864-333262FF9E8C}"/>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4"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32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E3B6BB9-59D8-D545-BD9D-15351B5F66DB}"/>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br>
              <a:rPr lang="en-US" sz="2100" kern="1200">
                <a:solidFill>
                  <a:schemeClr val="tx1"/>
                </a:solidFill>
                <a:latin typeface="+mj-lt"/>
                <a:ea typeface="+mj-ea"/>
                <a:cs typeface="+mj-cs"/>
              </a:rPr>
            </a:br>
            <a:br>
              <a:rPr lang="en-US" sz="2100" kern="1200">
                <a:solidFill>
                  <a:schemeClr val="tx1"/>
                </a:solidFill>
                <a:latin typeface="+mj-lt"/>
                <a:ea typeface="+mj-ea"/>
                <a:cs typeface="+mj-cs"/>
              </a:rPr>
            </a:br>
            <a:r>
              <a:rPr lang="en-US" sz="2100" kern="1200">
                <a:solidFill>
                  <a:schemeClr val="tx1"/>
                </a:solidFill>
                <a:latin typeface="+mj-lt"/>
                <a:ea typeface="+mj-ea"/>
                <a:cs typeface="+mj-cs"/>
              </a:rPr>
              <a:t>	</a:t>
            </a:r>
            <a:br>
              <a:rPr lang="en-US" sz="2100" kern="1200">
                <a:solidFill>
                  <a:schemeClr val="tx1"/>
                </a:solidFill>
                <a:latin typeface="+mj-lt"/>
                <a:ea typeface="+mj-ea"/>
                <a:cs typeface="+mj-cs"/>
              </a:rPr>
            </a:br>
            <a:endParaRPr lang="en-US" sz="2100" kern="1200">
              <a:solidFill>
                <a:schemeClr val="tx1"/>
              </a:solidFill>
              <a:latin typeface="+mj-lt"/>
              <a:ea typeface="+mj-ea"/>
              <a:cs typeface="+mj-cs"/>
            </a:endParaRPr>
          </a:p>
        </p:txBody>
      </p:sp>
      <p:sp>
        <p:nvSpPr>
          <p:cNvPr id="3" name="Plassholder for innhold 2">
            <a:extLst>
              <a:ext uri="{FF2B5EF4-FFF2-40B4-BE49-F238E27FC236}">
                <a16:creationId xmlns:a16="http://schemas.microsoft.com/office/drawing/2014/main" id="{A20C710C-C7DA-DF42-BA33-71C855E3D241}"/>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dirty="0">
                <a:solidFill>
                  <a:schemeClr val="tx1"/>
                </a:solidFill>
                <a:latin typeface="+mn-lt"/>
                <a:ea typeface="+mn-ea"/>
                <a:cs typeface="+mn-cs"/>
              </a:rPr>
              <a:t>Les </a:t>
            </a:r>
            <a:r>
              <a:rPr lang="en-US" sz="2400" kern="1200" dirty="0" err="1">
                <a:solidFill>
                  <a:schemeClr val="tx1"/>
                </a:solidFill>
                <a:latin typeface="+mn-lt"/>
                <a:ea typeface="+mn-ea"/>
                <a:cs typeface="+mn-cs"/>
              </a:rPr>
              <a:t>notene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nøye</a:t>
            </a:r>
            <a:r>
              <a:rPr lang="en-US" sz="2400" kern="1200" dirty="0">
                <a:solidFill>
                  <a:schemeClr val="tx1"/>
                </a:solidFill>
                <a:latin typeface="+mn-lt"/>
                <a:ea typeface="+mn-ea"/>
                <a:cs typeface="+mn-cs"/>
              </a:rPr>
              <a:t> – </a:t>
            </a:r>
            <a:r>
              <a:rPr lang="en-US" sz="2400" kern="1200" dirty="0" err="1">
                <a:solidFill>
                  <a:schemeClr val="tx1"/>
                </a:solidFill>
                <a:latin typeface="+mn-lt"/>
                <a:ea typeface="+mn-ea"/>
                <a:cs typeface="+mn-cs"/>
              </a:rPr>
              <a:t>spesielt</a:t>
            </a:r>
            <a:r>
              <a:rPr lang="en-US" sz="2400" kern="1200" dirty="0">
                <a:solidFill>
                  <a:schemeClr val="tx1"/>
                </a:solidFill>
                <a:latin typeface="+mn-lt"/>
                <a:ea typeface="+mn-ea"/>
                <a:cs typeface="+mn-cs"/>
              </a:rPr>
              <a:t> note for </a:t>
            </a:r>
            <a:r>
              <a:rPr lang="en-US" sz="2400" kern="1200" dirty="0" err="1">
                <a:solidFill>
                  <a:schemeClr val="tx1"/>
                </a:solidFill>
                <a:latin typeface="+mn-lt"/>
                <a:ea typeface="+mn-ea"/>
                <a:cs typeface="+mn-cs"/>
              </a:rPr>
              <a:t>andre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forpliktelser</a:t>
            </a:r>
            <a:r>
              <a:rPr lang="en-US" sz="2400" kern="1200" dirty="0">
                <a:solidFill>
                  <a:schemeClr val="tx1"/>
                </a:solidFill>
                <a:latin typeface="+mn-lt"/>
                <a:ea typeface="+mn-ea"/>
                <a:cs typeface="+mn-cs"/>
              </a:rPr>
              <a:t>/</a:t>
            </a:r>
            <a:r>
              <a:rPr lang="en-US" sz="2400" kern="1200" dirty="0" err="1">
                <a:solidFill>
                  <a:schemeClr val="tx1"/>
                </a:solidFill>
                <a:latin typeface="+mn-lt"/>
                <a:ea typeface="+mn-ea"/>
                <a:cs typeface="+mn-cs"/>
              </a:rPr>
              <a:t>avsetninger</a:t>
            </a:r>
            <a:r>
              <a:rPr lang="en-US" sz="2400" kern="1200" dirty="0">
                <a:solidFill>
                  <a:schemeClr val="tx1"/>
                </a:solidFill>
                <a:latin typeface="+mn-lt"/>
                <a:ea typeface="+mn-ea"/>
                <a:cs typeface="+mn-cs"/>
              </a:rPr>
              <a:t>.</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tekst&#10;&#10;Automatisk generert beskrivelse">
            <a:extLst>
              <a:ext uri="{FF2B5EF4-FFF2-40B4-BE49-F238E27FC236}">
                <a16:creationId xmlns:a16="http://schemas.microsoft.com/office/drawing/2014/main" id="{124A1028-0361-2E45-A064-D184DFBFB486}"/>
              </a:ext>
            </a:extLst>
          </p:cNvPr>
          <p:cNvPicPr>
            <a:picLocks noChangeAspect="1"/>
          </p:cNvPicPr>
          <p:nvPr/>
        </p:nvPicPr>
        <p:blipFill>
          <a:blip r:embed="rId2"/>
          <a:stretch>
            <a:fillRect/>
          </a:stretch>
        </p:blipFill>
        <p:spPr>
          <a:xfrm>
            <a:off x="1694041" y="2633472"/>
            <a:ext cx="8800869" cy="3586353"/>
          </a:xfrm>
          <a:prstGeom prst="rect">
            <a:avLst/>
          </a:prstGeom>
        </p:spPr>
      </p:pic>
    </p:spTree>
    <p:extLst>
      <p:ext uri="{BB962C8B-B14F-4D97-AF65-F5344CB8AC3E}">
        <p14:creationId xmlns:p14="http://schemas.microsoft.com/office/powerpoint/2010/main" val="35942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D1333EE-F5ED-FFF3-05A0-F88C1444120E}"/>
              </a:ext>
            </a:extLst>
          </p:cNvPr>
          <p:cNvSpPr>
            <a:spLocks noGrp="1"/>
          </p:cNvSpPr>
          <p:nvPr>
            <p:ph type="title"/>
          </p:nvPr>
        </p:nvSpPr>
        <p:spPr>
          <a:xfrm>
            <a:off x="630936" y="639520"/>
            <a:ext cx="3429000" cy="1719072"/>
          </a:xfrm>
        </p:spPr>
        <p:txBody>
          <a:bodyPr anchor="b">
            <a:normAutofit/>
          </a:bodyPr>
          <a:lstStyle/>
          <a:p>
            <a:r>
              <a:rPr lang="nb-NO" sz="3400"/>
              <a:t>Varige driftsmidler skal testes for nedskriving</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76B0AF1-6CB7-34AD-44B6-CEED2A866339}"/>
              </a:ext>
            </a:extLst>
          </p:cNvPr>
          <p:cNvSpPr>
            <a:spLocks noGrp="1"/>
          </p:cNvSpPr>
          <p:nvPr>
            <p:ph idx="1"/>
          </p:nvPr>
        </p:nvSpPr>
        <p:spPr>
          <a:xfrm>
            <a:off x="630936" y="2807208"/>
            <a:ext cx="3429000" cy="3410712"/>
          </a:xfrm>
        </p:spPr>
        <p:txBody>
          <a:bodyPr anchor="t">
            <a:normAutofit/>
          </a:bodyPr>
          <a:lstStyle/>
          <a:p>
            <a:r>
              <a:rPr lang="nb-NO" sz="1400"/>
              <a:t>Nedskriving betyr at verdien på det varige driftsmiddelet (fabrikken, maskinparken etc) skal skrives ned til det høyeste av netto salgsverdi eller bruksverdi.</a:t>
            </a:r>
          </a:p>
          <a:p>
            <a:endParaRPr lang="nb-NO" sz="1400"/>
          </a:p>
          <a:p>
            <a:r>
              <a:rPr lang="nb-NO" sz="1400"/>
              <a:t>For å finne dette tapet må man beregne gjenvinnbart beløp og undersøke om det er lavere enn bokført verdi. </a:t>
            </a:r>
          </a:p>
          <a:p>
            <a:endParaRPr lang="nb-NO" sz="1400"/>
          </a:p>
          <a:p>
            <a:r>
              <a:rPr lang="nb-NO" sz="1400"/>
              <a:t>Krav om å gjøre denne testen hver gang det er indikatorer som indikerer verdifall: markedsbortgang, kraftig prisøkning på råvarer etc.</a:t>
            </a:r>
          </a:p>
        </p:txBody>
      </p:sp>
      <p:pic>
        <p:nvPicPr>
          <p:cNvPr id="6" name="Bilde 5">
            <a:extLst>
              <a:ext uri="{FF2B5EF4-FFF2-40B4-BE49-F238E27FC236}">
                <a16:creationId xmlns:a16="http://schemas.microsoft.com/office/drawing/2014/main" id="{27A845CA-D3F5-2FA4-73E3-CC6D73EDDB43}"/>
              </a:ext>
            </a:extLst>
          </p:cNvPr>
          <p:cNvPicPr>
            <a:picLocks noChangeAspect="1"/>
          </p:cNvPicPr>
          <p:nvPr/>
        </p:nvPicPr>
        <p:blipFill>
          <a:blip r:embed="rId2"/>
          <a:stretch>
            <a:fillRect/>
          </a:stretch>
        </p:blipFill>
        <p:spPr>
          <a:xfrm>
            <a:off x="4654296" y="676142"/>
            <a:ext cx="6903720" cy="5505716"/>
          </a:xfrm>
          <a:prstGeom prst="rect">
            <a:avLst/>
          </a:prstGeom>
        </p:spPr>
      </p:pic>
    </p:spTree>
    <p:extLst>
      <p:ext uri="{BB962C8B-B14F-4D97-AF65-F5344CB8AC3E}">
        <p14:creationId xmlns:p14="http://schemas.microsoft.com/office/powerpoint/2010/main" val="40994575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6183</TotalTime>
  <Words>2154</Words>
  <Application>Microsoft Office PowerPoint</Application>
  <PresentationFormat>Widescreen</PresentationFormat>
  <Paragraphs>190</Paragraphs>
  <Slides>55</Slides>
  <Notes>1</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55</vt:i4>
      </vt:variant>
    </vt:vector>
  </HeadingPairs>
  <TitlesOfParts>
    <vt:vector size="64" baseType="lpstr">
      <vt:lpstr>Aptos</vt:lpstr>
      <vt:lpstr>Aptos Display</vt:lpstr>
      <vt:lpstr>Arial</vt:lpstr>
      <vt:lpstr>Calibri</vt:lpstr>
      <vt:lpstr>Calibri Light</vt:lpstr>
      <vt:lpstr>Wingdings</vt:lpstr>
      <vt:lpstr>WordVisi_MSFontService</vt:lpstr>
      <vt:lpstr>Office-tema</vt:lpstr>
      <vt:lpstr>1_Office-tema</vt:lpstr>
      <vt:lpstr>SUJO-kurs</vt:lpstr>
      <vt:lpstr>Plan for denne delen</vt:lpstr>
      <vt:lpstr>Regnskapet er konservativt.</vt:lpstr>
      <vt:lpstr>Betydning 1</vt:lpstr>
      <vt:lpstr>IFRS: Eksempel m/Forretningseiendom</vt:lpstr>
      <vt:lpstr>Betydning 2</vt:lpstr>
      <vt:lpstr>Husk at selskapet må estimere både sannsynligheten for at slike hendelser inntreffer og kostnaden forbundet med det!</vt:lpstr>
      <vt:lpstr>    </vt:lpstr>
      <vt:lpstr>Varige driftsmidler skal testes for nedskriving</vt:lpstr>
      <vt:lpstr>Oppgave: Striden i Norske skog</vt:lpstr>
      <vt:lpstr>PowerPoint-presentasjon</vt:lpstr>
      <vt:lpstr>PowerPoint-presentasjon</vt:lpstr>
      <vt:lpstr>Selskapet la til grunn svært positive anslag</vt:lpstr>
      <vt:lpstr>Revisor ikke enig – ble omfattende konflikt</vt:lpstr>
      <vt:lpstr>Viktig regel i praksis.  Krangler med revisor er et stort rødt flagg!</vt:lpstr>
      <vt:lpstr>Revisor kan også ha plikt til å trekke seg (Fra revisorloven)</vt:lpstr>
      <vt:lpstr>Selskaper med revisjonsplikt kan bli tvangsoppløst uten revisor….</vt:lpstr>
      <vt:lpstr>Finner info om dette i kunngjøringer…</vt:lpstr>
      <vt:lpstr>Ny revisor skal forhøre seg med gammel revisor…</vt:lpstr>
      <vt:lpstr>Men husk denne – I praksis viktig for “suspekte” selskaper</vt:lpstr>
      <vt:lpstr>Utbytte, aksjonærlån og formue</vt:lpstr>
      <vt:lpstr>Greit å vite</vt:lpstr>
      <vt:lpstr>Husk!</vt:lpstr>
      <vt:lpstr>Strenge regler for hva som kan deler ut som utbytte</vt:lpstr>
      <vt:lpstr>Utbytterammen</vt:lpstr>
      <vt:lpstr>Tenk: Blir utbytte som er planlagt utdelt en eiendelspost- eller gjeldspost for selskapet?</vt:lpstr>
      <vt:lpstr>En gjeldspost: </vt:lpstr>
      <vt:lpstr>I IFRS-regnskap (alle børsnoterte osv) må man huske på dette:</vt:lpstr>
      <vt:lpstr>PowerPoint-presentasjon</vt:lpstr>
      <vt:lpstr>Hva med utbytte fra datter til mor?</vt:lpstr>
      <vt:lpstr>Hva hvis man eier kun en mindre aksjepost i selskapet som deler ut utbytte?</vt:lpstr>
      <vt:lpstr>PowerPoint-presentasjon</vt:lpstr>
      <vt:lpstr>Kunngjøringer på Brreg gir dere info om ekstraordinære utbytte, kapitalendringer etc.</vt:lpstr>
      <vt:lpstr>PowerPoint-presentasjon</vt:lpstr>
      <vt:lpstr>Eksempel: Bankhaugen AS</vt:lpstr>
      <vt:lpstr>PowerPoint-presentasjon</vt:lpstr>
      <vt:lpstr>Det var en ytterligere en kompliserende faktor</vt:lpstr>
      <vt:lpstr>Men de skal likevel gi vesentlig informasjon!</vt:lpstr>
      <vt:lpstr>Aksjonærlån</vt:lpstr>
      <vt:lpstr>Tilsvarende strenge regler for utdeling av aksjonærlån</vt:lpstr>
      <vt:lpstr>Studer regnskapet til Flemo AS. </vt:lpstr>
      <vt:lpstr>Det er lov til å bli forvirret </vt:lpstr>
      <vt:lpstr>Ble en litt morsom sak ut av den</vt:lpstr>
      <vt:lpstr>PowerPoint-presentasjon</vt:lpstr>
      <vt:lpstr>PowerPoint-presentasjon</vt:lpstr>
      <vt:lpstr>Hos Oda Consulting AS</vt:lpstr>
      <vt:lpstr>Flemo AS mottar altså halvparten av avsatt utbytte.</vt:lpstr>
      <vt:lpstr>Regnskapet og formue</vt:lpstr>
      <vt:lpstr>Noen utgangspunkt </vt:lpstr>
      <vt:lpstr>Husk at en rekke «eiendeler» ikke har en post i balansen</vt:lpstr>
      <vt:lpstr>Eksempel: Meta/Facebook. Markedet verdsetter egenkapitalen mer enn 9 ganger større enn regnskapet!</vt:lpstr>
      <vt:lpstr>Unngå å bli en nyttig idiot!</vt:lpstr>
      <vt:lpstr>Et mer riktig perspektiv på regnskapet</vt:lpstr>
      <vt:lpstr>Eks: Selskap A eier en utleieeiendom. Det er alt selskapet eier. Den ligger i balansen til selskapet til kr 20 000 000.  </vt:lpstr>
      <vt:lpstr>I sum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Kyrre Kjellevold</dc:creator>
  <cp:lastModifiedBy>Kyrre Kjellevold</cp:lastModifiedBy>
  <cp:revision>30</cp:revision>
  <dcterms:created xsi:type="dcterms:W3CDTF">2024-10-11T09:23:16Z</dcterms:created>
  <dcterms:modified xsi:type="dcterms:W3CDTF">2024-10-15T16:26:44Z</dcterms:modified>
</cp:coreProperties>
</file>