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ink/ink1.xml" ContentType="application/inkml+xml"/>
  <Override PartName="/ppt/ink/ink2.xml" ContentType="application/inkml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1"/>
  </p:notesMasterIdLst>
  <p:sldIdLst>
    <p:sldId id="256" r:id="rId2"/>
    <p:sldId id="257" r:id="rId3"/>
    <p:sldId id="521" r:id="rId4"/>
    <p:sldId id="277" r:id="rId5"/>
    <p:sldId id="265" r:id="rId6"/>
    <p:sldId id="264" r:id="rId7"/>
    <p:sldId id="266" r:id="rId8"/>
    <p:sldId id="269" r:id="rId9"/>
    <p:sldId id="272" r:id="rId10"/>
    <p:sldId id="535" r:id="rId11"/>
    <p:sldId id="273" r:id="rId12"/>
    <p:sldId id="275" r:id="rId13"/>
    <p:sldId id="536" r:id="rId14"/>
    <p:sldId id="274" r:id="rId15"/>
    <p:sldId id="267" r:id="rId16"/>
    <p:sldId id="281" r:id="rId17"/>
    <p:sldId id="289" r:id="rId18"/>
    <p:sldId id="290" r:id="rId19"/>
    <p:sldId id="292" r:id="rId20"/>
    <p:sldId id="537" r:id="rId21"/>
    <p:sldId id="499" r:id="rId22"/>
    <p:sldId id="297" r:id="rId23"/>
    <p:sldId id="299" r:id="rId24"/>
    <p:sldId id="268" r:id="rId25"/>
    <p:sldId id="276" r:id="rId26"/>
    <p:sldId id="523" r:id="rId27"/>
    <p:sldId id="282" r:id="rId28"/>
    <p:sldId id="278" r:id="rId29"/>
    <p:sldId id="279" r:id="rId30"/>
    <p:sldId id="296" r:id="rId31"/>
    <p:sldId id="534" r:id="rId32"/>
    <p:sldId id="258" r:id="rId33"/>
    <p:sldId id="286" r:id="rId34"/>
    <p:sldId id="284" r:id="rId35"/>
    <p:sldId id="280" r:id="rId36"/>
    <p:sldId id="295" r:id="rId37"/>
    <p:sldId id="300" r:id="rId38"/>
    <p:sldId id="287" r:id="rId39"/>
    <p:sldId id="305" r:id="rId40"/>
    <p:sldId id="294" r:id="rId41"/>
    <p:sldId id="303" r:id="rId42"/>
    <p:sldId id="301" r:id="rId43"/>
    <p:sldId id="308" r:id="rId44"/>
    <p:sldId id="309" r:id="rId45"/>
    <p:sldId id="302" r:id="rId46"/>
    <p:sldId id="315" r:id="rId47"/>
    <p:sldId id="387" r:id="rId48"/>
    <p:sldId id="293" r:id="rId49"/>
    <p:sldId id="306" r:id="rId50"/>
    <p:sldId id="307" r:id="rId51"/>
    <p:sldId id="310" r:id="rId52"/>
    <p:sldId id="311" r:id="rId53"/>
    <p:sldId id="312" r:id="rId54"/>
    <p:sldId id="518" r:id="rId55"/>
    <p:sldId id="519" r:id="rId56"/>
    <p:sldId id="526" r:id="rId57"/>
    <p:sldId id="531" r:id="rId58"/>
    <p:sldId id="527" r:id="rId59"/>
    <p:sldId id="528" r:id="rId60"/>
    <p:sldId id="533" r:id="rId61"/>
    <p:sldId id="532" r:id="rId62"/>
    <p:sldId id="496" r:id="rId63"/>
    <p:sldId id="472" r:id="rId64"/>
    <p:sldId id="313" r:id="rId65"/>
    <p:sldId id="317" r:id="rId66"/>
    <p:sldId id="316" r:id="rId67"/>
    <p:sldId id="314" r:id="rId68"/>
    <p:sldId id="263" r:id="rId69"/>
    <p:sldId id="498" r:id="rId70"/>
    <p:sldId id="525" r:id="rId71"/>
    <p:sldId id="260" r:id="rId72"/>
    <p:sldId id="495" r:id="rId73"/>
    <p:sldId id="538" r:id="rId74"/>
    <p:sldId id="517" r:id="rId75"/>
    <p:sldId id="502" r:id="rId76"/>
    <p:sldId id="504" r:id="rId77"/>
    <p:sldId id="505" r:id="rId78"/>
    <p:sldId id="515" r:id="rId79"/>
    <p:sldId id="516" r:id="rId80"/>
    <p:sldId id="524" r:id="rId81"/>
    <p:sldId id="539" r:id="rId82"/>
    <p:sldId id="352" r:id="rId83"/>
    <p:sldId id="366" r:id="rId84"/>
    <p:sldId id="353" r:id="rId85"/>
    <p:sldId id="354" r:id="rId86"/>
    <p:sldId id="351" r:id="rId87"/>
    <p:sldId id="359" r:id="rId88"/>
    <p:sldId id="360" r:id="rId89"/>
    <p:sldId id="367" r:id="rId9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ys stil 3 – uthevi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33" autoAdjust="0"/>
    <p:restoredTop sz="94694"/>
  </p:normalViewPr>
  <p:slideViewPr>
    <p:cSldViewPr snapToGrid="0">
      <p:cViewPr varScale="1">
        <p:scale>
          <a:sx n="152" d="100"/>
          <a:sy n="152" d="100"/>
        </p:scale>
        <p:origin x="864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70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6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4" Type="http://schemas.openxmlformats.org/officeDocument/2006/relationships/image" Target="../media/image3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70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6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4" Type="http://schemas.openxmlformats.org/officeDocument/2006/relationships/image" Target="../media/image3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822D57-A0B3-429E-8453-5573EEAFAC32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C13A60F5-5A5A-43AF-91A1-4F6A72D8E990}">
      <dgm:prSet/>
      <dgm:spPr/>
      <dgm:t>
        <a:bodyPr/>
        <a:lstStyle/>
        <a:p>
          <a:pPr>
            <a:defRPr cap="all"/>
          </a:pPr>
          <a:r>
            <a:rPr lang="nb-NO"/>
            <a:t>Si selskap B betaler 100 med en gang, og så får to måneders betalingsfrist for de to siste betalingene. </a:t>
          </a:r>
          <a:endParaRPr lang="en-US"/>
        </a:p>
      </dgm:t>
    </dgm:pt>
    <dgm:pt modelId="{3E1338B0-F2EC-4667-8D5E-32ED02843157}" type="parTrans" cxnId="{EFF60696-AF8C-4BBE-A30F-0EB11B9933F3}">
      <dgm:prSet/>
      <dgm:spPr/>
      <dgm:t>
        <a:bodyPr/>
        <a:lstStyle/>
        <a:p>
          <a:endParaRPr lang="en-US"/>
        </a:p>
      </dgm:t>
    </dgm:pt>
    <dgm:pt modelId="{EECFA391-DA1A-4870-B98F-AC54F6DD7141}" type="sibTrans" cxnId="{EFF60696-AF8C-4BBE-A30F-0EB11B9933F3}">
      <dgm:prSet/>
      <dgm:spPr/>
      <dgm:t>
        <a:bodyPr/>
        <a:lstStyle/>
        <a:p>
          <a:endParaRPr lang="en-US"/>
        </a:p>
      </dgm:t>
    </dgm:pt>
    <dgm:pt modelId="{E4AABDFD-3CF8-4757-AE3F-86E6A2E44716}">
      <dgm:prSet/>
      <dgm:spPr/>
      <dgm:t>
        <a:bodyPr/>
        <a:lstStyle/>
        <a:p>
          <a:pPr>
            <a:defRPr cap="all"/>
          </a:pPr>
          <a:r>
            <a:rPr lang="nb-NO"/>
            <a:t>Hvordan blir nå regnskapsføringen etter kontantprinsippet og periodisering?</a:t>
          </a:r>
          <a:endParaRPr lang="en-US"/>
        </a:p>
      </dgm:t>
    </dgm:pt>
    <dgm:pt modelId="{A1DE682A-8A84-4D82-AD53-6F90BEC33669}" type="parTrans" cxnId="{31B038B0-90B4-49BD-A966-6778CDEBF03B}">
      <dgm:prSet/>
      <dgm:spPr/>
      <dgm:t>
        <a:bodyPr/>
        <a:lstStyle/>
        <a:p>
          <a:endParaRPr lang="en-US"/>
        </a:p>
      </dgm:t>
    </dgm:pt>
    <dgm:pt modelId="{3E7CC38D-7670-49C9-8C09-713D15F03702}" type="sibTrans" cxnId="{31B038B0-90B4-49BD-A966-6778CDEBF03B}">
      <dgm:prSet/>
      <dgm:spPr/>
      <dgm:t>
        <a:bodyPr/>
        <a:lstStyle/>
        <a:p>
          <a:endParaRPr lang="en-US"/>
        </a:p>
      </dgm:t>
    </dgm:pt>
    <dgm:pt modelId="{5648F041-8068-4FEE-9468-50D2F6EF3851}" type="pres">
      <dgm:prSet presAssocID="{3F822D57-A0B3-429E-8453-5573EEAFAC32}" presName="root" presStyleCnt="0">
        <dgm:presLayoutVars>
          <dgm:dir/>
          <dgm:resizeHandles val="exact"/>
        </dgm:presLayoutVars>
      </dgm:prSet>
      <dgm:spPr/>
    </dgm:pt>
    <dgm:pt modelId="{758264C6-2BE1-450C-9A94-A03A5F6D2A9D}" type="pres">
      <dgm:prSet presAssocID="{C13A60F5-5A5A-43AF-91A1-4F6A72D8E990}" presName="compNode" presStyleCnt="0"/>
      <dgm:spPr/>
    </dgm:pt>
    <dgm:pt modelId="{7D81E705-AB21-4F79-9D06-E68E86CBAD7D}" type="pres">
      <dgm:prSet presAssocID="{C13A60F5-5A5A-43AF-91A1-4F6A72D8E990}" presName="iconBgRect" presStyleLbl="bgShp" presStyleIdx="0" presStyleCnt="2"/>
      <dgm:spPr/>
    </dgm:pt>
    <dgm:pt modelId="{FD13FE65-E07E-411B-B47C-04E0EAA89829}" type="pres">
      <dgm:prSet presAssocID="{C13A60F5-5A5A-43AF-91A1-4F6A72D8E99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C6BC8BD4-F852-413E-9554-624869D1C9D4}" type="pres">
      <dgm:prSet presAssocID="{C13A60F5-5A5A-43AF-91A1-4F6A72D8E990}" presName="spaceRect" presStyleCnt="0"/>
      <dgm:spPr/>
    </dgm:pt>
    <dgm:pt modelId="{CB4737AD-FC33-4969-B905-A11C57BF920D}" type="pres">
      <dgm:prSet presAssocID="{C13A60F5-5A5A-43AF-91A1-4F6A72D8E990}" presName="textRect" presStyleLbl="revTx" presStyleIdx="0" presStyleCnt="2">
        <dgm:presLayoutVars>
          <dgm:chMax val="1"/>
          <dgm:chPref val="1"/>
        </dgm:presLayoutVars>
      </dgm:prSet>
      <dgm:spPr/>
    </dgm:pt>
    <dgm:pt modelId="{E9CC16E5-35E8-4750-8F4A-98396E2604F4}" type="pres">
      <dgm:prSet presAssocID="{EECFA391-DA1A-4870-B98F-AC54F6DD7141}" presName="sibTrans" presStyleCnt="0"/>
      <dgm:spPr/>
    </dgm:pt>
    <dgm:pt modelId="{9318E7C3-BF7F-4063-BB35-F1E21CC97A2C}" type="pres">
      <dgm:prSet presAssocID="{E4AABDFD-3CF8-4757-AE3F-86E6A2E44716}" presName="compNode" presStyleCnt="0"/>
      <dgm:spPr/>
    </dgm:pt>
    <dgm:pt modelId="{7FE48777-D212-4723-94FA-80CCEA13B985}" type="pres">
      <dgm:prSet presAssocID="{E4AABDFD-3CF8-4757-AE3F-86E6A2E44716}" presName="iconBgRect" presStyleLbl="bgShp" presStyleIdx="1" presStyleCnt="2"/>
      <dgm:spPr/>
    </dgm:pt>
    <dgm:pt modelId="{DE78E78E-9103-4C76-B5E7-1A9060ECA2E5}" type="pres">
      <dgm:prSet presAssocID="{E4AABDFD-3CF8-4757-AE3F-86E6A2E44716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vmerking"/>
        </a:ext>
      </dgm:extLst>
    </dgm:pt>
    <dgm:pt modelId="{9BEE5067-337C-450F-A019-A15B261E9158}" type="pres">
      <dgm:prSet presAssocID="{E4AABDFD-3CF8-4757-AE3F-86E6A2E44716}" presName="spaceRect" presStyleCnt="0"/>
      <dgm:spPr/>
    </dgm:pt>
    <dgm:pt modelId="{E565D15C-7ADB-4E83-8A22-E11A7B3DAFC3}" type="pres">
      <dgm:prSet presAssocID="{E4AABDFD-3CF8-4757-AE3F-86E6A2E44716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3C320285-7D12-4E63-B9DC-DFFE4ACEEB0A}" type="presOf" srcId="{E4AABDFD-3CF8-4757-AE3F-86E6A2E44716}" destId="{E565D15C-7ADB-4E83-8A22-E11A7B3DAFC3}" srcOrd="0" destOrd="0" presId="urn:microsoft.com/office/officeart/2018/5/layout/IconCircleLabelList"/>
    <dgm:cxn modelId="{EFF60696-AF8C-4BBE-A30F-0EB11B9933F3}" srcId="{3F822D57-A0B3-429E-8453-5573EEAFAC32}" destId="{C13A60F5-5A5A-43AF-91A1-4F6A72D8E990}" srcOrd="0" destOrd="0" parTransId="{3E1338B0-F2EC-4667-8D5E-32ED02843157}" sibTransId="{EECFA391-DA1A-4870-B98F-AC54F6DD7141}"/>
    <dgm:cxn modelId="{31B038B0-90B4-49BD-A966-6778CDEBF03B}" srcId="{3F822D57-A0B3-429E-8453-5573EEAFAC32}" destId="{E4AABDFD-3CF8-4757-AE3F-86E6A2E44716}" srcOrd="1" destOrd="0" parTransId="{A1DE682A-8A84-4D82-AD53-6F90BEC33669}" sibTransId="{3E7CC38D-7670-49C9-8C09-713D15F03702}"/>
    <dgm:cxn modelId="{CBA888D5-3CD8-463E-97AA-C5824CC99514}" type="presOf" srcId="{C13A60F5-5A5A-43AF-91A1-4F6A72D8E990}" destId="{CB4737AD-FC33-4969-B905-A11C57BF920D}" srcOrd="0" destOrd="0" presId="urn:microsoft.com/office/officeart/2018/5/layout/IconCircleLabelList"/>
    <dgm:cxn modelId="{E28B45D7-B3FE-4F2F-8324-4DA2B02AD692}" type="presOf" srcId="{3F822D57-A0B3-429E-8453-5573EEAFAC32}" destId="{5648F041-8068-4FEE-9468-50D2F6EF3851}" srcOrd="0" destOrd="0" presId="urn:microsoft.com/office/officeart/2018/5/layout/IconCircleLabelList"/>
    <dgm:cxn modelId="{F5DD7ED1-C9DF-4839-81A7-9EF8339B6BC7}" type="presParOf" srcId="{5648F041-8068-4FEE-9468-50D2F6EF3851}" destId="{758264C6-2BE1-450C-9A94-A03A5F6D2A9D}" srcOrd="0" destOrd="0" presId="urn:microsoft.com/office/officeart/2018/5/layout/IconCircleLabelList"/>
    <dgm:cxn modelId="{061B378C-04C4-48C2-9D26-887A0243D717}" type="presParOf" srcId="{758264C6-2BE1-450C-9A94-A03A5F6D2A9D}" destId="{7D81E705-AB21-4F79-9D06-E68E86CBAD7D}" srcOrd="0" destOrd="0" presId="urn:microsoft.com/office/officeart/2018/5/layout/IconCircleLabelList"/>
    <dgm:cxn modelId="{51FE5A31-5DE8-4109-AA9D-DE9B9E69CC82}" type="presParOf" srcId="{758264C6-2BE1-450C-9A94-A03A5F6D2A9D}" destId="{FD13FE65-E07E-411B-B47C-04E0EAA89829}" srcOrd="1" destOrd="0" presId="urn:microsoft.com/office/officeart/2018/5/layout/IconCircleLabelList"/>
    <dgm:cxn modelId="{1C9556DD-5E01-4A32-897B-4955C9A77995}" type="presParOf" srcId="{758264C6-2BE1-450C-9A94-A03A5F6D2A9D}" destId="{C6BC8BD4-F852-413E-9554-624869D1C9D4}" srcOrd="2" destOrd="0" presId="urn:microsoft.com/office/officeart/2018/5/layout/IconCircleLabelList"/>
    <dgm:cxn modelId="{98101300-FBD5-4B55-9077-456DC97AFBE9}" type="presParOf" srcId="{758264C6-2BE1-450C-9A94-A03A5F6D2A9D}" destId="{CB4737AD-FC33-4969-B905-A11C57BF920D}" srcOrd="3" destOrd="0" presId="urn:microsoft.com/office/officeart/2018/5/layout/IconCircleLabelList"/>
    <dgm:cxn modelId="{BAEF086A-DC53-4ECD-A5BC-82A7F0F840F5}" type="presParOf" srcId="{5648F041-8068-4FEE-9468-50D2F6EF3851}" destId="{E9CC16E5-35E8-4750-8F4A-98396E2604F4}" srcOrd="1" destOrd="0" presId="urn:microsoft.com/office/officeart/2018/5/layout/IconCircleLabelList"/>
    <dgm:cxn modelId="{CE6156F5-133A-405F-BD79-421E23D834C0}" type="presParOf" srcId="{5648F041-8068-4FEE-9468-50D2F6EF3851}" destId="{9318E7C3-BF7F-4063-BB35-F1E21CC97A2C}" srcOrd="2" destOrd="0" presId="urn:microsoft.com/office/officeart/2018/5/layout/IconCircleLabelList"/>
    <dgm:cxn modelId="{D237CF53-6C8A-4085-B9B9-2E3862737F76}" type="presParOf" srcId="{9318E7C3-BF7F-4063-BB35-F1E21CC97A2C}" destId="{7FE48777-D212-4723-94FA-80CCEA13B985}" srcOrd="0" destOrd="0" presId="urn:microsoft.com/office/officeart/2018/5/layout/IconCircleLabelList"/>
    <dgm:cxn modelId="{3B8AAE37-81DB-426B-BD56-14C715C26BFF}" type="presParOf" srcId="{9318E7C3-BF7F-4063-BB35-F1E21CC97A2C}" destId="{DE78E78E-9103-4C76-B5E7-1A9060ECA2E5}" srcOrd="1" destOrd="0" presId="urn:microsoft.com/office/officeart/2018/5/layout/IconCircleLabelList"/>
    <dgm:cxn modelId="{E8BFBB9A-D84D-46CC-97AB-6A3DE3AFF22C}" type="presParOf" srcId="{9318E7C3-BF7F-4063-BB35-F1E21CC97A2C}" destId="{9BEE5067-337C-450F-A019-A15B261E9158}" srcOrd="2" destOrd="0" presId="urn:microsoft.com/office/officeart/2018/5/layout/IconCircleLabelList"/>
    <dgm:cxn modelId="{671CE069-163B-4A1C-BDB3-F68735B112C4}" type="presParOf" srcId="{9318E7C3-BF7F-4063-BB35-F1E21CC97A2C}" destId="{E565D15C-7ADB-4E83-8A22-E11A7B3DAFC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3F28194-DBFE-4733-A018-389F0579148F}" type="doc">
      <dgm:prSet loTypeId="urn:microsoft.com/office/officeart/2005/8/layout/hierarchy3" loCatId="hierarchy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BA2CD21-EF43-4EC1-B666-C4C8BA693073}">
      <dgm:prSet/>
      <dgm:spPr/>
      <dgm:t>
        <a:bodyPr/>
        <a:lstStyle/>
        <a:p>
          <a:r>
            <a:rPr lang="nb-NO" dirty="0"/>
            <a:t>Kan dere finne </a:t>
          </a:r>
          <a:r>
            <a:rPr lang="nb-NO" b="0" i="0" baseline="0" dirty="0" err="1"/>
            <a:t>Operational</a:t>
          </a:r>
          <a:r>
            <a:rPr lang="nb-NO" b="0" i="0" baseline="0" dirty="0"/>
            <a:t> cash </a:t>
          </a:r>
          <a:r>
            <a:rPr lang="nb-NO" b="0" i="0" baseline="0" dirty="0" err="1"/>
            <a:t>flow</a:t>
          </a:r>
          <a:r>
            <a:rPr lang="nb-NO" b="0" i="0" baseline="0" dirty="0"/>
            <a:t> ratio for BIR-konsernet for 2023?</a:t>
          </a:r>
          <a:endParaRPr lang="en-US" dirty="0"/>
        </a:p>
      </dgm:t>
    </dgm:pt>
    <dgm:pt modelId="{54489323-D5A6-4E55-B651-95B886F57184}" type="parTrans" cxnId="{2C28409B-8720-4132-9958-75BB9A3482C2}">
      <dgm:prSet/>
      <dgm:spPr/>
      <dgm:t>
        <a:bodyPr/>
        <a:lstStyle/>
        <a:p>
          <a:endParaRPr lang="en-US"/>
        </a:p>
      </dgm:t>
    </dgm:pt>
    <dgm:pt modelId="{277EA4C0-C80A-4136-A3A7-C0AFD9CC5A96}" type="sibTrans" cxnId="{2C28409B-8720-4132-9958-75BB9A3482C2}">
      <dgm:prSet/>
      <dgm:spPr/>
      <dgm:t>
        <a:bodyPr/>
        <a:lstStyle/>
        <a:p>
          <a:endParaRPr lang="en-US"/>
        </a:p>
      </dgm:t>
    </dgm:pt>
    <dgm:pt modelId="{1E75ADF0-DE2B-4A76-BEC0-37FA36DC0CC7}">
      <dgm:prSet/>
      <dgm:spPr/>
      <dgm:t>
        <a:bodyPr/>
        <a:lstStyle/>
        <a:p>
          <a:r>
            <a:rPr lang="nb-NO" dirty="0"/>
            <a:t>Kan dere finne likviditetsgrad 1, 2 og 3 for BIR-konsernet for 2023? </a:t>
          </a:r>
          <a:endParaRPr lang="en-US" dirty="0"/>
        </a:p>
      </dgm:t>
    </dgm:pt>
    <dgm:pt modelId="{9DCBCA7E-55A6-4F66-B229-D16FACAC8579}" type="parTrans" cxnId="{562A6C1E-01FF-4A75-A19A-49BDCCFC3DB4}">
      <dgm:prSet/>
      <dgm:spPr/>
      <dgm:t>
        <a:bodyPr/>
        <a:lstStyle/>
        <a:p>
          <a:endParaRPr lang="en-US"/>
        </a:p>
      </dgm:t>
    </dgm:pt>
    <dgm:pt modelId="{A5D5D3BE-03A9-4EB0-87DB-1F9F6F3818EE}" type="sibTrans" cxnId="{562A6C1E-01FF-4A75-A19A-49BDCCFC3DB4}">
      <dgm:prSet/>
      <dgm:spPr/>
      <dgm:t>
        <a:bodyPr/>
        <a:lstStyle/>
        <a:p>
          <a:endParaRPr lang="en-US"/>
        </a:p>
      </dgm:t>
    </dgm:pt>
    <dgm:pt modelId="{7D7278E4-1E16-43E3-BAF0-1EAD1F37F744}" type="pres">
      <dgm:prSet presAssocID="{03F28194-DBFE-4733-A018-389F0579148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2C11096-6E04-4863-AF6D-BCE1C19B99A7}" type="pres">
      <dgm:prSet presAssocID="{EBA2CD21-EF43-4EC1-B666-C4C8BA693073}" presName="root" presStyleCnt="0"/>
      <dgm:spPr/>
    </dgm:pt>
    <dgm:pt modelId="{5C651D5A-1DEE-4AC0-AC7E-E7C3C339D456}" type="pres">
      <dgm:prSet presAssocID="{EBA2CD21-EF43-4EC1-B666-C4C8BA693073}" presName="rootComposite" presStyleCnt="0"/>
      <dgm:spPr/>
    </dgm:pt>
    <dgm:pt modelId="{E27841A9-3752-4C08-A2D2-5ACF324F91F1}" type="pres">
      <dgm:prSet presAssocID="{EBA2CD21-EF43-4EC1-B666-C4C8BA693073}" presName="rootText" presStyleLbl="node1" presStyleIdx="0" presStyleCnt="2"/>
      <dgm:spPr/>
    </dgm:pt>
    <dgm:pt modelId="{D84D47CB-C8C4-487E-8950-5522773BCF8B}" type="pres">
      <dgm:prSet presAssocID="{EBA2CD21-EF43-4EC1-B666-C4C8BA693073}" presName="rootConnector" presStyleLbl="node1" presStyleIdx="0" presStyleCnt="2"/>
      <dgm:spPr/>
    </dgm:pt>
    <dgm:pt modelId="{BE1BA12D-AF99-4389-997E-D7E3C25032F1}" type="pres">
      <dgm:prSet presAssocID="{EBA2CD21-EF43-4EC1-B666-C4C8BA693073}" presName="childShape" presStyleCnt="0"/>
      <dgm:spPr/>
    </dgm:pt>
    <dgm:pt modelId="{CA362D95-6E2C-47C1-8F11-B4753B6F1DE5}" type="pres">
      <dgm:prSet presAssocID="{1E75ADF0-DE2B-4A76-BEC0-37FA36DC0CC7}" presName="root" presStyleCnt="0"/>
      <dgm:spPr/>
    </dgm:pt>
    <dgm:pt modelId="{4E56CA37-7142-4AD1-93C8-1517C541112A}" type="pres">
      <dgm:prSet presAssocID="{1E75ADF0-DE2B-4A76-BEC0-37FA36DC0CC7}" presName="rootComposite" presStyleCnt="0"/>
      <dgm:spPr/>
    </dgm:pt>
    <dgm:pt modelId="{DEAF425D-2A21-4302-B060-DAAEA8256AC5}" type="pres">
      <dgm:prSet presAssocID="{1E75ADF0-DE2B-4A76-BEC0-37FA36DC0CC7}" presName="rootText" presStyleLbl="node1" presStyleIdx="1" presStyleCnt="2"/>
      <dgm:spPr/>
    </dgm:pt>
    <dgm:pt modelId="{4544CE4A-6F0A-4760-A227-BCFB3B949668}" type="pres">
      <dgm:prSet presAssocID="{1E75ADF0-DE2B-4A76-BEC0-37FA36DC0CC7}" presName="rootConnector" presStyleLbl="node1" presStyleIdx="1" presStyleCnt="2"/>
      <dgm:spPr/>
    </dgm:pt>
    <dgm:pt modelId="{15F6424F-ED79-4E6C-995A-A668A56EFAA4}" type="pres">
      <dgm:prSet presAssocID="{1E75ADF0-DE2B-4A76-BEC0-37FA36DC0CC7}" presName="childShape" presStyleCnt="0"/>
      <dgm:spPr/>
    </dgm:pt>
  </dgm:ptLst>
  <dgm:cxnLst>
    <dgm:cxn modelId="{562A6C1E-01FF-4A75-A19A-49BDCCFC3DB4}" srcId="{03F28194-DBFE-4733-A018-389F0579148F}" destId="{1E75ADF0-DE2B-4A76-BEC0-37FA36DC0CC7}" srcOrd="1" destOrd="0" parTransId="{9DCBCA7E-55A6-4F66-B229-D16FACAC8579}" sibTransId="{A5D5D3BE-03A9-4EB0-87DB-1F9F6F3818EE}"/>
    <dgm:cxn modelId="{0ACC0A2B-037B-4729-B211-52A6384F8B1B}" type="presOf" srcId="{03F28194-DBFE-4733-A018-389F0579148F}" destId="{7D7278E4-1E16-43E3-BAF0-1EAD1F37F744}" srcOrd="0" destOrd="0" presId="urn:microsoft.com/office/officeart/2005/8/layout/hierarchy3"/>
    <dgm:cxn modelId="{D6923340-8268-47B8-91B9-4800E9D28436}" type="presOf" srcId="{1E75ADF0-DE2B-4A76-BEC0-37FA36DC0CC7}" destId="{DEAF425D-2A21-4302-B060-DAAEA8256AC5}" srcOrd="0" destOrd="0" presId="urn:microsoft.com/office/officeart/2005/8/layout/hierarchy3"/>
    <dgm:cxn modelId="{20B84641-C827-411A-8E99-83767A03CB74}" type="presOf" srcId="{EBA2CD21-EF43-4EC1-B666-C4C8BA693073}" destId="{D84D47CB-C8C4-487E-8950-5522773BCF8B}" srcOrd="1" destOrd="0" presId="urn:microsoft.com/office/officeart/2005/8/layout/hierarchy3"/>
    <dgm:cxn modelId="{4222F94D-A9B0-4D76-B09B-0AF12A210D4A}" type="presOf" srcId="{EBA2CD21-EF43-4EC1-B666-C4C8BA693073}" destId="{E27841A9-3752-4C08-A2D2-5ACF324F91F1}" srcOrd="0" destOrd="0" presId="urn:microsoft.com/office/officeart/2005/8/layout/hierarchy3"/>
    <dgm:cxn modelId="{D5297A55-5ACC-40A2-92D4-358658396D0E}" type="presOf" srcId="{1E75ADF0-DE2B-4A76-BEC0-37FA36DC0CC7}" destId="{4544CE4A-6F0A-4760-A227-BCFB3B949668}" srcOrd="1" destOrd="0" presId="urn:microsoft.com/office/officeart/2005/8/layout/hierarchy3"/>
    <dgm:cxn modelId="{2C28409B-8720-4132-9958-75BB9A3482C2}" srcId="{03F28194-DBFE-4733-A018-389F0579148F}" destId="{EBA2CD21-EF43-4EC1-B666-C4C8BA693073}" srcOrd="0" destOrd="0" parTransId="{54489323-D5A6-4E55-B651-95B886F57184}" sibTransId="{277EA4C0-C80A-4136-A3A7-C0AFD9CC5A96}"/>
    <dgm:cxn modelId="{98A2830F-B53B-4980-93C8-A5F861EA8CDD}" type="presParOf" srcId="{7D7278E4-1E16-43E3-BAF0-1EAD1F37F744}" destId="{22C11096-6E04-4863-AF6D-BCE1C19B99A7}" srcOrd="0" destOrd="0" presId="urn:microsoft.com/office/officeart/2005/8/layout/hierarchy3"/>
    <dgm:cxn modelId="{F827B2C2-3D69-4FC8-9215-CBD1281C42D6}" type="presParOf" srcId="{22C11096-6E04-4863-AF6D-BCE1C19B99A7}" destId="{5C651D5A-1DEE-4AC0-AC7E-E7C3C339D456}" srcOrd="0" destOrd="0" presId="urn:microsoft.com/office/officeart/2005/8/layout/hierarchy3"/>
    <dgm:cxn modelId="{3EB78C98-7ED9-405D-BF38-92F8E4B7CAFB}" type="presParOf" srcId="{5C651D5A-1DEE-4AC0-AC7E-E7C3C339D456}" destId="{E27841A9-3752-4C08-A2D2-5ACF324F91F1}" srcOrd="0" destOrd="0" presId="urn:microsoft.com/office/officeart/2005/8/layout/hierarchy3"/>
    <dgm:cxn modelId="{882E3A54-A007-4633-923F-520DCC688F36}" type="presParOf" srcId="{5C651D5A-1DEE-4AC0-AC7E-E7C3C339D456}" destId="{D84D47CB-C8C4-487E-8950-5522773BCF8B}" srcOrd="1" destOrd="0" presId="urn:microsoft.com/office/officeart/2005/8/layout/hierarchy3"/>
    <dgm:cxn modelId="{B371A6DD-63DF-47B6-9D14-054279FF1540}" type="presParOf" srcId="{22C11096-6E04-4863-AF6D-BCE1C19B99A7}" destId="{BE1BA12D-AF99-4389-997E-D7E3C25032F1}" srcOrd="1" destOrd="0" presId="urn:microsoft.com/office/officeart/2005/8/layout/hierarchy3"/>
    <dgm:cxn modelId="{92498B94-3F75-4056-A4CA-5872A2C0F03C}" type="presParOf" srcId="{7D7278E4-1E16-43E3-BAF0-1EAD1F37F744}" destId="{CA362D95-6E2C-47C1-8F11-B4753B6F1DE5}" srcOrd="1" destOrd="0" presId="urn:microsoft.com/office/officeart/2005/8/layout/hierarchy3"/>
    <dgm:cxn modelId="{E6751032-A926-4C9A-AE3A-FB1D01DF693C}" type="presParOf" srcId="{CA362D95-6E2C-47C1-8F11-B4753B6F1DE5}" destId="{4E56CA37-7142-4AD1-93C8-1517C541112A}" srcOrd="0" destOrd="0" presId="urn:microsoft.com/office/officeart/2005/8/layout/hierarchy3"/>
    <dgm:cxn modelId="{B597B732-B659-48CB-A7E0-BE7769C5CD2F}" type="presParOf" srcId="{4E56CA37-7142-4AD1-93C8-1517C541112A}" destId="{DEAF425D-2A21-4302-B060-DAAEA8256AC5}" srcOrd="0" destOrd="0" presId="urn:microsoft.com/office/officeart/2005/8/layout/hierarchy3"/>
    <dgm:cxn modelId="{A8AC68B5-D557-4BFE-A4F3-DFAEEE43FFE8}" type="presParOf" srcId="{4E56CA37-7142-4AD1-93C8-1517C541112A}" destId="{4544CE4A-6F0A-4760-A227-BCFB3B949668}" srcOrd="1" destOrd="0" presId="urn:microsoft.com/office/officeart/2005/8/layout/hierarchy3"/>
    <dgm:cxn modelId="{FDA5C4B5-4F59-4830-B157-07B05FEC574C}" type="presParOf" srcId="{CA362D95-6E2C-47C1-8F11-B4753B6F1DE5}" destId="{15F6424F-ED79-4E6C-995A-A668A56EFAA4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D051BC9-309B-4CA3-B249-E9E0819836D6}" type="doc">
      <dgm:prSet loTypeId="urn:microsoft.com/office/officeart/2005/8/layout/process4" loCatId="process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06DC2AE-3617-45B9-AE98-D5C547D02C72}">
      <dgm:prSet/>
      <dgm:spPr/>
      <dgm:t>
        <a:bodyPr/>
        <a:lstStyle/>
        <a:p>
          <a:r>
            <a:rPr lang="nb-NO"/>
            <a:t>Utgangspunktet i regnskapsloven er at regnskapet avlegges med tanke på fortsatt drift, jf. RL §4-5.</a:t>
          </a:r>
          <a:endParaRPr lang="en-US"/>
        </a:p>
      </dgm:t>
    </dgm:pt>
    <dgm:pt modelId="{93ABD38B-736D-4A01-9B61-F63F693B0D64}" type="parTrans" cxnId="{85849B90-10EE-4BF5-AE39-C772734108EC}">
      <dgm:prSet/>
      <dgm:spPr/>
      <dgm:t>
        <a:bodyPr/>
        <a:lstStyle/>
        <a:p>
          <a:endParaRPr lang="en-US"/>
        </a:p>
      </dgm:t>
    </dgm:pt>
    <dgm:pt modelId="{939857A1-4A82-4E15-984F-C3E3B084954A}" type="sibTrans" cxnId="{85849B90-10EE-4BF5-AE39-C772734108EC}">
      <dgm:prSet/>
      <dgm:spPr/>
      <dgm:t>
        <a:bodyPr/>
        <a:lstStyle/>
        <a:p>
          <a:endParaRPr lang="en-US"/>
        </a:p>
      </dgm:t>
    </dgm:pt>
    <dgm:pt modelId="{A92A67ED-068C-4C4C-AFD3-EF9DD8D74CB0}">
      <dgm:prSet/>
      <dgm:spPr/>
      <dgm:t>
        <a:bodyPr/>
        <a:lstStyle/>
        <a:p>
          <a:r>
            <a:rPr lang="nb-NO"/>
            <a:t>Typisk vil det si at det er grunnlag for fortsatt drift så lenge foretaket har realistiske alternativer til avvikling i overskuelig fremtid, minimum de nærmeste tolv månedene.</a:t>
          </a:r>
          <a:endParaRPr lang="en-US"/>
        </a:p>
      </dgm:t>
    </dgm:pt>
    <dgm:pt modelId="{16EE1371-0401-4EE0-9FC5-1161BD236A9A}" type="parTrans" cxnId="{AF8D9E32-D499-4779-9BEF-319D89B976B2}">
      <dgm:prSet/>
      <dgm:spPr/>
      <dgm:t>
        <a:bodyPr/>
        <a:lstStyle/>
        <a:p>
          <a:endParaRPr lang="en-US"/>
        </a:p>
      </dgm:t>
    </dgm:pt>
    <dgm:pt modelId="{ADC67A2C-3B77-441C-BFEF-507B4A7A6444}" type="sibTrans" cxnId="{AF8D9E32-D499-4779-9BEF-319D89B976B2}">
      <dgm:prSet/>
      <dgm:spPr/>
      <dgm:t>
        <a:bodyPr/>
        <a:lstStyle/>
        <a:p>
          <a:endParaRPr lang="en-US"/>
        </a:p>
      </dgm:t>
    </dgm:pt>
    <dgm:pt modelId="{6335CA58-B17D-4E16-8EC5-B1ABC3A05639}">
      <dgm:prSet/>
      <dgm:spPr/>
      <dgm:t>
        <a:bodyPr/>
        <a:lstStyle/>
        <a:p>
          <a:r>
            <a:rPr lang="nb-NO" b="0" i="0"/>
            <a:t>Egenkapitalen skal være «</a:t>
          </a:r>
          <a:r>
            <a:rPr lang="nb-NO" b="0" i="1"/>
            <a:t>forsvarlig ut fra risikoen ved og omfanget av virksomheten i selskapet</a:t>
          </a:r>
          <a:r>
            <a:rPr lang="nb-NO" b="0" i="0"/>
            <a:t>» jf. asl/asal § 3-4 og § 3-5 første ledd første punktum.</a:t>
          </a:r>
          <a:endParaRPr lang="en-US"/>
        </a:p>
      </dgm:t>
    </dgm:pt>
    <dgm:pt modelId="{AFAA73B3-AC2D-4A09-8EB1-E4025AA8487A}" type="parTrans" cxnId="{8D3C2451-93E6-4BD0-851F-C50C64DC926B}">
      <dgm:prSet/>
      <dgm:spPr/>
      <dgm:t>
        <a:bodyPr/>
        <a:lstStyle/>
        <a:p>
          <a:endParaRPr lang="en-US"/>
        </a:p>
      </dgm:t>
    </dgm:pt>
    <dgm:pt modelId="{B7DB04CA-7154-4036-9E72-FF10768187FE}" type="sibTrans" cxnId="{8D3C2451-93E6-4BD0-851F-C50C64DC926B}">
      <dgm:prSet/>
      <dgm:spPr/>
      <dgm:t>
        <a:bodyPr/>
        <a:lstStyle/>
        <a:p>
          <a:endParaRPr lang="en-US"/>
        </a:p>
      </dgm:t>
    </dgm:pt>
    <dgm:pt modelId="{3171DA97-81A3-437D-B090-7C830838C1B9}">
      <dgm:prSet/>
      <dgm:spPr/>
      <dgm:t>
        <a:bodyPr/>
        <a:lstStyle/>
        <a:p>
          <a:r>
            <a:rPr lang="nb-NO"/>
            <a:t>Det blir i</a:t>
          </a:r>
          <a:r>
            <a:rPr lang="nb-NO" b="0" i="0"/>
            <a:t> realiteten en konkret, skjønnsmessig, helhetsvurdering av selskapets evne til å rettidig betale sine forpliktelser i minimum tolv måneder frem i tid.</a:t>
          </a:r>
          <a:endParaRPr lang="en-US"/>
        </a:p>
      </dgm:t>
    </dgm:pt>
    <dgm:pt modelId="{2954ECD2-9B87-41FB-BB8A-0C2D913D14DF}" type="parTrans" cxnId="{F4859025-9484-45E8-A8CC-3B391698BC3A}">
      <dgm:prSet/>
      <dgm:spPr/>
      <dgm:t>
        <a:bodyPr/>
        <a:lstStyle/>
        <a:p>
          <a:endParaRPr lang="en-US"/>
        </a:p>
      </dgm:t>
    </dgm:pt>
    <dgm:pt modelId="{34D4B8CE-2B15-4A31-82A0-70B09AD0BDDC}" type="sibTrans" cxnId="{F4859025-9484-45E8-A8CC-3B391698BC3A}">
      <dgm:prSet/>
      <dgm:spPr/>
      <dgm:t>
        <a:bodyPr/>
        <a:lstStyle/>
        <a:p>
          <a:endParaRPr lang="en-US"/>
        </a:p>
      </dgm:t>
    </dgm:pt>
    <dgm:pt modelId="{F0749C5A-FC4F-0E43-80D0-D4C710727457}" type="pres">
      <dgm:prSet presAssocID="{CD051BC9-309B-4CA3-B249-E9E0819836D6}" presName="Name0" presStyleCnt="0">
        <dgm:presLayoutVars>
          <dgm:dir/>
          <dgm:animLvl val="lvl"/>
          <dgm:resizeHandles val="exact"/>
        </dgm:presLayoutVars>
      </dgm:prSet>
      <dgm:spPr/>
    </dgm:pt>
    <dgm:pt modelId="{67B75E60-C74F-BF4A-8949-47DB4F855332}" type="pres">
      <dgm:prSet presAssocID="{3171DA97-81A3-437D-B090-7C830838C1B9}" presName="boxAndChildren" presStyleCnt="0"/>
      <dgm:spPr/>
    </dgm:pt>
    <dgm:pt modelId="{E33F0FE3-9376-644B-BFA5-F2934EE46A8F}" type="pres">
      <dgm:prSet presAssocID="{3171DA97-81A3-437D-B090-7C830838C1B9}" presName="parentTextBox" presStyleLbl="node1" presStyleIdx="0" presStyleCnt="3"/>
      <dgm:spPr/>
    </dgm:pt>
    <dgm:pt modelId="{55FFEBDB-B35E-3D47-AD10-AD5A2A50201A}" type="pres">
      <dgm:prSet presAssocID="{B7DB04CA-7154-4036-9E72-FF10768187FE}" presName="sp" presStyleCnt="0"/>
      <dgm:spPr/>
    </dgm:pt>
    <dgm:pt modelId="{38F437FF-16AC-0042-9DA6-88B7D098C8B4}" type="pres">
      <dgm:prSet presAssocID="{6335CA58-B17D-4E16-8EC5-B1ABC3A05639}" presName="arrowAndChildren" presStyleCnt="0"/>
      <dgm:spPr/>
    </dgm:pt>
    <dgm:pt modelId="{16F9950C-5BA0-4F4A-9B11-23496906667F}" type="pres">
      <dgm:prSet presAssocID="{6335CA58-B17D-4E16-8EC5-B1ABC3A05639}" presName="parentTextArrow" presStyleLbl="node1" presStyleIdx="1" presStyleCnt="3"/>
      <dgm:spPr/>
    </dgm:pt>
    <dgm:pt modelId="{7BAB9F78-01B6-524F-8DB3-3333B62B65C3}" type="pres">
      <dgm:prSet presAssocID="{939857A1-4A82-4E15-984F-C3E3B084954A}" presName="sp" presStyleCnt="0"/>
      <dgm:spPr/>
    </dgm:pt>
    <dgm:pt modelId="{F76DDFFF-47BE-5A47-98D4-76AF4919FA6A}" type="pres">
      <dgm:prSet presAssocID="{606DC2AE-3617-45B9-AE98-D5C547D02C72}" presName="arrowAndChildren" presStyleCnt="0"/>
      <dgm:spPr/>
    </dgm:pt>
    <dgm:pt modelId="{A9CB5EF0-186B-7A44-8E17-6565D95144E8}" type="pres">
      <dgm:prSet presAssocID="{606DC2AE-3617-45B9-AE98-D5C547D02C72}" presName="parentTextArrow" presStyleLbl="node1" presStyleIdx="1" presStyleCnt="3"/>
      <dgm:spPr/>
    </dgm:pt>
    <dgm:pt modelId="{962A06BA-9A47-1144-90AD-459FF03E65DE}" type="pres">
      <dgm:prSet presAssocID="{606DC2AE-3617-45B9-AE98-D5C547D02C72}" presName="arrow" presStyleLbl="node1" presStyleIdx="2" presStyleCnt="3"/>
      <dgm:spPr/>
    </dgm:pt>
    <dgm:pt modelId="{9743C96E-4934-E448-80B1-42D20F0B2AA1}" type="pres">
      <dgm:prSet presAssocID="{606DC2AE-3617-45B9-AE98-D5C547D02C72}" presName="descendantArrow" presStyleCnt="0"/>
      <dgm:spPr/>
    </dgm:pt>
    <dgm:pt modelId="{B9FAA060-11C9-FC4E-8FE3-292C8F451BF9}" type="pres">
      <dgm:prSet presAssocID="{A92A67ED-068C-4C4C-AFD3-EF9DD8D74CB0}" presName="childTextArrow" presStyleLbl="fgAccFollowNode1" presStyleIdx="0" presStyleCnt="1">
        <dgm:presLayoutVars>
          <dgm:bulletEnabled val="1"/>
        </dgm:presLayoutVars>
      </dgm:prSet>
      <dgm:spPr/>
    </dgm:pt>
  </dgm:ptLst>
  <dgm:cxnLst>
    <dgm:cxn modelId="{F4859025-9484-45E8-A8CC-3B391698BC3A}" srcId="{CD051BC9-309B-4CA3-B249-E9E0819836D6}" destId="{3171DA97-81A3-437D-B090-7C830838C1B9}" srcOrd="2" destOrd="0" parTransId="{2954ECD2-9B87-41FB-BB8A-0C2D913D14DF}" sibTransId="{34D4B8CE-2B15-4A31-82A0-70B09AD0BDDC}"/>
    <dgm:cxn modelId="{AF8D9E32-D499-4779-9BEF-319D89B976B2}" srcId="{606DC2AE-3617-45B9-AE98-D5C547D02C72}" destId="{A92A67ED-068C-4C4C-AFD3-EF9DD8D74CB0}" srcOrd="0" destOrd="0" parTransId="{16EE1371-0401-4EE0-9FC5-1161BD236A9A}" sibTransId="{ADC67A2C-3B77-441C-BFEF-507B4A7A6444}"/>
    <dgm:cxn modelId="{09334F62-0F79-6F40-9607-4C25A94FE739}" type="presOf" srcId="{606DC2AE-3617-45B9-AE98-D5C547D02C72}" destId="{962A06BA-9A47-1144-90AD-459FF03E65DE}" srcOrd="1" destOrd="0" presId="urn:microsoft.com/office/officeart/2005/8/layout/process4"/>
    <dgm:cxn modelId="{DBFA1D6C-D857-BE4E-B8E4-AFCAAB3C4E2B}" type="presOf" srcId="{606DC2AE-3617-45B9-AE98-D5C547D02C72}" destId="{A9CB5EF0-186B-7A44-8E17-6565D95144E8}" srcOrd="0" destOrd="0" presId="urn:microsoft.com/office/officeart/2005/8/layout/process4"/>
    <dgm:cxn modelId="{8D3C2451-93E6-4BD0-851F-C50C64DC926B}" srcId="{CD051BC9-309B-4CA3-B249-E9E0819836D6}" destId="{6335CA58-B17D-4E16-8EC5-B1ABC3A05639}" srcOrd="1" destOrd="0" parTransId="{AFAA73B3-AC2D-4A09-8EB1-E4025AA8487A}" sibTransId="{B7DB04CA-7154-4036-9E72-FF10768187FE}"/>
    <dgm:cxn modelId="{2FCCAB5A-A30F-B54B-981E-D510BACF670E}" type="presOf" srcId="{6335CA58-B17D-4E16-8EC5-B1ABC3A05639}" destId="{16F9950C-5BA0-4F4A-9B11-23496906667F}" srcOrd="0" destOrd="0" presId="urn:microsoft.com/office/officeart/2005/8/layout/process4"/>
    <dgm:cxn modelId="{12A5AC8F-8252-4D4D-949B-CE22A56BBF00}" type="presOf" srcId="{A92A67ED-068C-4C4C-AFD3-EF9DD8D74CB0}" destId="{B9FAA060-11C9-FC4E-8FE3-292C8F451BF9}" srcOrd="0" destOrd="0" presId="urn:microsoft.com/office/officeart/2005/8/layout/process4"/>
    <dgm:cxn modelId="{85849B90-10EE-4BF5-AE39-C772734108EC}" srcId="{CD051BC9-309B-4CA3-B249-E9E0819836D6}" destId="{606DC2AE-3617-45B9-AE98-D5C547D02C72}" srcOrd="0" destOrd="0" parTransId="{93ABD38B-736D-4A01-9B61-F63F693B0D64}" sibTransId="{939857A1-4A82-4E15-984F-C3E3B084954A}"/>
    <dgm:cxn modelId="{0721789A-954D-0049-831E-E9AC8EFD2DE1}" type="presOf" srcId="{3171DA97-81A3-437D-B090-7C830838C1B9}" destId="{E33F0FE3-9376-644B-BFA5-F2934EE46A8F}" srcOrd="0" destOrd="0" presId="urn:microsoft.com/office/officeart/2005/8/layout/process4"/>
    <dgm:cxn modelId="{1DBD3ADE-E0C3-BB4C-A813-930671C76AB3}" type="presOf" srcId="{CD051BC9-309B-4CA3-B249-E9E0819836D6}" destId="{F0749C5A-FC4F-0E43-80D0-D4C710727457}" srcOrd="0" destOrd="0" presId="urn:microsoft.com/office/officeart/2005/8/layout/process4"/>
    <dgm:cxn modelId="{5B92FA7D-9908-2942-A8A2-6B83F3E82DA5}" type="presParOf" srcId="{F0749C5A-FC4F-0E43-80D0-D4C710727457}" destId="{67B75E60-C74F-BF4A-8949-47DB4F855332}" srcOrd="0" destOrd="0" presId="urn:microsoft.com/office/officeart/2005/8/layout/process4"/>
    <dgm:cxn modelId="{FF181CCD-985B-0F40-BA4F-75AD557E50F1}" type="presParOf" srcId="{67B75E60-C74F-BF4A-8949-47DB4F855332}" destId="{E33F0FE3-9376-644B-BFA5-F2934EE46A8F}" srcOrd="0" destOrd="0" presId="urn:microsoft.com/office/officeart/2005/8/layout/process4"/>
    <dgm:cxn modelId="{1B56C3BD-5349-0641-9693-DF1691306D84}" type="presParOf" srcId="{F0749C5A-FC4F-0E43-80D0-D4C710727457}" destId="{55FFEBDB-B35E-3D47-AD10-AD5A2A50201A}" srcOrd="1" destOrd="0" presId="urn:microsoft.com/office/officeart/2005/8/layout/process4"/>
    <dgm:cxn modelId="{AC2BAEF4-8E02-564C-B297-B7F212040202}" type="presParOf" srcId="{F0749C5A-FC4F-0E43-80D0-D4C710727457}" destId="{38F437FF-16AC-0042-9DA6-88B7D098C8B4}" srcOrd="2" destOrd="0" presId="urn:microsoft.com/office/officeart/2005/8/layout/process4"/>
    <dgm:cxn modelId="{4E7C14B9-F0EA-C040-8CB6-07AEFA4D7EC9}" type="presParOf" srcId="{38F437FF-16AC-0042-9DA6-88B7D098C8B4}" destId="{16F9950C-5BA0-4F4A-9B11-23496906667F}" srcOrd="0" destOrd="0" presId="urn:microsoft.com/office/officeart/2005/8/layout/process4"/>
    <dgm:cxn modelId="{8105B1F0-A753-8148-AD29-E62933B7DB3F}" type="presParOf" srcId="{F0749C5A-FC4F-0E43-80D0-D4C710727457}" destId="{7BAB9F78-01B6-524F-8DB3-3333B62B65C3}" srcOrd="3" destOrd="0" presId="urn:microsoft.com/office/officeart/2005/8/layout/process4"/>
    <dgm:cxn modelId="{9F712DB4-EEC1-064D-ABFC-E6BF4A6E85BE}" type="presParOf" srcId="{F0749C5A-FC4F-0E43-80D0-D4C710727457}" destId="{F76DDFFF-47BE-5A47-98D4-76AF4919FA6A}" srcOrd="4" destOrd="0" presId="urn:microsoft.com/office/officeart/2005/8/layout/process4"/>
    <dgm:cxn modelId="{B861C89C-2E07-7440-A2B8-C381075148AA}" type="presParOf" srcId="{F76DDFFF-47BE-5A47-98D4-76AF4919FA6A}" destId="{A9CB5EF0-186B-7A44-8E17-6565D95144E8}" srcOrd="0" destOrd="0" presId="urn:microsoft.com/office/officeart/2005/8/layout/process4"/>
    <dgm:cxn modelId="{12F509F6-5BA0-514A-A0C6-A413550A00CA}" type="presParOf" srcId="{F76DDFFF-47BE-5A47-98D4-76AF4919FA6A}" destId="{962A06BA-9A47-1144-90AD-459FF03E65DE}" srcOrd="1" destOrd="0" presId="urn:microsoft.com/office/officeart/2005/8/layout/process4"/>
    <dgm:cxn modelId="{EB44B1DE-986D-9648-A5F7-4EBB3FF3A8DD}" type="presParOf" srcId="{F76DDFFF-47BE-5A47-98D4-76AF4919FA6A}" destId="{9743C96E-4934-E448-80B1-42D20F0B2AA1}" srcOrd="2" destOrd="0" presId="urn:microsoft.com/office/officeart/2005/8/layout/process4"/>
    <dgm:cxn modelId="{A8202717-2DE7-3545-B681-B9AFF8FF23BC}" type="presParOf" srcId="{9743C96E-4934-E448-80B1-42D20F0B2AA1}" destId="{B9FAA060-11C9-FC4E-8FE3-292C8F451BF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EABA34C-D12E-447D-8CEE-349CB3B731A9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9FFE0889-23AE-4A05-A602-1850C9B03C81}">
      <dgm:prSet/>
      <dgm:spPr/>
      <dgm:t>
        <a:bodyPr/>
        <a:lstStyle/>
        <a:p>
          <a:r>
            <a:rPr lang="nb-NO"/>
            <a:t>Gjeldsgrad = Sum gjeld/Sum egenkapital</a:t>
          </a:r>
          <a:endParaRPr lang="en-US"/>
        </a:p>
      </dgm:t>
    </dgm:pt>
    <dgm:pt modelId="{D5230416-8B17-4A4B-A850-DD65E9773B85}" type="parTrans" cxnId="{B20B2BFE-B8F6-42B2-9934-D0E2BF40B8EF}">
      <dgm:prSet/>
      <dgm:spPr/>
      <dgm:t>
        <a:bodyPr/>
        <a:lstStyle/>
        <a:p>
          <a:endParaRPr lang="en-US"/>
        </a:p>
      </dgm:t>
    </dgm:pt>
    <dgm:pt modelId="{C19D15DB-F928-4709-98A7-A19385A11E33}" type="sibTrans" cxnId="{B20B2BFE-B8F6-42B2-9934-D0E2BF40B8EF}">
      <dgm:prSet/>
      <dgm:spPr/>
      <dgm:t>
        <a:bodyPr/>
        <a:lstStyle/>
        <a:p>
          <a:endParaRPr lang="en-US"/>
        </a:p>
      </dgm:t>
    </dgm:pt>
    <dgm:pt modelId="{76A0EECD-3496-4234-8951-A6560CF04F85}">
      <dgm:prSet/>
      <dgm:spPr/>
      <dgm:t>
        <a:bodyPr/>
        <a:lstStyle/>
        <a:p>
          <a:r>
            <a:rPr lang="nb-NO"/>
            <a:t>Egenkapitalgrad = Sum egenkapital/Sum eiendeler</a:t>
          </a:r>
          <a:endParaRPr lang="en-US"/>
        </a:p>
      </dgm:t>
    </dgm:pt>
    <dgm:pt modelId="{81CF1D43-67F5-4697-A04A-4F3D4F92F167}" type="parTrans" cxnId="{2CAB4926-1288-451C-A619-D87080A72DB4}">
      <dgm:prSet/>
      <dgm:spPr/>
      <dgm:t>
        <a:bodyPr/>
        <a:lstStyle/>
        <a:p>
          <a:endParaRPr lang="en-US"/>
        </a:p>
      </dgm:t>
    </dgm:pt>
    <dgm:pt modelId="{E6B21A50-598C-46EC-967A-82B08DA9E324}" type="sibTrans" cxnId="{2CAB4926-1288-451C-A619-D87080A72DB4}">
      <dgm:prSet/>
      <dgm:spPr/>
      <dgm:t>
        <a:bodyPr/>
        <a:lstStyle/>
        <a:p>
          <a:endParaRPr lang="en-US"/>
        </a:p>
      </dgm:t>
    </dgm:pt>
    <dgm:pt modelId="{6D9D9DE6-023F-4AD3-B51E-D82995FAE77D}" type="pres">
      <dgm:prSet presAssocID="{3EABA34C-D12E-447D-8CEE-349CB3B731A9}" presName="root" presStyleCnt="0">
        <dgm:presLayoutVars>
          <dgm:dir/>
          <dgm:resizeHandles val="exact"/>
        </dgm:presLayoutVars>
      </dgm:prSet>
      <dgm:spPr/>
    </dgm:pt>
    <dgm:pt modelId="{ECA6CB7E-FEDD-4B54-BB64-576BCAEA9D6D}" type="pres">
      <dgm:prSet presAssocID="{3EABA34C-D12E-447D-8CEE-349CB3B731A9}" presName="container" presStyleCnt="0">
        <dgm:presLayoutVars>
          <dgm:dir/>
          <dgm:resizeHandles val="exact"/>
        </dgm:presLayoutVars>
      </dgm:prSet>
      <dgm:spPr/>
    </dgm:pt>
    <dgm:pt modelId="{3A766598-0D84-4674-A4C2-2C04A9F0AFD3}" type="pres">
      <dgm:prSet presAssocID="{9FFE0889-23AE-4A05-A602-1850C9B03C81}" presName="compNode" presStyleCnt="0"/>
      <dgm:spPr/>
    </dgm:pt>
    <dgm:pt modelId="{7F085E2C-B3C8-4AC7-BB24-81FEFE6A8B76}" type="pres">
      <dgm:prSet presAssocID="{9FFE0889-23AE-4A05-A602-1850C9B03C81}" presName="iconBgRect" presStyleLbl="bgShp" presStyleIdx="0" presStyleCnt="2"/>
      <dgm:spPr/>
    </dgm:pt>
    <dgm:pt modelId="{B61175D1-EE7B-4377-A473-238E40DF986D}" type="pres">
      <dgm:prSet presAssocID="{9FFE0889-23AE-4A05-A602-1850C9B03C8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ger"/>
        </a:ext>
      </dgm:extLst>
    </dgm:pt>
    <dgm:pt modelId="{7127AA5D-E2F6-44B4-995E-6B47C49DA485}" type="pres">
      <dgm:prSet presAssocID="{9FFE0889-23AE-4A05-A602-1850C9B03C81}" presName="spaceRect" presStyleCnt="0"/>
      <dgm:spPr/>
    </dgm:pt>
    <dgm:pt modelId="{D5CC7FF5-410F-461D-B06B-C2E7BBC4BC99}" type="pres">
      <dgm:prSet presAssocID="{9FFE0889-23AE-4A05-A602-1850C9B03C81}" presName="textRect" presStyleLbl="revTx" presStyleIdx="0" presStyleCnt="2">
        <dgm:presLayoutVars>
          <dgm:chMax val="1"/>
          <dgm:chPref val="1"/>
        </dgm:presLayoutVars>
      </dgm:prSet>
      <dgm:spPr/>
    </dgm:pt>
    <dgm:pt modelId="{EEC95043-045E-4FB9-B917-9662FA9269AB}" type="pres">
      <dgm:prSet presAssocID="{C19D15DB-F928-4709-98A7-A19385A11E33}" presName="sibTrans" presStyleLbl="sibTrans2D1" presStyleIdx="0" presStyleCnt="0"/>
      <dgm:spPr/>
    </dgm:pt>
    <dgm:pt modelId="{66FA8E5E-16D8-485F-98F4-556BFB8A9C90}" type="pres">
      <dgm:prSet presAssocID="{76A0EECD-3496-4234-8951-A6560CF04F85}" presName="compNode" presStyleCnt="0"/>
      <dgm:spPr/>
    </dgm:pt>
    <dgm:pt modelId="{0C5E4159-E1EC-4879-8A05-5E4F40D4109D}" type="pres">
      <dgm:prSet presAssocID="{76A0EECD-3496-4234-8951-A6560CF04F85}" presName="iconBgRect" presStyleLbl="bgShp" presStyleIdx="1" presStyleCnt="2"/>
      <dgm:spPr/>
    </dgm:pt>
    <dgm:pt modelId="{C868B4DE-4DB6-4375-A841-9EC4A5DD5A41}" type="pres">
      <dgm:prSet presAssocID="{76A0EECD-3496-4234-8951-A6560CF04F8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us"/>
        </a:ext>
      </dgm:extLst>
    </dgm:pt>
    <dgm:pt modelId="{A609858A-1507-40A9-AD3D-6C67C11699A6}" type="pres">
      <dgm:prSet presAssocID="{76A0EECD-3496-4234-8951-A6560CF04F85}" presName="spaceRect" presStyleCnt="0"/>
      <dgm:spPr/>
    </dgm:pt>
    <dgm:pt modelId="{946B6F5B-7387-48BA-9014-9DAE5430D9DB}" type="pres">
      <dgm:prSet presAssocID="{76A0EECD-3496-4234-8951-A6560CF04F85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2CAB4926-1288-451C-A619-D87080A72DB4}" srcId="{3EABA34C-D12E-447D-8CEE-349CB3B731A9}" destId="{76A0EECD-3496-4234-8951-A6560CF04F85}" srcOrd="1" destOrd="0" parTransId="{81CF1D43-67F5-4697-A04A-4F3D4F92F167}" sibTransId="{E6B21A50-598C-46EC-967A-82B08DA9E324}"/>
    <dgm:cxn modelId="{E96E3348-4DE0-4E78-BE08-56B43E0928E0}" type="presOf" srcId="{76A0EECD-3496-4234-8951-A6560CF04F85}" destId="{946B6F5B-7387-48BA-9014-9DAE5430D9DB}" srcOrd="0" destOrd="0" presId="urn:microsoft.com/office/officeart/2018/2/layout/IconCircleList"/>
    <dgm:cxn modelId="{A2B35483-ADFB-4B4B-A3FF-9D9374B8D3B6}" type="presOf" srcId="{9FFE0889-23AE-4A05-A602-1850C9B03C81}" destId="{D5CC7FF5-410F-461D-B06B-C2E7BBC4BC99}" srcOrd="0" destOrd="0" presId="urn:microsoft.com/office/officeart/2018/2/layout/IconCircleList"/>
    <dgm:cxn modelId="{76719DBD-9E99-4F8D-8AEC-B648FB7F69D7}" type="presOf" srcId="{3EABA34C-D12E-447D-8CEE-349CB3B731A9}" destId="{6D9D9DE6-023F-4AD3-B51E-D82995FAE77D}" srcOrd="0" destOrd="0" presId="urn:microsoft.com/office/officeart/2018/2/layout/IconCircleList"/>
    <dgm:cxn modelId="{B5D2AAD7-E7E8-4EB2-98DF-388AC844EEFB}" type="presOf" srcId="{C19D15DB-F928-4709-98A7-A19385A11E33}" destId="{EEC95043-045E-4FB9-B917-9662FA9269AB}" srcOrd="0" destOrd="0" presId="urn:microsoft.com/office/officeart/2018/2/layout/IconCircleList"/>
    <dgm:cxn modelId="{B20B2BFE-B8F6-42B2-9934-D0E2BF40B8EF}" srcId="{3EABA34C-D12E-447D-8CEE-349CB3B731A9}" destId="{9FFE0889-23AE-4A05-A602-1850C9B03C81}" srcOrd="0" destOrd="0" parTransId="{D5230416-8B17-4A4B-A850-DD65E9773B85}" sibTransId="{C19D15DB-F928-4709-98A7-A19385A11E33}"/>
    <dgm:cxn modelId="{318D4D46-A579-444B-AD84-B3DA9751486B}" type="presParOf" srcId="{6D9D9DE6-023F-4AD3-B51E-D82995FAE77D}" destId="{ECA6CB7E-FEDD-4B54-BB64-576BCAEA9D6D}" srcOrd="0" destOrd="0" presId="urn:microsoft.com/office/officeart/2018/2/layout/IconCircleList"/>
    <dgm:cxn modelId="{AFB193F7-DF7E-4ED3-871C-F7FF6B9B505F}" type="presParOf" srcId="{ECA6CB7E-FEDD-4B54-BB64-576BCAEA9D6D}" destId="{3A766598-0D84-4674-A4C2-2C04A9F0AFD3}" srcOrd="0" destOrd="0" presId="urn:microsoft.com/office/officeart/2018/2/layout/IconCircleList"/>
    <dgm:cxn modelId="{AF96C7F1-DFF4-4881-8977-DF343AC11327}" type="presParOf" srcId="{3A766598-0D84-4674-A4C2-2C04A9F0AFD3}" destId="{7F085E2C-B3C8-4AC7-BB24-81FEFE6A8B76}" srcOrd="0" destOrd="0" presId="urn:microsoft.com/office/officeart/2018/2/layout/IconCircleList"/>
    <dgm:cxn modelId="{2B21D2E1-1443-4A15-AB10-9A26340ACC45}" type="presParOf" srcId="{3A766598-0D84-4674-A4C2-2C04A9F0AFD3}" destId="{B61175D1-EE7B-4377-A473-238E40DF986D}" srcOrd="1" destOrd="0" presId="urn:microsoft.com/office/officeart/2018/2/layout/IconCircleList"/>
    <dgm:cxn modelId="{7792EC50-F266-4EC3-A31E-8B4B3BBB1643}" type="presParOf" srcId="{3A766598-0D84-4674-A4C2-2C04A9F0AFD3}" destId="{7127AA5D-E2F6-44B4-995E-6B47C49DA485}" srcOrd="2" destOrd="0" presId="urn:microsoft.com/office/officeart/2018/2/layout/IconCircleList"/>
    <dgm:cxn modelId="{7DEC1F8B-8DEC-433C-8791-5257F9D1178F}" type="presParOf" srcId="{3A766598-0D84-4674-A4C2-2C04A9F0AFD3}" destId="{D5CC7FF5-410F-461D-B06B-C2E7BBC4BC99}" srcOrd="3" destOrd="0" presId="urn:microsoft.com/office/officeart/2018/2/layout/IconCircleList"/>
    <dgm:cxn modelId="{604883EF-50EC-45F6-8F4F-BCE7C09A99C3}" type="presParOf" srcId="{ECA6CB7E-FEDD-4B54-BB64-576BCAEA9D6D}" destId="{EEC95043-045E-4FB9-B917-9662FA9269AB}" srcOrd="1" destOrd="0" presId="urn:microsoft.com/office/officeart/2018/2/layout/IconCircleList"/>
    <dgm:cxn modelId="{10F35F51-EA88-4A2A-AF88-C89DB8F6F63C}" type="presParOf" srcId="{ECA6CB7E-FEDD-4B54-BB64-576BCAEA9D6D}" destId="{66FA8E5E-16D8-485F-98F4-556BFB8A9C90}" srcOrd="2" destOrd="0" presId="urn:microsoft.com/office/officeart/2018/2/layout/IconCircleList"/>
    <dgm:cxn modelId="{0C84BC43-E560-40F5-A29D-52D9EEBAB640}" type="presParOf" srcId="{66FA8E5E-16D8-485F-98F4-556BFB8A9C90}" destId="{0C5E4159-E1EC-4879-8A05-5E4F40D4109D}" srcOrd="0" destOrd="0" presId="urn:microsoft.com/office/officeart/2018/2/layout/IconCircleList"/>
    <dgm:cxn modelId="{D2CAD35D-8C99-4E15-9B7A-9FA47D2E5B7B}" type="presParOf" srcId="{66FA8E5E-16D8-485F-98F4-556BFB8A9C90}" destId="{C868B4DE-4DB6-4375-A841-9EC4A5DD5A41}" srcOrd="1" destOrd="0" presId="urn:microsoft.com/office/officeart/2018/2/layout/IconCircleList"/>
    <dgm:cxn modelId="{4B8D8748-F6C1-4A82-98AB-2C859CE0DBEB}" type="presParOf" srcId="{66FA8E5E-16D8-485F-98F4-556BFB8A9C90}" destId="{A609858A-1507-40A9-AD3D-6C67C11699A6}" srcOrd="2" destOrd="0" presId="urn:microsoft.com/office/officeart/2018/2/layout/IconCircleList"/>
    <dgm:cxn modelId="{7048B40D-2E84-4BE4-ADF5-A119BB8C3B82}" type="presParOf" srcId="{66FA8E5E-16D8-485F-98F4-556BFB8A9C90}" destId="{946B6F5B-7387-48BA-9014-9DAE5430D9DB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1778DF-7FA4-405C-A265-F00DFBA1811C}" type="doc">
      <dgm:prSet loTypeId="urn:microsoft.com/office/officeart/2005/8/layout/vList5" loCatId="list" qsTypeId="urn:microsoft.com/office/officeart/2005/8/quickstyle/simple5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43EAE6A-9A46-4193-909E-54BEA48A4527}">
      <dgm:prSet/>
      <dgm:spPr/>
      <dgm:t>
        <a:bodyPr/>
        <a:lstStyle/>
        <a:p>
          <a:r>
            <a:rPr lang="nb-NO"/>
            <a:t>Jo, da oppstår det en eiendel i balansen: Kundefordring.</a:t>
          </a:r>
          <a:endParaRPr lang="en-US"/>
        </a:p>
      </dgm:t>
    </dgm:pt>
    <dgm:pt modelId="{1D91BDE3-7E95-4972-9F38-6042DA2BDFF1}" type="parTrans" cxnId="{D41693C0-6511-4C11-B703-3E918F0862FB}">
      <dgm:prSet/>
      <dgm:spPr/>
      <dgm:t>
        <a:bodyPr/>
        <a:lstStyle/>
        <a:p>
          <a:endParaRPr lang="en-US"/>
        </a:p>
      </dgm:t>
    </dgm:pt>
    <dgm:pt modelId="{B3F21151-E788-4F07-BB5F-C3D4726FFDC5}" type="sibTrans" cxnId="{D41693C0-6511-4C11-B703-3E918F0862FB}">
      <dgm:prSet/>
      <dgm:spPr/>
      <dgm:t>
        <a:bodyPr/>
        <a:lstStyle/>
        <a:p>
          <a:endParaRPr lang="en-US"/>
        </a:p>
      </dgm:t>
    </dgm:pt>
    <dgm:pt modelId="{B928D3CC-95BF-4BB0-B525-345C1299EB74}">
      <dgm:prSet/>
      <dgm:spPr/>
      <dgm:t>
        <a:bodyPr/>
        <a:lstStyle/>
        <a:p>
          <a:r>
            <a:rPr lang="nb-NO"/>
            <a:t>Den blir værende der til kunden gjør opp. Da blir den erstattet og slettet med bankinnskudd. </a:t>
          </a:r>
          <a:endParaRPr lang="en-US"/>
        </a:p>
      </dgm:t>
    </dgm:pt>
    <dgm:pt modelId="{1F882C5A-E351-442B-AD5F-03B242DC5B95}" type="parTrans" cxnId="{5CB059C2-3ADA-4468-80CB-7CFC804A1D61}">
      <dgm:prSet/>
      <dgm:spPr/>
      <dgm:t>
        <a:bodyPr/>
        <a:lstStyle/>
        <a:p>
          <a:endParaRPr lang="en-US"/>
        </a:p>
      </dgm:t>
    </dgm:pt>
    <dgm:pt modelId="{9FB9C9A3-2196-4B24-974E-EBFF8990F489}" type="sibTrans" cxnId="{5CB059C2-3ADA-4468-80CB-7CFC804A1D61}">
      <dgm:prSet/>
      <dgm:spPr/>
      <dgm:t>
        <a:bodyPr/>
        <a:lstStyle/>
        <a:p>
          <a:endParaRPr lang="en-US"/>
        </a:p>
      </dgm:t>
    </dgm:pt>
    <dgm:pt modelId="{7FDD9363-D73E-4A4D-8126-23513F7B58C1}">
      <dgm:prSet/>
      <dgm:spPr/>
      <dgm:t>
        <a:bodyPr/>
        <a:lstStyle/>
        <a:p>
          <a:r>
            <a:rPr lang="nb-NO"/>
            <a:t>Hvis ikke kunden gjør opp, blir eiendelen slettet og tapet ført som kostnad i resultatet. </a:t>
          </a:r>
          <a:endParaRPr lang="en-US"/>
        </a:p>
      </dgm:t>
    </dgm:pt>
    <dgm:pt modelId="{EC1D0D35-5EC5-4C68-8AA5-C5ACFF0A528D}" type="parTrans" cxnId="{1FA25E02-67E7-41C1-85A6-343E606C5536}">
      <dgm:prSet/>
      <dgm:spPr/>
      <dgm:t>
        <a:bodyPr/>
        <a:lstStyle/>
        <a:p>
          <a:endParaRPr lang="en-US"/>
        </a:p>
      </dgm:t>
    </dgm:pt>
    <dgm:pt modelId="{4855EB95-F613-450C-B8F6-4C42BE71068C}" type="sibTrans" cxnId="{1FA25E02-67E7-41C1-85A6-343E606C5536}">
      <dgm:prSet/>
      <dgm:spPr/>
      <dgm:t>
        <a:bodyPr/>
        <a:lstStyle/>
        <a:p>
          <a:endParaRPr lang="en-US"/>
        </a:p>
      </dgm:t>
    </dgm:pt>
    <dgm:pt modelId="{1B19BEDC-47C8-42E7-A0DC-B3BCE2CFD595}">
      <dgm:prSet/>
      <dgm:spPr/>
      <dgm:t>
        <a:bodyPr/>
        <a:lstStyle/>
        <a:p>
          <a:r>
            <a:rPr lang="nb-NO"/>
            <a:t>Kjøp boken til Langli hvis dere er interessert i lære mer om bokføring </a:t>
          </a:r>
          <a:r>
            <a:rPr lang="nb-NO">
              <a:sym typeface="Wingdings" panose="05000000000000000000" pitchFamily="2" charset="2"/>
            </a:rPr>
            <a:t></a:t>
          </a:r>
          <a:r>
            <a:rPr lang="nb-NO"/>
            <a:t> </a:t>
          </a:r>
          <a:endParaRPr lang="en-US"/>
        </a:p>
      </dgm:t>
    </dgm:pt>
    <dgm:pt modelId="{7D93C990-1429-4B4D-8AE5-94468F7EA485}" type="parTrans" cxnId="{926B1070-26B4-49B2-8F87-AC6E6F8363FD}">
      <dgm:prSet/>
      <dgm:spPr/>
      <dgm:t>
        <a:bodyPr/>
        <a:lstStyle/>
        <a:p>
          <a:endParaRPr lang="en-US"/>
        </a:p>
      </dgm:t>
    </dgm:pt>
    <dgm:pt modelId="{CA04A4C1-D5C3-4BF4-AC0D-2F98AC30A81D}" type="sibTrans" cxnId="{926B1070-26B4-49B2-8F87-AC6E6F8363FD}">
      <dgm:prSet/>
      <dgm:spPr/>
      <dgm:t>
        <a:bodyPr/>
        <a:lstStyle/>
        <a:p>
          <a:endParaRPr lang="en-US"/>
        </a:p>
      </dgm:t>
    </dgm:pt>
    <dgm:pt modelId="{EFD48371-BE06-477A-9D8D-7B17A6EF9624}" type="pres">
      <dgm:prSet presAssocID="{2C1778DF-7FA4-405C-A265-F00DFBA1811C}" presName="Name0" presStyleCnt="0">
        <dgm:presLayoutVars>
          <dgm:dir/>
          <dgm:animLvl val="lvl"/>
          <dgm:resizeHandles val="exact"/>
        </dgm:presLayoutVars>
      </dgm:prSet>
      <dgm:spPr/>
    </dgm:pt>
    <dgm:pt modelId="{B6290476-18FC-4654-B17C-494C6460EB5F}" type="pres">
      <dgm:prSet presAssocID="{843EAE6A-9A46-4193-909E-54BEA48A4527}" presName="linNode" presStyleCnt="0"/>
      <dgm:spPr/>
    </dgm:pt>
    <dgm:pt modelId="{783FFC68-252A-4895-BA8D-572ACF012E4B}" type="pres">
      <dgm:prSet presAssocID="{843EAE6A-9A46-4193-909E-54BEA48A4527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3E584ACB-8EF6-4EDD-85D2-20F420784B55}" type="pres">
      <dgm:prSet presAssocID="{B3F21151-E788-4F07-BB5F-C3D4726FFDC5}" presName="sp" presStyleCnt="0"/>
      <dgm:spPr/>
    </dgm:pt>
    <dgm:pt modelId="{108E8C16-C179-4FEF-879E-B51043017477}" type="pres">
      <dgm:prSet presAssocID="{B928D3CC-95BF-4BB0-B525-345C1299EB74}" presName="linNode" presStyleCnt="0"/>
      <dgm:spPr/>
    </dgm:pt>
    <dgm:pt modelId="{28DF1CCE-8138-453B-874A-54E0FA2DDFED}" type="pres">
      <dgm:prSet presAssocID="{B928D3CC-95BF-4BB0-B525-345C1299EB74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0B6F6877-AFDC-4F77-AD51-3BFA07432C2C}" type="pres">
      <dgm:prSet presAssocID="{9FB9C9A3-2196-4B24-974E-EBFF8990F489}" presName="sp" presStyleCnt="0"/>
      <dgm:spPr/>
    </dgm:pt>
    <dgm:pt modelId="{5F09A904-2C1F-432A-A46E-172E258EFA78}" type="pres">
      <dgm:prSet presAssocID="{7FDD9363-D73E-4A4D-8126-23513F7B58C1}" presName="linNode" presStyleCnt="0"/>
      <dgm:spPr/>
    </dgm:pt>
    <dgm:pt modelId="{5068531A-44BD-4632-9394-5078CAB1FD87}" type="pres">
      <dgm:prSet presAssocID="{7FDD9363-D73E-4A4D-8126-23513F7B58C1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E9A907E2-E329-4DEA-BBBE-BCA27E4763A4}" type="pres">
      <dgm:prSet presAssocID="{4855EB95-F613-450C-B8F6-4C42BE71068C}" presName="sp" presStyleCnt="0"/>
      <dgm:spPr/>
    </dgm:pt>
    <dgm:pt modelId="{2F2AE01F-36F1-4FE7-994F-018D5E5AD2E3}" type="pres">
      <dgm:prSet presAssocID="{1B19BEDC-47C8-42E7-A0DC-B3BCE2CFD595}" presName="linNode" presStyleCnt="0"/>
      <dgm:spPr/>
    </dgm:pt>
    <dgm:pt modelId="{CA9B1F74-C4CC-402F-A9F5-8519063D3E88}" type="pres">
      <dgm:prSet presAssocID="{1B19BEDC-47C8-42E7-A0DC-B3BCE2CFD595}" presName="parentText" presStyleLbl="node1" presStyleIdx="3" presStyleCnt="4">
        <dgm:presLayoutVars>
          <dgm:chMax val="1"/>
          <dgm:bulletEnabled val="1"/>
        </dgm:presLayoutVars>
      </dgm:prSet>
      <dgm:spPr/>
    </dgm:pt>
  </dgm:ptLst>
  <dgm:cxnLst>
    <dgm:cxn modelId="{1FA25E02-67E7-41C1-85A6-343E606C5536}" srcId="{2C1778DF-7FA4-405C-A265-F00DFBA1811C}" destId="{7FDD9363-D73E-4A4D-8126-23513F7B58C1}" srcOrd="2" destOrd="0" parTransId="{EC1D0D35-5EC5-4C68-8AA5-C5ACFF0A528D}" sibTransId="{4855EB95-F613-450C-B8F6-4C42BE71068C}"/>
    <dgm:cxn modelId="{793B802A-5816-46DB-90E1-A99874AD1BD3}" type="presOf" srcId="{7FDD9363-D73E-4A4D-8126-23513F7B58C1}" destId="{5068531A-44BD-4632-9394-5078CAB1FD87}" srcOrd="0" destOrd="0" presId="urn:microsoft.com/office/officeart/2005/8/layout/vList5"/>
    <dgm:cxn modelId="{EE4FA767-68AF-42E0-8C65-B634399D3407}" type="presOf" srcId="{1B19BEDC-47C8-42E7-A0DC-B3BCE2CFD595}" destId="{CA9B1F74-C4CC-402F-A9F5-8519063D3E88}" srcOrd="0" destOrd="0" presId="urn:microsoft.com/office/officeart/2005/8/layout/vList5"/>
    <dgm:cxn modelId="{926B1070-26B4-49B2-8F87-AC6E6F8363FD}" srcId="{2C1778DF-7FA4-405C-A265-F00DFBA1811C}" destId="{1B19BEDC-47C8-42E7-A0DC-B3BCE2CFD595}" srcOrd="3" destOrd="0" parTransId="{7D93C990-1429-4B4D-8AE5-94468F7EA485}" sibTransId="{CA04A4C1-D5C3-4BF4-AC0D-2F98AC30A81D}"/>
    <dgm:cxn modelId="{D41693C0-6511-4C11-B703-3E918F0862FB}" srcId="{2C1778DF-7FA4-405C-A265-F00DFBA1811C}" destId="{843EAE6A-9A46-4193-909E-54BEA48A4527}" srcOrd="0" destOrd="0" parTransId="{1D91BDE3-7E95-4972-9F38-6042DA2BDFF1}" sibTransId="{B3F21151-E788-4F07-BB5F-C3D4726FFDC5}"/>
    <dgm:cxn modelId="{5CB059C2-3ADA-4468-80CB-7CFC804A1D61}" srcId="{2C1778DF-7FA4-405C-A265-F00DFBA1811C}" destId="{B928D3CC-95BF-4BB0-B525-345C1299EB74}" srcOrd="1" destOrd="0" parTransId="{1F882C5A-E351-442B-AD5F-03B242DC5B95}" sibTransId="{9FB9C9A3-2196-4B24-974E-EBFF8990F489}"/>
    <dgm:cxn modelId="{661F85D1-20D4-48E0-BFA0-AAC0DD9A069B}" type="presOf" srcId="{2C1778DF-7FA4-405C-A265-F00DFBA1811C}" destId="{EFD48371-BE06-477A-9D8D-7B17A6EF9624}" srcOrd="0" destOrd="0" presId="urn:microsoft.com/office/officeart/2005/8/layout/vList5"/>
    <dgm:cxn modelId="{A8DDCAD2-CC13-4F67-9580-57EF898C6124}" type="presOf" srcId="{843EAE6A-9A46-4193-909E-54BEA48A4527}" destId="{783FFC68-252A-4895-BA8D-572ACF012E4B}" srcOrd="0" destOrd="0" presId="urn:microsoft.com/office/officeart/2005/8/layout/vList5"/>
    <dgm:cxn modelId="{49374EE0-F6D0-4FBE-BA36-3A81D1E77914}" type="presOf" srcId="{B928D3CC-95BF-4BB0-B525-345C1299EB74}" destId="{28DF1CCE-8138-453B-874A-54E0FA2DDFED}" srcOrd="0" destOrd="0" presId="urn:microsoft.com/office/officeart/2005/8/layout/vList5"/>
    <dgm:cxn modelId="{A6D69746-6238-4C70-8819-D1D9F39E2D2E}" type="presParOf" srcId="{EFD48371-BE06-477A-9D8D-7B17A6EF9624}" destId="{B6290476-18FC-4654-B17C-494C6460EB5F}" srcOrd="0" destOrd="0" presId="urn:microsoft.com/office/officeart/2005/8/layout/vList5"/>
    <dgm:cxn modelId="{860E4091-A3E4-44A6-A7CA-D5381DAAA956}" type="presParOf" srcId="{B6290476-18FC-4654-B17C-494C6460EB5F}" destId="{783FFC68-252A-4895-BA8D-572ACF012E4B}" srcOrd="0" destOrd="0" presId="urn:microsoft.com/office/officeart/2005/8/layout/vList5"/>
    <dgm:cxn modelId="{D83900E8-AE28-4130-A762-1F076015138A}" type="presParOf" srcId="{EFD48371-BE06-477A-9D8D-7B17A6EF9624}" destId="{3E584ACB-8EF6-4EDD-85D2-20F420784B55}" srcOrd="1" destOrd="0" presId="urn:microsoft.com/office/officeart/2005/8/layout/vList5"/>
    <dgm:cxn modelId="{ED29617A-8870-4E62-B75C-61DAE59230DC}" type="presParOf" srcId="{EFD48371-BE06-477A-9D8D-7B17A6EF9624}" destId="{108E8C16-C179-4FEF-879E-B51043017477}" srcOrd="2" destOrd="0" presId="urn:microsoft.com/office/officeart/2005/8/layout/vList5"/>
    <dgm:cxn modelId="{F50F7E2A-1277-45E2-AAC3-BF279EF3A870}" type="presParOf" srcId="{108E8C16-C179-4FEF-879E-B51043017477}" destId="{28DF1CCE-8138-453B-874A-54E0FA2DDFED}" srcOrd="0" destOrd="0" presId="urn:microsoft.com/office/officeart/2005/8/layout/vList5"/>
    <dgm:cxn modelId="{001CC962-5C8F-4641-8747-52885EE40EB7}" type="presParOf" srcId="{EFD48371-BE06-477A-9D8D-7B17A6EF9624}" destId="{0B6F6877-AFDC-4F77-AD51-3BFA07432C2C}" srcOrd="3" destOrd="0" presId="urn:microsoft.com/office/officeart/2005/8/layout/vList5"/>
    <dgm:cxn modelId="{0646C892-CA3A-4AC2-9A46-300CF48E4EBA}" type="presParOf" srcId="{EFD48371-BE06-477A-9D8D-7B17A6EF9624}" destId="{5F09A904-2C1F-432A-A46E-172E258EFA78}" srcOrd="4" destOrd="0" presId="urn:microsoft.com/office/officeart/2005/8/layout/vList5"/>
    <dgm:cxn modelId="{CD5012E4-7AA2-4547-9728-1DA272880E62}" type="presParOf" srcId="{5F09A904-2C1F-432A-A46E-172E258EFA78}" destId="{5068531A-44BD-4632-9394-5078CAB1FD87}" srcOrd="0" destOrd="0" presId="urn:microsoft.com/office/officeart/2005/8/layout/vList5"/>
    <dgm:cxn modelId="{119C07DA-436A-408B-BC41-A06544C1D7C0}" type="presParOf" srcId="{EFD48371-BE06-477A-9D8D-7B17A6EF9624}" destId="{E9A907E2-E329-4DEA-BBBE-BCA27E4763A4}" srcOrd="5" destOrd="0" presId="urn:microsoft.com/office/officeart/2005/8/layout/vList5"/>
    <dgm:cxn modelId="{08D40B5C-1225-4DC5-9D3E-4DBCC8A9AF81}" type="presParOf" srcId="{EFD48371-BE06-477A-9D8D-7B17A6EF9624}" destId="{2F2AE01F-36F1-4FE7-994F-018D5E5AD2E3}" srcOrd="6" destOrd="0" presId="urn:microsoft.com/office/officeart/2005/8/layout/vList5"/>
    <dgm:cxn modelId="{1BAD53F4-7FC1-4FDC-9144-E3890762AE7E}" type="presParOf" srcId="{2F2AE01F-36F1-4FE7-994F-018D5E5AD2E3}" destId="{CA9B1F74-C4CC-402F-A9F5-8519063D3E8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8CB2AF-48E6-4E6D-9781-3C0DC385338D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FB05417D-A2EE-4813-AA10-D150E9636977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I begynnelsen av år 1 kjøper selskap A en stor pakkemaskin til 2 millioner kroner. </a:t>
          </a:r>
          <a:endParaRPr lang="en-US"/>
        </a:p>
      </dgm:t>
    </dgm:pt>
    <dgm:pt modelId="{73AFE2FC-A4D3-4E42-A1C9-A72FAEFE45A7}" type="parTrans" cxnId="{1985819F-E278-4392-A1BE-16E08F7D846D}">
      <dgm:prSet/>
      <dgm:spPr/>
      <dgm:t>
        <a:bodyPr/>
        <a:lstStyle/>
        <a:p>
          <a:endParaRPr lang="en-US"/>
        </a:p>
      </dgm:t>
    </dgm:pt>
    <dgm:pt modelId="{231B57F6-0D06-46F7-8B7C-2FDF5F10CE81}" type="sibTrans" cxnId="{1985819F-E278-4392-A1BE-16E08F7D846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4F3C449-831E-47BF-BCE7-E3144AAA7CD4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Den har en forventet levetid på 10 år. </a:t>
          </a:r>
          <a:endParaRPr lang="en-US"/>
        </a:p>
      </dgm:t>
    </dgm:pt>
    <dgm:pt modelId="{18CEB56A-CD88-4DA6-A0EF-47A60F48F468}" type="parTrans" cxnId="{58EB9E2D-6224-44CC-A962-9AB1DD122D24}">
      <dgm:prSet/>
      <dgm:spPr/>
      <dgm:t>
        <a:bodyPr/>
        <a:lstStyle/>
        <a:p>
          <a:endParaRPr lang="en-US"/>
        </a:p>
      </dgm:t>
    </dgm:pt>
    <dgm:pt modelId="{505C6B48-653E-4A82-AFD1-6177C3DC80BB}" type="sibTrans" cxnId="{58EB9E2D-6224-44CC-A962-9AB1DD122D2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D3469F9-4ABF-4294-AA56-5FE4683E6E38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Forutsett videre at selskapet har 5 millioner i årlige inntekter (alt innbetalt årlig) og 1 million i fast årlig lønnskostnad.</a:t>
          </a:r>
          <a:endParaRPr lang="en-US"/>
        </a:p>
      </dgm:t>
    </dgm:pt>
    <dgm:pt modelId="{F81B1732-89F8-40B3-91DB-8638E3AF055C}" type="parTrans" cxnId="{8B904195-2E6E-48CF-93CB-28667B42E6F6}">
      <dgm:prSet/>
      <dgm:spPr/>
      <dgm:t>
        <a:bodyPr/>
        <a:lstStyle/>
        <a:p>
          <a:endParaRPr lang="en-US"/>
        </a:p>
      </dgm:t>
    </dgm:pt>
    <dgm:pt modelId="{38524C30-8605-4BAC-BAC2-8E6CF00286D5}" type="sibTrans" cxnId="{8B904195-2E6E-48CF-93CB-28667B42E6F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E26B631-CF84-486D-84DF-F7CAC8E39087}">
      <dgm:prSet/>
      <dgm:spPr/>
      <dgm:t>
        <a:bodyPr/>
        <a:lstStyle/>
        <a:p>
          <a:pPr>
            <a:lnSpc>
              <a:spcPct val="100000"/>
            </a:lnSpc>
          </a:pPr>
          <a:r>
            <a:rPr lang="nb-NO" dirty="0"/>
            <a:t>Hvordan blir løsningen etter kontantprinsippet?</a:t>
          </a:r>
        </a:p>
        <a:p>
          <a:pPr>
            <a:lnSpc>
              <a:spcPct val="100000"/>
            </a:lnSpc>
          </a:pPr>
          <a:r>
            <a:rPr lang="nb-NO" dirty="0"/>
            <a:t>Hvordan periodiserer vi denne investeringen årlig etter periodiseringsprinsippet?</a:t>
          </a:r>
          <a:endParaRPr lang="en-US" dirty="0"/>
        </a:p>
      </dgm:t>
    </dgm:pt>
    <dgm:pt modelId="{CB34B1DB-C180-4103-A92D-0F5B3123CDDA}" type="parTrans" cxnId="{1AC4ED1D-D4ED-43FB-8213-1AF05CB64FA9}">
      <dgm:prSet/>
      <dgm:spPr/>
      <dgm:t>
        <a:bodyPr/>
        <a:lstStyle/>
        <a:p>
          <a:endParaRPr lang="en-US"/>
        </a:p>
      </dgm:t>
    </dgm:pt>
    <dgm:pt modelId="{5CBE7873-168D-405D-9EA0-688600047519}" type="sibTrans" cxnId="{1AC4ED1D-D4ED-43FB-8213-1AF05CB64FA9}">
      <dgm:prSet/>
      <dgm:spPr/>
      <dgm:t>
        <a:bodyPr/>
        <a:lstStyle/>
        <a:p>
          <a:endParaRPr lang="en-US"/>
        </a:p>
      </dgm:t>
    </dgm:pt>
    <dgm:pt modelId="{5712E79D-6BF8-4802-866B-1124808600E8}" type="pres">
      <dgm:prSet presAssocID="{A68CB2AF-48E6-4E6D-9781-3C0DC385338D}" presName="root" presStyleCnt="0">
        <dgm:presLayoutVars>
          <dgm:dir/>
          <dgm:resizeHandles val="exact"/>
        </dgm:presLayoutVars>
      </dgm:prSet>
      <dgm:spPr/>
    </dgm:pt>
    <dgm:pt modelId="{E42CB8E7-CD99-483A-A2D4-51C2DF5184FF}" type="pres">
      <dgm:prSet presAssocID="{A68CB2AF-48E6-4E6D-9781-3C0DC385338D}" presName="container" presStyleCnt="0">
        <dgm:presLayoutVars>
          <dgm:dir/>
          <dgm:resizeHandles val="exact"/>
        </dgm:presLayoutVars>
      </dgm:prSet>
      <dgm:spPr/>
    </dgm:pt>
    <dgm:pt modelId="{BD186F42-042D-4A19-B49B-8F488EB8FEBB}" type="pres">
      <dgm:prSet presAssocID="{FB05417D-A2EE-4813-AA10-D150E9636977}" presName="compNode" presStyleCnt="0"/>
      <dgm:spPr/>
    </dgm:pt>
    <dgm:pt modelId="{ABAD1EAB-B664-4A06-876E-449C45ED4CCC}" type="pres">
      <dgm:prSet presAssocID="{FB05417D-A2EE-4813-AA10-D150E9636977}" presName="iconBgRect" presStyleLbl="bgShp" presStyleIdx="0" presStyleCnt="4"/>
      <dgm:spPr/>
    </dgm:pt>
    <dgm:pt modelId="{3EBB5358-E7B7-447A-B753-DD2B396E72B2}" type="pres">
      <dgm:prSet presAssocID="{FB05417D-A2EE-4813-AA10-D150E963697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78A316E0-940A-4567-869E-D0DF35CAF102}" type="pres">
      <dgm:prSet presAssocID="{FB05417D-A2EE-4813-AA10-D150E9636977}" presName="spaceRect" presStyleCnt="0"/>
      <dgm:spPr/>
    </dgm:pt>
    <dgm:pt modelId="{10278000-EE74-48B4-B6A8-4E86808890D9}" type="pres">
      <dgm:prSet presAssocID="{FB05417D-A2EE-4813-AA10-D150E9636977}" presName="textRect" presStyleLbl="revTx" presStyleIdx="0" presStyleCnt="4">
        <dgm:presLayoutVars>
          <dgm:chMax val="1"/>
          <dgm:chPref val="1"/>
        </dgm:presLayoutVars>
      </dgm:prSet>
      <dgm:spPr/>
    </dgm:pt>
    <dgm:pt modelId="{B811C15D-0F2F-44AF-8C28-E80EFD2EFF11}" type="pres">
      <dgm:prSet presAssocID="{231B57F6-0D06-46F7-8B7C-2FDF5F10CE81}" presName="sibTrans" presStyleLbl="sibTrans2D1" presStyleIdx="0" presStyleCnt="0"/>
      <dgm:spPr/>
    </dgm:pt>
    <dgm:pt modelId="{A89EC5E0-08C4-4245-9C2E-F0F98A7753B3}" type="pres">
      <dgm:prSet presAssocID="{54F3C449-831E-47BF-BCE7-E3144AAA7CD4}" presName="compNode" presStyleCnt="0"/>
      <dgm:spPr/>
    </dgm:pt>
    <dgm:pt modelId="{EACA298A-D654-47EB-A74E-5AD09973EBC3}" type="pres">
      <dgm:prSet presAssocID="{54F3C449-831E-47BF-BCE7-E3144AAA7CD4}" presName="iconBgRect" presStyleLbl="bgShp" presStyleIdx="1" presStyleCnt="4"/>
      <dgm:spPr/>
    </dgm:pt>
    <dgm:pt modelId="{CD464341-5FFA-460D-A446-5B1CF40779BC}" type="pres">
      <dgm:prSet presAssocID="{54F3C449-831E-47BF-BCE7-E3144AAA7CD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meglass ferdig"/>
        </a:ext>
      </dgm:extLst>
    </dgm:pt>
    <dgm:pt modelId="{A3098669-782E-4DD3-A857-AF87D525A956}" type="pres">
      <dgm:prSet presAssocID="{54F3C449-831E-47BF-BCE7-E3144AAA7CD4}" presName="spaceRect" presStyleCnt="0"/>
      <dgm:spPr/>
    </dgm:pt>
    <dgm:pt modelId="{E6C6847B-EF9C-45B8-AC2C-A671E048758E}" type="pres">
      <dgm:prSet presAssocID="{54F3C449-831E-47BF-BCE7-E3144AAA7CD4}" presName="textRect" presStyleLbl="revTx" presStyleIdx="1" presStyleCnt="4">
        <dgm:presLayoutVars>
          <dgm:chMax val="1"/>
          <dgm:chPref val="1"/>
        </dgm:presLayoutVars>
      </dgm:prSet>
      <dgm:spPr/>
    </dgm:pt>
    <dgm:pt modelId="{D9544D13-F007-43AE-A2D6-59AAC871899A}" type="pres">
      <dgm:prSet presAssocID="{505C6B48-653E-4A82-AFD1-6177C3DC80BB}" presName="sibTrans" presStyleLbl="sibTrans2D1" presStyleIdx="0" presStyleCnt="0"/>
      <dgm:spPr/>
    </dgm:pt>
    <dgm:pt modelId="{4F4D1D0C-689F-4F5F-AFA3-547C785CC64E}" type="pres">
      <dgm:prSet presAssocID="{ED3469F9-4ABF-4294-AA56-5FE4683E6E38}" presName="compNode" presStyleCnt="0"/>
      <dgm:spPr/>
    </dgm:pt>
    <dgm:pt modelId="{E6CC66EA-6BE1-4A2E-B0E3-43C64275948B}" type="pres">
      <dgm:prSet presAssocID="{ED3469F9-4ABF-4294-AA56-5FE4683E6E38}" presName="iconBgRect" presStyleLbl="bgShp" presStyleIdx="2" presStyleCnt="4"/>
      <dgm:spPr/>
    </dgm:pt>
    <dgm:pt modelId="{75070ED4-4253-4B21-9B24-B5AA81E569A9}" type="pres">
      <dgm:prSet presAssocID="{ED3469F9-4ABF-4294-AA56-5FE4683E6E3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ger"/>
        </a:ext>
      </dgm:extLst>
    </dgm:pt>
    <dgm:pt modelId="{461BF443-8AB2-478A-AC5A-4DAE2C971D4A}" type="pres">
      <dgm:prSet presAssocID="{ED3469F9-4ABF-4294-AA56-5FE4683E6E38}" presName="spaceRect" presStyleCnt="0"/>
      <dgm:spPr/>
    </dgm:pt>
    <dgm:pt modelId="{A156A186-0EDF-470E-A0DD-EBCB162B8E26}" type="pres">
      <dgm:prSet presAssocID="{ED3469F9-4ABF-4294-AA56-5FE4683E6E38}" presName="textRect" presStyleLbl="revTx" presStyleIdx="2" presStyleCnt="4">
        <dgm:presLayoutVars>
          <dgm:chMax val="1"/>
          <dgm:chPref val="1"/>
        </dgm:presLayoutVars>
      </dgm:prSet>
      <dgm:spPr/>
    </dgm:pt>
    <dgm:pt modelId="{E2D43AE6-0214-40A7-8ACC-70FF25C351FA}" type="pres">
      <dgm:prSet presAssocID="{38524C30-8605-4BAC-BAC2-8E6CF00286D5}" presName="sibTrans" presStyleLbl="sibTrans2D1" presStyleIdx="0" presStyleCnt="0"/>
      <dgm:spPr/>
    </dgm:pt>
    <dgm:pt modelId="{448EEDBA-F235-4A2D-8506-99F0708D2E82}" type="pres">
      <dgm:prSet presAssocID="{BE26B631-CF84-486D-84DF-F7CAC8E39087}" presName="compNode" presStyleCnt="0"/>
      <dgm:spPr/>
    </dgm:pt>
    <dgm:pt modelId="{D32FF486-71D8-45BF-8147-D0F75D011E9F}" type="pres">
      <dgm:prSet presAssocID="{BE26B631-CF84-486D-84DF-F7CAC8E39087}" presName="iconBgRect" presStyleLbl="bgShp" presStyleIdx="3" presStyleCnt="4"/>
      <dgm:spPr/>
    </dgm:pt>
    <dgm:pt modelId="{4DF04DBE-9FCF-4F73-A61D-A8960EC24D55}" type="pres">
      <dgm:prSet presAssocID="{BE26B631-CF84-486D-84DF-F7CAC8E3908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ynter"/>
        </a:ext>
      </dgm:extLst>
    </dgm:pt>
    <dgm:pt modelId="{3B7FE214-2B35-4C98-A440-800E061C76A4}" type="pres">
      <dgm:prSet presAssocID="{BE26B631-CF84-486D-84DF-F7CAC8E39087}" presName="spaceRect" presStyleCnt="0"/>
      <dgm:spPr/>
    </dgm:pt>
    <dgm:pt modelId="{056BF322-40B6-4ED6-8579-FCA4B03938D6}" type="pres">
      <dgm:prSet presAssocID="{BE26B631-CF84-486D-84DF-F7CAC8E39087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0512AE04-CDB5-944C-949E-0DE03471087B}" type="presOf" srcId="{54F3C449-831E-47BF-BCE7-E3144AAA7CD4}" destId="{E6C6847B-EF9C-45B8-AC2C-A671E048758E}" srcOrd="0" destOrd="0" presId="urn:microsoft.com/office/officeart/2018/2/layout/IconCircleList"/>
    <dgm:cxn modelId="{1AC4ED1D-D4ED-43FB-8213-1AF05CB64FA9}" srcId="{A68CB2AF-48E6-4E6D-9781-3C0DC385338D}" destId="{BE26B631-CF84-486D-84DF-F7CAC8E39087}" srcOrd="3" destOrd="0" parTransId="{CB34B1DB-C180-4103-A92D-0F5B3123CDDA}" sibTransId="{5CBE7873-168D-405D-9EA0-688600047519}"/>
    <dgm:cxn modelId="{F9F6E722-1C88-0342-BBE3-CE30D29C49E8}" type="presOf" srcId="{231B57F6-0D06-46F7-8B7C-2FDF5F10CE81}" destId="{B811C15D-0F2F-44AF-8C28-E80EFD2EFF11}" srcOrd="0" destOrd="0" presId="urn:microsoft.com/office/officeart/2018/2/layout/IconCircleList"/>
    <dgm:cxn modelId="{58EB9E2D-6224-44CC-A962-9AB1DD122D24}" srcId="{A68CB2AF-48E6-4E6D-9781-3C0DC385338D}" destId="{54F3C449-831E-47BF-BCE7-E3144AAA7CD4}" srcOrd="1" destOrd="0" parTransId="{18CEB56A-CD88-4DA6-A0EF-47A60F48F468}" sibTransId="{505C6B48-653E-4A82-AFD1-6177C3DC80BB}"/>
    <dgm:cxn modelId="{096D1F3E-A320-B64C-AA49-D7DD9FC5BE62}" type="presOf" srcId="{38524C30-8605-4BAC-BAC2-8E6CF00286D5}" destId="{E2D43AE6-0214-40A7-8ACC-70FF25C351FA}" srcOrd="0" destOrd="0" presId="urn:microsoft.com/office/officeart/2018/2/layout/IconCircleList"/>
    <dgm:cxn modelId="{D2AA5C5A-224D-F54D-8B3F-0469A2437213}" type="presOf" srcId="{BE26B631-CF84-486D-84DF-F7CAC8E39087}" destId="{056BF322-40B6-4ED6-8579-FCA4B03938D6}" srcOrd="0" destOrd="0" presId="urn:microsoft.com/office/officeart/2018/2/layout/IconCircleList"/>
    <dgm:cxn modelId="{BDA1547E-A07B-DB45-8DFA-638CECECC47F}" type="presOf" srcId="{ED3469F9-4ABF-4294-AA56-5FE4683E6E38}" destId="{A156A186-0EDF-470E-A0DD-EBCB162B8E26}" srcOrd="0" destOrd="0" presId="urn:microsoft.com/office/officeart/2018/2/layout/IconCircleList"/>
    <dgm:cxn modelId="{8B904195-2E6E-48CF-93CB-28667B42E6F6}" srcId="{A68CB2AF-48E6-4E6D-9781-3C0DC385338D}" destId="{ED3469F9-4ABF-4294-AA56-5FE4683E6E38}" srcOrd="2" destOrd="0" parTransId="{F81B1732-89F8-40B3-91DB-8638E3AF055C}" sibTransId="{38524C30-8605-4BAC-BAC2-8E6CF00286D5}"/>
    <dgm:cxn modelId="{BEFA1997-F297-924C-A5F7-7792A0824C60}" type="presOf" srcId="{FB05417D-A2EE-4813-AA10-D150E9636977}" destId="{10278000-EE74-48B4-B6A8-4E86808890D9}" srcOrd="0" destOrd="0" presId="urn:microsoft.com/office/officeart/2018/2/layout/IconCircleList"/>
    <dgm:cxn modelId="{1985819F-E278-4392-A1BE-16E08F7D846D}" srcId="{A68CB2AF-48E6-4E6D-9781-3C0DC385338D}" destId="{FB05417D-A2EE-4813-AA10-D150E9636977}" srcOrd="0" destOrd="0" parTransId="{73AFE2FC-A4D3-4E42-A1C9-A72FAEFE45A7}" sibTransId="{231B57F6-0D06-46F7-8B7C-2FDF5F10CE81}"/>
    <dgm:cxn modelId="{4C7FEFA5-67A8-CD42-AD8B-94284510F4A5}" type="presOf" srcId="{A68CB2AF-48E6-4E6D-9781-3C0DC385338D}" destId="{5712E79D-6BF8-4802-866B-1124808600E8}" srcOrd="0" destOrd="0" presId="urn:microsoft.com/office/officeart/2018/2/layout/IconCircleList"/>
    <dgm:cxn modelId="{E92360DE-2573-1749-A85D-539C26A11337}" type="presOf" srcId="{505C6B48-653E-4A82-AFD1-6177C3DC80BB}" destId="{D9544D13-F007-43AE-A2D6-59AAC871899A}" srcOrd="0" destOrd="0" presId="urn:microsoft.com/office/officeart/2018/2/layout/IconCircleList"/>
    <dgm:cxn modelId="{FFD74FFB-0C82-114F-A9D0-14BA64DDDABC}" type="presParOf" srcId="{5712E79D-6BF8-4802-866B-1124808600E8}" destId="{E42CB8E7-CD99-483A-A2D4-51C2DF5184FF}" srcOrd="0" destOrd="0" presId="urn:microsoft.com/office/officeart/2018/2/layout/IconCircleList"/>
    <dgm:cxn modelId="{06CEF9B9-A3D0-5B40-B73A-32A4E055FB84}" type="presParOf" srcId="{E42CB8E7-CD99-483A-A2D4-51C2DF5184FF}" destId="{BD186F42-042D-4A19-B49B-8F488EB8FEBB}" srcOrd="0" destOrd="0" presId="urn:microsoft.com/office/officeart/2018/2/layout/IconCircleList"/>
    <dgm:cxn modelId="{46900743-15F9-C84A-9B83-B4EEC5EC2099}" type="presParOf" srcId="{BD186F42-042D-4A19-B49B-8F488EB8FEBB}" destId="{ABAD1EAB-B664-4A06-876E-449C45ED4CCC}" srcOrd="0" destOrd="0" presId="urn:microsoft.com/office/officeart/2018/2/layout/IconCircleList"/>
    <dgm:cxn modelId="{29723027-7E81-DE40-AA27-AD5D347872DF}" type="presParOf" srcId="{BD186F42-042D-4A19-B49B-8F488EB8FEBB}" destId="{3EBB5358-E7B7-447A-B753-DD2B396E72B2}" srcOrd="1" destOrd="0" presId="urn:microsoft.com/office/officeart/2018/2/layout/IconCircleList"/>
    <dgm:cxn modelId="{B1CEBAA7-E126-1949-B1E6-F874BEC4BE93}" type="presParOf" srcId="{BD186F42-042D-4A19-B49B-8F488EB8FEBB}" destId="{78A316E0-940A-4567-869E-D0DF35CAF102}" srcOrd="2" destOrd="0" presId="urn:microsoft.com/office/officeart/2018/2/layout/IconCircleList"/>
    <dgm:cxn modelId="{CE8E597A-B0AB-7048-BE6A-DDEDAE5BA411}" type="presParOf" srcId="{BD186F42-042D-4A19-B49B-8F488EB8FEBB}" destId="{10278000-EE74-48B4-B6A8-4E86808890D9}" srcOrd="3" destOrd="0" presId="urn:microsoft.com/office/officeart/2018/2/layout/IconCircleList"/>
    <dgm:cxn modelId="{2B430CBE-2AD8-EF40-A824-5D9A8C643FB4}" type="presParOf" srcId="{E42CB8E7-CD99-483A-A2D4-51C2DF5184FF}" destId="{B811C15D-0F2F-44AF-8C28-E80EFD2EFF11}" srcOrd="1" destOrd="0" presId="urn:microsoft.com/office/officeart/2018/2/layout/IconCircleList"/>
    <dgm:cxn modelId="{00127ED6-FBAD-5B41-99ED-3985C79AA7B1}" type="presParOf" srcId="{E42CB8E7-CD99-483A-A2D4-51C2DF5184FF}" destId="{A89EC5E0-08C4-4245-9C2E-F0F98A7753B3}" srcOrd="2" destOrd="0" presId="urn:microsoft.com/office/officeart/2018/2/layout/IconCircleList"/>
    <dgm:cxn modelId="{22D3DD3F-49AA-7E4A-8857-E37560FE8A82}" type="presParOf" srcId="{A89EC5E0-08C4-4245-9C2E-F0F98A7753B3}" destId="{EACA298A-D654-47EB-A74E-5AD09973EBC3}" srcOrd="0" destOrd="0" presId="urn:microsoft.com/office/officeart/2018/2/layout/IconCircleList"/>
    <dgm:cxn modelId="{8765147E-7828-FA48-844F-4D40E6D6079C}" type="presParOf" srcId="{A89EC5E0-08C4-4245-9C2E-F0F98A7753B3}" destId="{CD464341-5FFA-460D-A446-5B1CF40779BC}" srcOrd="1" destOrd="0" presId="urn:microsoft.com/office/officeart/2018/2/layout/IconCircleList"/>
    <dgm:cxn modelId="{19ABFAD1-FDB5-6246-BD87-CD28BE76836E}" type="presParOf" srcId="{A89EC5E0-08C4-4245-9C2E-F0F98A7753B3}" destId="{A3098669-782E-4DD3-A857-AF87D525A956}" srcOrd="2" destOrd="0" presId="urn:microsoft.com/office/officeart/2018/2/layout/IconCircleList"/>
    <dgm:cxn modelId="{A8FC9412-BED1-C443-9ECE-3B2096BF24B7}" type="presParOf" srcId="{A89EC5E0-08C4-4245-9C2E-F0F98A7753B3}" destId="{E6C6847B-EF9C-45B8-AC2C-A671E048758E}" srcOrd="3" destOrd="0" presId="urn:microsoft.com/office/officeart/2018/2/layout/IconCircleList"/>
    <dgm:cxn modelId="{A3E5D424-8C9A-4747-AB1A-2FDE198AE7C1}" type="presParOf" srcId="{E42CB8E7-CD99-483A-A2D4-51C2DF5184FF}" destId="{D9544D13-F007-43AE-A2D6-59AAC871899A}" srcOrd="3" destOrd="0" presId="urn:microsoft.com/office/officeart/2018/2/layout/IconCircleList"/>
    <dgm:cxn modelId="{7745C14A-FF61-1C4C-BCC4-836152045038}" type="presParOf" srcId="{E42CB8E7-CD99-483A-A2D4-51C2DF5184FF}" destId="{4F4D1D0C-689F-4F5F-AFA3-547C785CC64E}" srcOrd="4" destOrd="0" presId="urn:microsoft.com/office/officeart/2018/2/layout/IconCircleList"/>
    <dgm:cxn modelId="{182C105F-F662-0C4B-A978-2BAF3C65CAA8}" type="presParOf" srcId="{4F4D1D0C-689F-4F5F-AFA3-547C785CC64E}" destId="{E6CC66EA-6BE1-4A2E-B0E3-43C64275948B}" srcOrd="0" destOrd="0" presId="urn:microsoft.com/office/officeart/2018/2/layout/IconCircleList"/>
    <dgm:cxn modelId="{B0259074-2F24-0445-A4F3-C10AA3322108}" type="presParOf" srcId="{4F4D1D0C-689F-4F5F-AFA3-547C785CC64E}" destId="{75070ED4-4253-4B21-9B24-B5AA81E569A9}" srcOrd="1" destOrd="0" presId="urn:microsoft.com/office/officeart/2018/2/layout/IconCircleList"/>
    <dgm:cxn modelId="{F872ABCF-F2A4-6842-BD65-60231F5CEF4F}" type="presParOf" srcId="{4F4D1D0C-689F-4F5F-AFA3-547C785CC64E}" destId="{461BF443-8AB2-478A-AC5A-4DAE2C971D4A}" srcOrd="2" destOrd="0" presId="urn:microsoft.com/office/officeart/2018/2/layout/IconCircleList"/>
    <dgm:cxn modelId="{EEDEB37B-0C4C-FB49-BEA9-D543254F60F5}" type="presParOf" srcId="{4F4D1D0C-689F-4F5F-AFA3-547C785CC64E}" destId="{A156A186-0EDF-470E-A0DD-EBCB162B8E26}" srcOrd="3" destOrd="0" presId="urn:microsoft.com/office/officeart/2018/2/layout/IconCircleList"/>
    <dgm:cxn modelId="{7B752314-48DD-4941-A15D-9DB833DEBC8C}" type="presParOf" srcId="{E42CB8E7-CD99-483A-A2D4-51C2DF5184FF}" destId="{E2D43AE6-0214-40A7-8ACC-70FF25C351FA}" srcOrd="5" destOrd="0" presId="urn:microsoft.com/office/officeart/2018/2/layout/IconCircleList"/>
    <dgm:cxn modelId="{0FA4E0D1-2586-8746-9AFA-64F73D4D0B31}" type="presParOf" srcId="{E42CB8E7-CD99-483A-A2D4-51C2DF5184FF}" destId="{448EEDBA-F235-4A2D-8506-99F0708D2E82}" srcOrd="6" destOrd="0" presId="urn:microsoft.com/office/officeart/2018/2/layout/IconCircleList"/>
    <dgm:cxn modelId="{BD7921F6-B0FA-EF49-803F-CDA5DD6B48D1}" type="presParOf" srcId="{448EEDBA-F235-4A2D-8506-99F0708D2E82}" destId="{D32FF486-71D8-45BF-8147-D0F75D011E9F}" srcOrd="0" destOrd="0" presId="urn:microsoft.com/office/officeart/2018/2/layout/IconCircleList"/>
    <dgm:cxn modelId="{A3F0A8F9-4D52-1944-A550-5289E49CACB0}" type="presParOf" srcId="{448EEDBA-F235-4A2D-8506-99F0708D2E82}" destId="{4DF04DBE-9FCF-4F73-A61D-A8960EC24D55}" srcOrd="1" destOrd="0" presId="urn:microsoft.com/office/officeart/2018/2/layout/IconCircleList"/>
    <dgm:cxn modelId="{56092612-79C2-1242-AD24-FB6BC751BFAF}" type="presParOf" srcId="{448EEDBA-F235-4A2D-8506-99F0708D2E82}" destId="{3B7FE214-2B35-4C98-A440-800E061C76A4}" srcOrd="2" destOrd="0" presId="urn:microsoft.com/office/officeart/2018/2/layout/IconCircleList"/>
    <dgm:cxn modelId="{F05C054E-3BB3-DF41-8683-0B41F2223E33}" type="presParOf" srcId="{448EEDBA-F235-4A2D-8506-99F0708D2E82}" destId="{056BF322-40B6-4ED6-8579-FCA4B03938D6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0485606-EFBF-445C-9DF5-56BF10EE031F}" type="doc">
      <dgm:prSet loTypeId="urn:microsoft.com/office/officeart/2005/8/layout/hierarchy1" loCatId="hierarchy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29667AE7-9716-4413-A928-54175F00118E}">
      <dgm:prSet/>
      <dgm:spPr/>
      <dgm:t>
        <a:bodyPr/>
        <a:lstStyle/>
        <a:p>
          <a:r>
            <a:rPr lang="nb-NO"/>
            <a:t>+ Mer korrekt måling av økonomisk aktivitet.</a:t>
          </a:r>
          <a:endParaRPr lang="en-US"/>
        </a:p>
      </dgm:t>
    </dgm:pt>
    <dgm:pt modelId="{33D670E1-CB7D-4FF3-8D9E-890C7E8C0F73}" type="parTrans" cxnId="{79545FD4-67F9-4BDB-92B0-0F31E226C593}">
      <dgm:prSet/>
      <dgm:spPr/>
      <dgm:t>
        <a:bodyPr/>
        <a:lstStyle/>
        <a:p>
          <a:endParaRPr lang="en-US"/>
        </a:p>
      </dgm:t>
    </dgm:pt>
    <dgm:pt modelId="{A9CF87E3-8576-449E-A183-F8178CB4E815}" type="sibTrans" cxnId="{79545FD4-67F9-4BDB-92B0-0F31E226C593}">
      <dgm:prSet/>
      <dgm:spPr/>
      <dgm:t>
        <a:bodyPr/>
        <a:lstStyle/>
        <a:p>
          <a:endParaRPr lang="en-US"/>
        </a:p>
      </dgm:t>
    </dgm:pt>
    <dgm:pt modelId="{17F8874A-EEC0-46A4-8312-C9395BC69684}">
      <dgm:prSet/>
      <dgm:spPr/>
      <dgm:t>
        <a:bodyPr/>
        <a:lstStyle/>
        <a:p>
          <a:r>
            <a:rPr lang="nb-NO" dirty="0"/>
            <a:t>+ Lettere å sammenligne ulike bedrifter med ulik forretningsprofil (kredittsalg, lagerstyring </a:t>
          </a:r>
          <a:r>
            <a:rPr lang="nb-NO" dirty="0" err="1"/>
            <a:t>etc</a:t>
          </a:r>
          <a:r>
            <a:rPr lang="nb-NO" dirty="0"/>
            <a:t>).</a:t>
          </a:r>
          <a:endParaRPr lang="en-US" dirty="0"/>
        </a:p>
      </dgm:t>
    </dgm:pt>
    <dgm:pt modelId="{43D54785-FCF0-4DFC-A04D-4FCAE23D7ADD}" type="parTrans" cxnId="{F5BBAA39-62BA-4398-B74A-BAEB8965C8C2}">
      <dgm:prSet/>
      <dgm:spPr/>
      <dgm:t>
        <a:bodyPr/>
        <a:lstStyle/>
        <a:p>
          <a:endParaRPr lang="en-US"/>
        </a:p>
      </dgm:t>
    </dgm:pt>
    <dgm:pt modelId="{8C5E6238-6445-430E-9189-5B0D2C00CF17}" type="sibTrans" cxnId="{F5BBAA39-62BA-4398-B74A-BAEB8965C8C2}">
      <dgm:prSet/>
      <dgm:spPr/>
      <dgm:t>
        <a:bodyPr/>
        <a:lstStyle/>
        <a:p>
          <a:endParaRPr lang="en-US"/>
        </a:p>
      </dgm:t>
    </dgm:pt>
    <dgm:pt modelId="{C89A4EB7-4A8A-44C3-BC8F-2AF1DF85272A}">
      <dgm:prSet custT="1"/>
      <dgm:spPr/>
      <dgm:t>
        <a:bodyPr/>
        <a:lstStyle/>
        <a:p>
          <a:r>
            <a:rPr lang="nb-NO" sz="1400" dirty="0">
              <a:solidFill>
                <a:srgbClr val="C00000"/>
              </a:solidFill>
            </a:rPr>
            <a:t>Stort minus: Tilfører mange grader av skjønn til regnskapet som åpner for manipulasjon, som eksempelvis:</a:t>
          </a:r>
          <a:endParaRPr lang="en-US" sz="1400" dirty="0">
            <a:solidFill>
              <a:srgbClr val="C00000"/>
            </a:solidFill>
          </a:endParaRPr>
        </a:p>
      </dgm:t>
    </dgm:pt>
    <dgm:pt modelId="{E1E6EAF3-322F-49F7-9A0D-EF3FAF964968}" type="parTrans" cxnId="{F0B06376-E2D0-4C8A-80E8-054CC93A9B14}">
      <dgm:prSet/>
      <dgm:spPr/>
      <dgm:t>
        <a:bodyPr/>
        <a:lstStyle/>
        <a:p>
          <a:endParaRPr lang="en-US"/>
        </a:p>
      </dgm:t>
    </dgm:pt>
    <dgm:pt modelId="{01BE5324-B938-42B9-AF22-4B0A3EB95903}" type="sibTrans" cxnId="{F0B06376-E2D0-4C8A-80E8-054CC93A9B14}">
      <dgm:prSet/>
      <dgm:spPr/>
      <dgm:t>
        <a:bodyPr/>
        <a:lstStyle/>
        <a:p>
          <a:endParaRPr lang="en-US"/>
        </a:p>
      </dgm:t>
    </dgm:pt>
    <dgm:pt modelId="{F8109D25-6751-4534-9886-EDE3697B4C5A}">
      <dgm:prSet/>
      <dgm:spPr/>
      <dgm:t>
        <a:bodyPr/>
        <a:lstStyle/>
        <a:p>
          <a:r>
            <a:rPr lang="nb-NO"/>
            <a:t>Når er en inntekt opptjent?</a:t>
          </a:r>
          <a:endParaRPr lang="en-US"/>
        </a:p>
      </dgm:t>
    </dgm:pt>
    <dgm:pt modelId="{5510FC78-AEAD-440C-ADD4-93CEF47875AD}" type="parTrans" cxnId="{CA19F2A0-86C7-4A18-95F9-75E8AB47F31F}">
      <dgm:prSet/>
      <dgm:spPr/>
      <dgm:t>
        <a:bodyPr/>
        <a:lstStyle/>
        <a:p>
          <a:endParaRPr lang="en-US"/>
        </a:p>
      </dgm:t>
    </dgm:pt>
    <dgm:pt modelId="{9CA410F2-13FF-47DF-B604-A8F1DC7A43FD}" type="sibTrans" cxnId="{CA19F2A0-86C7-4A18-95F9-75E8AB47F31F}">
      <dgm:prSet/>
      <dgm:spPr/>
      <dgm:t>
        <a:bodyPr/>
        <a:lstStyle/>
        <a:p>
          <a:endParaRPr lang="en-US"/>
        </a:p>
      </dgm:t>
    </dgm:pt>
    <dgm:pt modelId="{F8201707-2E85-48E4-9D8C-C64FB9BBA8F6}">
      <dgm:prSet/>
      <dgm:spPr/>
      <dgm:t>
        <a:bodyPr/>
        <a:lstStyle/>
        <a:p>
          <a:r>
            <a:rPr lang="nb-NO"/>
            <a:t>Hva er økonomisk levetid på et driftsmiddel?</a:t>
          </a:r>
          <a:endParaRPr lang="en-US"/>
        </a:p>
      </dgm:t>
    </dgm:pt>
    <dgm:pt modelId="{50E60EA4-A91A-49C8-BF7B-A731D99570B9}" type="parTrans" cxnId="{CC8EDA77-9E1E-45DB-B1D9-2CD0925107DE}">
      <dgm:prSet/>
      <dgm:spPr/>
      <dgm:t>
        <a:bodyPr/>
        <a:lstStyle/>
        <a:p>
          <a:endParaRPr lang="en-US"/>
        </a:p>
      </dgm:t>
    </dgm:pt>
    <dgm:pt modelId="{7FA9FF29-0FFA-483A-964C-D191B177CE9C}" type="sibTrans" cxnId="{CC8EDA77-9E1E-45DB-B1D9-2CD0925107DE}">
      <dgm:prSet/>
      <dgm:spPr/>
      <dgm:t>
        <a:bodyPr/>
        <a:lstStyle/>
        <a:p>
          <a:endParaRPr lang="en-US"/>
        </a:p>
      </dgm:t>
    </dgm:pt>
    <dgm:pt modelId="{66679DDE-891B-4C2D-B93F-562D68BF3300}">
      <dgm:prSet/>
      <dgm:spPr/>
      <dgm:t>
        <a:bodyPr/>
        <a:lstStyle/>
        <a:p>
          <a:r>
            <a:rPr lang="en-US" dirty="0" err="1"/>
            <a:t>Skaper</a:t>
          </a:r>
          <a:r>
            <a:rPr lang="en-US" dirty="0"/>
            <a:t> </a:t>
          </a:r>
          <a:r>
            <a:rPr lang="en-US" dirty="0" err="1"/>
            <a:t>eiendeler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balansen</a:t>
          </a:r>
          <a:r>
            <a:rPr lang="en-US" dirty="0"/>
            <a:t> </a:t>
          </a:r>
          <a:r>
            <a:rPr lang="en-US" dirty="0" err="1"/>
            <a:t>som</a:t>
          </a:r>
          <a:r>
            <a:rPr lang="en-US" dirty="0"/>
            <a:t> det </a:t>
          </a:r>
          <a:r>
            <a:rPr lang="en-US" dirty="0" err="1"/>
            <a:t>kan</a:t>
          </a:r>
          <a:r>
            <a:rPr lang="en-US" dirty="0"/>
            <a:t> </a:t>
          </a:r>
          <a:r>
            <a:rPr lang="en-US" dirty="0" err="1"/>
            <a:t>være</a:t>
          </a:r>
          <a:r>
            <a:rPr lang="en-US" dirty="0"/>
            <a:t> </a:t>
          </a:r>
          <a:r>
            <a:rPr lang="en-US" dirty="0" err="1"/>
            <a:t>vanskelig</a:t>
          </a:r>
          <a:r>
            <a:rPr lang="en-US" dirty="0"/>
            <a:t> </a:t>
          </a:r>
          <a:r>
            <a:rPr lang="en-US" dirty="0" err="1"/>
            <a:t>å</a:t>
          </a:r>
          <a:r>
            <a:rPr lang="en-US" dirty="0"/>
            <a:t> </a:t>
          </a:r>
          <a:r>
            <a:rPr lang="en-US" dirty="0" err="1"/>
            <a:t>vite</a:t>
          </a:r>
          <a:r>
            <a:rPr lang="en-US" dirty="0"/>
            <a:t> den </a:t>
          </a:r>
          <a:r>
            <a:rPr lang="en-US" dirty="0" err="1"/>
            <a:t>korrekte</a:t>
          </a:r>
          <a:r>
            <a:rPr lang="en-US" dirty="0"/>
            <a:t> </a:t>
          </a:r>
          <a:r>
            <a:rPr lang="en-US" dirty="0" err="1"/>
            <a:t>veriden</a:t>
          </a:r>
          <a:r>
            <a:rPr lang="en-US" dirty="0"/>
            <a:t> av (</a:t>
          </a:r>
          <a:r>
            <a:rPr lang="en-US" dirty="0" err="1"/>
            <a:t>eks</a:t>
          </a:r>
          <a:r>
            <a:rPr lang="en-US" dirty="0"/>
            <a:t>. </a:t>
          </a:r>
          <a:r>
            <a:rPr lang="en-US" dirty="0" err="1"/>
            <a:t>Kundefordringer</a:t>
          </a:r>
          <a:r>
            <a:rPr lang="en-US" dirty="0"/>
            <a:t>).</a:t>
          </a:r>
        </a:p>
      </dgm:t>
    </dgm:pt>
    <dgm:pt modelId="{0CC641A6-24AE-4A69-AB35-20E92DFD76C8}" type="parTrans" cxnId="{EC6CEFB1-00FB-4D07-9AA0-FAC45D248597}">
      <dgm:prSet/>
      <dgm:spPr/>
      <dgm:t>
        <a:bodyPr/>
        <a:lstStyle/>
        <a:p>
          <a:endParaRPr lang="en-US"/>
        </a:p>
      </dgm:t>
    </dgm:pt>
    <dgm:pt modelId="{80B0F446-8610-447C-909A-086C22F8323B}" type="sibTrans" cxnId="{EC6CEFB1-00FB-4D07-9AA0-FAC45D248597}">
      <dgm:prSet/>
      <dgm:spPr/>
      <dgm:t>
        <a:bodyPr/>
        <a:lstStyle/>
        <a:p>
          <a:endParaRPr lang="en-US"/>
        </a:p>
      </dgm:t>
    </dgm:pt>
    <dgm:pt modelId="{9A7945F6-B5AE-524A-980B-2F13CDB5888B}" type="pres">
      <dgm:prSet presAssocID="{30485606-EFBF-445C-9DF5-56BF10EE031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180360C-2CE2-754A-AA6D-1CA722D49F85}" type="pres">
      <dgm:prSet presAssocID="{29667AE7-9716-4413-A928-54175F00118E}" presName="hierRoot1" presStyleCnt="0"/>
      <dgm:spPr/>
    </dgm:pt>
    <dgm:pt modelId="{868EFB29-002F-044E-991E-C34F3F963043}" type="pres">
      <dgm:prSet presAssocID="{29667AE7-9716-4413-A928-54175F00118E}" presName="composite" presStyleCnt="0"/>
      <dgm:spPr/>
    </dgm:pt>
    <dgm:pt modelId="{86CE3DD6-CE33-D64E-BF00-84A2B58D3058}" type="pres">
      <dgm:prSet presAssocID="{29667AE7-9716-4413-A928-54175F00118E}" presName="background" presStyleLbl="node0" presStyleIdx="0" presStyleCnt="3"/>
      <dgm:spPr/>
    </dgm:pt>
    <dgm:pt modelId="{27A4B0EB-7917-BD4F-8C83-C19102B9A86F}" type="pres">
      <dgm:prSet presAssocID="{29667AE7-9716-4413-A928-54175F00118E}" presName="text" presStyleLbl="fgAcc0" presStyleIdx="0" presStyleCnt="3">
        <dgm:presLayoutVars>
          <dgm:chPref val="3"/>
        </dgm:presLayoutVars>
      </dgm:prSet>
      <dgm:spPr/>
    </dgm:pt>
    <dgm:pt modelId="{60D737B0-E160-024E-A7DB-AF37761EAA0F}" type="pres">
      <dgm:prSet presAssocID="{29667AE7-9716-4413-A928-54175F00118E}" presName="hierChild2" presStyleCnt="0"/>
      <dgm:spPr/>
    </dgm:pt>
    <dgm:pt modelId="{60225837-CFB5-3C4F-95F7-DA268B3454B1}" type="pres">
      <dgm:prSet presAssocID="{17F8874A-EEC0-46A4-8312-C9395BC69684}" presName="hierRoot1" presStyleCnt="0"/>
      <dgm:spPr/>
    </dgm:pt>
    <dgm:pt modelId="{3626E3B0-88D1-4345-82F0-276D63BD2400}" type="pres">
      <dgm:prSet presAssocID="{17F8874A-EEC0-46A4-8312-C9395BC69684}" presName="composite" presStyleCnt="0"/>
      <dgm:spPr/>
    </dgm:pt>
    <dgm:pt modelId="{88B5843D-CDFA-E741-9171-EC37587CED07}" type="pres">
      <dgm:prSet presAssocID="{17F8874A-EEC0-46A4-8312-C9395BC69684}" presName="background" presStyleLbl="node0" presStyleIdx="1" presStyleCnt="3"/>
      <dgm:spPr/>
    </dgm:pt>
    <dgm:pt modelId="{1F76E14E-913E-2340-B61D-68BDE85E96DB}" type="pres">
      <dgm:prSet presAssocID="{17F8874A-EEC0-46A4-8312-C9395BC69684}" presName="text" presStyleLbl="fgAcc0" presStyleIdx="1" presStyleCnt="3">
        <dgm:presLayoutVars>
          <dgm:chPref val="3"/>
        </dgm:presLayoutVars>
      </dgm:prSet>
      <dgm:spPr/>
    </dgm:pt>
    <dgm:pt modelId="{70E695DB-D3FE-2640-8208-4ED624CA350C}" type="pres">
      <dgm:prSet presAssocID="{17F8874A-EEC0-46A4-8312-C9395BC69684}" presName="hierChild2" presStyleCnt="0"/>
      <dgm:spPr/>
    </dgm:pt>
    <dgm:pt modelId="{009FBD0E-8B9F-4B48-9B47-EFDF2CC0F882}" type="pres">
      <dgm:prSet presAssocID="{C89A4EB7-4A8A-44C3-BC8F-2AF1DF85272A}" presName="hierRoot1" presStyleCnt="0"/>
      <dgm:spPr/>
    </dgm:pt>
    <dgm:pt modelId="{DAA56E51-10AF-F945-8557-E324BA792262}" type="pres">
      <dgm:prSet presAssocID="{C89A4EB7-4A8A-44C3-BC8F-2AF1DF85272A}" presName="composite" presStyleCnt="0"/>
      <dgm:spPr/>
    </dgm:pt>
    <dgm:pt modelId="{927D112B-4E06-DE47-A595-237E47F9E7EA}" type="pres">
      <dgm:prSet presAssocID="{C89A4EB7-4A8A-44C3-BC8F-2AF1DF85272A}" presName="background" presStyleLbl="node0" presStyleIdx="2" presStyleCnt="3"/>
      <dgm:spPr/>
    </dgm:pt>
    <dgm:pt modelId="{FDE0E1D2-5EF1-4E40-A001-EF272B3BAA65}" type="pres">
      <dgm:prSet presAssocID="{C89A4EB7-4A8A-44C3-BC8F-2AF1DF85272A}" presName="text" presStyleLbl="fgAcc0" presStyleIdx="2" presStyleCnt="3">
        <dgm:presLayoutVars>
          <dgm:chPref val="3"/>
        </dgm:presLayoutVars>
      </dgm:prSet>
      <dgm:spPr/>
    </dgm:pt>
    <dgm:pt modelId="{8A59F4A1-38FF-1E4D-B122-DED19FF85159}" type="pres">
      <dgm:prSet presAssocID="{C89A4EB7-4A8A-44C3-BC8F-2AF1DF85272A}" presName="hierChild2" presStyleCnt="0"/>
      <dgm:spPr/>
    </dgm:pt>
    <dgm:pt modelId="{072C3903-B0D6-C24B-AC40-58206FD028A5}" type="pres">
      <dgm:prSet presAssocID="{5510FC78-AEAD-440C-ADD4-93CEF47875AD}" presName="Name10" presStyleLbl="parChTrans1D2" presStyleIdx="0" presStyleCnt="3"/>
      <dgm:spPr/>
    </dgm:pt>
    <dgm:pt modelId="{D309E31B-AA5B-AE45-B80A-4E61331CD703}" type="pres">
      <dgm:prSet presAssocID="{F8109D25-6751-4534-9886-EDE3697B4C5A}" presName="hierRoot2" presStyleCnt="0"/>
      <dgm:spPr/>
    </dgm:pt>
    <dgm:pt modelId="{ECEC4CA5-3803-DA44-A6E6-A8ADEEB85983}" type="pres">
      <dgm:prSet presAssocID="{F8109D25-6751-4534-9886-EDE3697B4C5A}" presName="composite2" presStyleCnt="0"/>
      <dgm:spPr/>
    </dgm:pt>
    <dgm:pt modelId="{FD0CB9A8-820C-1F47-B346-46214530773E}" type="pres">
      <dgm:prSet presAssocID="{F8109D25-6751-4534-9886-EDE3697B4C5A}" presName="background2" presStyleLbl="node2" presStyleIdx="0" presStyleCnt="3"/>
      <dgm:spPr/>
    </dgm:pt>
    <dgm:pt modelId="{E4C1CFFB-1F6E-5B42-BCE5-584349A3AAAC}" type="pres">
      <dgm:prSet presAssocID="{F8109D25-6751-4534-9886-EDE3697B4C5A}" presName="text2" presStyleLbl="fgAcc2" presStyleIdx="0" presStyleCnt="3">
        <dgm:presLayoutVars>
          <dgm:chPref val="3"/>
        </dgm:presLayoutVars>
      </dgm:prSet>
      <dgm:spPr/>
    </dgm:pt>
    <dgm:pt modelId="{12485018-05EE-794D-9D8F-3985412F851C}" type="pres">
      <dgm:prSet presAssocID="{F8109D25-6751-4534-9886-EDE3697B4C5A}" presName="hierChild3" presStyleCnt="0"/>
      <dgm:spPr/>
    </dgm:pt>
    <dgm:pt modelId="{B66F6DF5-6156-544C-9E30-09CA4312B3B2}" type="pres">
      <dgm:prSet presAssocID="{50E60EA4-A91A-49C8-BF7B-A731D99570B9}" presName="Name10" presStyleLbl="parChTrans1D2" presStyleIdx="1" presStyleCnt="3"/>
      <dgm:spPr/>
    </dgm:pt>
    <dgm:pt modelId="{CB32FF35-BE30-5346-B34A-0B372457DAB6}" type="pres">
      <dgm:prSet presAssocID="{F8201707-2E85-48E4-9D8C-C64FB9BBA8F6}" presName="hierRoot2" presStyleCnt="0"/>
      <dgm:spPr/>
    </dgm:pt>
    <dgm:pt modelId="{6339F9A1-7966-A640-95EF-965CFA05024A}" type="pres">
      <dgm:prSet presAssocID="{F8201707-2E85-48E4-9D8C-C64FB9BBA8F6}" presName="composite2" presStyleCnt="0"/>
      <dgm:spPr/>
    </dgm:pt>
    <dgm:pt modelId="{F1316822-8E8A-8346-8512-18F1A67670B3}" type="pres">
      <dgm:prSet presAssocID="{F8201707-2E85-48E4-9D8C-C64FB9BBA8F6}" presName="background2" presStyleLbl="node2" presStyleIdx="1" presStyleCnt="3"/>
      <dgm:spPr/>
    </dgm:pt>
    <dgm:pt modelId="{B792A765-55F2-424F-863C-BFDAA98CA85A}" type="pres">
      <dgm:prSet presAssocID="{F8201707-2E85-48E4-9D8C-C64FB9BBA8F6}" presName="text2" presStyleLbl="fgAcc2" presStyleIdx="1" presStyleCnt="3">
        <dgm:presLayoutVars>
          <dgm:chPref val="3"/>
        </dgm:presLayoutVars>
      </dgm:prSet>
      <dgm:spPr/>
    </dgm:pt>
    <dgm:pt modelId="{6E1238AB-9D9C-644E-8858-E57BC4F8D7AE}" type="pres">
      <dgm:prSet presAssocID="{F8201707-2E85-48E4-9D8C-C64FB9BBA8F6}" presName="hierChild3" presStyleCnt="0"/>
      <dgm:spPr/>
    </dgm:pt>
    <dgm:pt modelId="{EA1D6037-3A2D-CE43-9A63-157086D8B1BB}" type="pres">
      <dgm:prSet presAssocID="{0CC641A6-24AE-4A69-AB35-20E92DFD76C8}" presName="Name10" presStyleLbl="parChTrans1D2" presStyleIdx="2" presStyleCnt="3"/>
      <dgm:spPr/>
    </dgm:pt>
    <dgm:pt modelId="{545ACD5E-B1B3-3242-88AD-D375D6F06CF0}" type="pres">
      <dgm:prSet presAssocID="{66679DDE-891B-4C2D-B93F-562D68BF3300}" presName="hierRoot2" presStyleCnt="0"/>
      <dgm:spPr/>
    </dgm:pt>
    <dgm:pt modelId="{FC29F485-DBCA-F749-95AE-261B1DA1AE20}" type="pres">
      <dgm:prSet presAssocID="{66679DDE-891B-4C2D-B93F-562D68BF3300}" presName="composite2" presStyleCnt="0"/>
      <dgm:spPr/>
    </dgm:pt>
    <dgm:pt modelId="{7C11CEDF-6E98-C049-9780-201F66E89AD8}" type="pres">
      <dgm:prSet presAssocID="{66679DDE-891B-4C2D-B93F-562D68BF3300}" presName="background2" presStyleLbl="node2" presStyleIdx="2" presStyleCnt="3"/>
      <dgm:spPr/>
    </dgm:pt>
    <dgm:pt modelId="{C0017946-5908-4143-A9D8-A88B868B5350}" type="pres">
      <dgm:prSet presAssocID="{66679DDE-891B-4C2D-B93F-562D68BF3300}" presName="text2" presStyleLbl="fgAcc2" presStyleIdx="2" presStyleCnt="3">
        <dgm:presLayoutVars>
          <dgm:chPref val="3"/>
        </dgm:presLayoutVars>
      </dgm:prSet>
      <dgm:spPr/>
    </dgm:pt>
    <dgm:pt modelId="{6898DC60-957D-2B43-84A4-B6A696D4B1BF}" type="pres">
      <dgm:prSet presAssocID="{66679DDE-891B-4C2D-B93F-562D68BF3300}" presName="hierChild3" presStyleCnt="0"/>
      <dgm:spPr/>
    </dgm:pt>
  </dgm:ptLst>
  <dgm:cxnLst>
    <dgm:cxn modelId="{36DFE82C-2230-7944-81B9-2CB11F969ECD}" type="presOf" srcId="{C89A4EB7-4A8A-44C3-BC8F-2AF1DF85272A}" destId="{FDE0E1D2-5EF1-4E40-A001-EF272B3BAA65}" srcOrd="0" destOrd="0" presId="urn:microsoft.com/office/officeart/2005/8/layout/hierarchy1"/>
    <dgm:cxn modelId="{F21E7F2D-D713-BC48-BD0F-6FC58DE54B16}" type="presOf" srcId="{29667AE7-9716-4413-A928-54175F00118E}" destId="{27A4B0EB-7917-BD4F-8C83-C19102B9A86F}" srcOrd="0" destOrd="0" presId="urn:microsoft.com/office/officeart/2005/8/layout/hierarchy1"/>
    <dgm:cxn modelId="{A6330A30-BEFD-BB42-8C25-23520E955CE8}" type="presOf" srcId="{F8109D25-6751-4534-9886-EDE3697B4C5A}" destId="{E4C1CFFB-1F6E-5B42-BCE5-584349A3AAAC}" srcOrd="0" destOrd="0" presId="urn:microsoft.com/office/officeart/2005/8/layout/hierarchy1"/>
    <dgm:cxn modelId="{F5BBAA39-62BA-4398-B74A-BAEB8965C8C2}" srcId="{30485606-EFBF-445C-9DF5-56BF10EE031F}" destId="{17F8874A-EEC0-46A4-8312-C9395BC69684}" srcOrd="1" destOrd="0" parTransId="{43D54785-FCF0-4DFC-A04D-4FCAE23D7ADD}" sibTransId="{8C5E6238-6445-430E-9189-5B0D2C00CF17}"/>
    <dgm:cxn modelId="{28EBBF3C-0763-F345-83BB-68144AFC7FA6}" type="presOf" srcId="{30485606-EFBF-445C-9DF5-56BF10EE031F}" destId="{9A7945F6-B5AE-524A-980B-2F13CDB5888B}" srcOrd="0" destOrd="0" presId="urn:microsoft.com/office/officeart/2005/8/layout/hierarchy1"/>
    <dgm:cxn modelId="{C64D4F5E-A96C-7246-9D2D-6C3671F4089E}" type="presOf" srcId="{0CC641A6-24AE-4A69-AB35-20E92DFD76C8}" destId="{EA1D6037-3A2D-CE43-9A63-157086D8B1BB}" srcOrd="0" destOrd="0" presId="urn:microsoft.com/office/officeart/2005/8/layout/hierarchy1"/>
    <dgm:cxn modelId="{14457154-F5B4-6C4A-A8F0-8B116FC01384}" type="presOf" srcId="{66679DDE-891B-4C2D-B93F-562D68BF3300}" destId="{C0017946-5908-4143-A9D8-A88B868B5350}" srcOrd="0" destOrd="0" presId="urn:microsoft.com/office/officeart/2005/8/layout/hierarchy1"/>
    <dgm:cxn modelId="{F0B06376-E2D0-4C8A-80E8-054CC93A9B14}" srcId="{30485606-EFBF-445C-9DF5-56BF10EE031F}" destId="{C89A4EB7-4A8A-44C3-BC8F-2AF1DF85272A}" srcOrd="2" destOrd="0" parTransId="{E1E6EAF3-322F-49F7-9A0D-EF3FAF964968}" sibTransId="{01BE5324-B938-42B9-AF22-4B0A3EB95903}"/>
    <dgm:cxn modelId="{CC8EDA77-9E1E-45DB-B1D9-2CD0925107DE}" srcId="{C89A4EB7-4A8A-44C3-BC8F-2AF1DF85272A}" destId="{F8201707-2E85-48E4-9D8C-C64FB9BBA8F6}" srcOrd="1" destOrd="0" parTransId="{50E60EA4-A91A-49C8-BF7B-A731D99570B9}" sibTransId="{7FA9FF29-0FFA-483A-964C-D191B177CE9C}"/>
    <dgm:cxn modelId="{1EFD0079-D56C-1F4C-BF14-3B0B9B647132}" type="presOf" srcId="{F8201707-2E85-48E4-9D8C-C64FB9BBA8F6}" destId="{B792A765-55F2-424F-863C-BFDAA98CA85A}" srcOrd="0" destOrd="0" presId="urn:microsoft.com/office/officeart/2005/8/layout/hierarchy1"/>
    <dgm:cxn modelId="{CA19F2A0-86C7-4A18-95F9-75E8AB47F31F}" srcId="{C89A4EB7-4A8A-44C3-BC8F-2AF1DF85272A}" destId="{F8109D25-6751-4534-9886-EDE3697B4C5A}" srcOrd="0" destOrd="0" parTransId="{5510FC78-AEAD-440C-ADD4-93CEF47875AD}" sibTransId="{9CA410F2-13FF-47DF-B604-A8F1DC7A43FD}"/>
    <dgm:cxn modelId="{EC6CEFB1-00FB-4D07-9AA0-FAC45D248597}" srcId="{C89A4EB7-4A8A-44C3-BC8F-2AF1DF85272A}" destId="{66679DDE-891B-4C2D-B93F-562D68BF3300}" srcOrd="2" destOrd="0" parTransId="{0CC641A6-24AE-4A69-AB35-20E92DFD76C8}" sibTransId="{80B0F446-8610-447C-909A-086C22F8323B}"/>
    <dgm:cxn modelId="{79545FD4-67F9-4BDB-92B0-0F31E226C593}" srcId="{30485606-EFBF-445C-9DF5-56BF10EE031F}" destId="{29667AE7-9716-4413-A928-54175F00118E}" srcOrd="0" destOrd="0" parTransId="{33D670E1-CB7D-4FF3-8D9E-890C7E8C0F73}" sibTransId="{A9CF87E3-8576-449E-A183-F8178CB4E815}"/>
    <dgm:cxn modelId="{2A1CEAD5-C2DD-434C-9237-E9098A051C4B}" type="presOf" srcId="{5510FC78-AEAD-440C-ADD4-93CEF47875AD}" destId="{072C3903-B0D6-C24B-AC40-58206FD028A5}" srcOrd="0" destOrd="0" presId="urn:microsoft.com/office/officeart/2005/8/layout/hierarchy1"/>
    <dgm:cxn modelId="{4626F4EA-4070-4E45-9436-E1951FC02929}" type="presOf" srcId="{17F8874A-EEC0-46A4-8312-C9395BC69684}" destId="{1F76E14E-913E-2340-B61D-68BDE85E96DB}" srcOrd="0" destOrd="0" presId="urn:microsoft.com/office/officeart/2005/8/layout/hierarchy1"/>
    <dgm:cxn modelId="{3E5D80FD-987D-B345-A439-077967E34FCB}" type="presOf" srcId="{50E60EA4-A91A-49C8-BF7B-A731D99570B9}" destId="{B66F6DF5-6156-544C-9E30-09CA4312B3B2}" srcOrd="0" destOrd="0" presId="urn:microsoft.com/office/officeart/2005/8/layout/hierarchy1"/>
    <dgm:cxn modelId="{9C92A56A-3467-6C4F-A0C1-B46CF4B88915}" type="presParOf" srcId="{9A7945F6-B5AE-524A-980B-2F13CDB5888B}" destId="{0180360C-2CE2-754A-AA6D-1CA722D49F85}" srcOrd="0" destOrd="0" presId="urn:microsoft.com/office/officeart/2005/8/layout/hierarchy1"/>
    <dgm:cxn modelId="{38435866-FFFF-BC43-8005-37E5E4C25C3C}" type="presParOf" srcId="{0180360C-2CE2-754A-AA6D-1CA722D49F85}" destId="{868EFB29-002F-044E-991E-C34F3F963043}" srcOrd="0" destOrd="0" presId="urn:microsoft.com/office/officeart/2005/8/layout/hierarchy1"/>
    <dgm:cxn modelId="{3E5E1B37-0392-7441-A427-8D3B4ACE9D86}" type="presParOf" srcId="{868EFB29-002F-044E-991E-C34F3F963043}" destId="{86CE3DD6-CE33-D64E-BF00-84A2B58D3058}" srcOrd="0" destOrd="0" presId="urn:microsoft.com/office/officeart/2005/8/layout/hierarchy1"/>
    <dgm:cxn modelId="{9F20A420-3E42-124C-8BFC-884E5689D8B5}" type="presParOf" srcId="{868EFB29-002F-044E-991E-C34F3F963043}" destId="{27A4B0EB-7917-BD4F-8C83-C19102B9A86F}" srcOrd="1" destOrd="0" presId="urn:microsoft.com/office/officeart/2005/8/layout/hierarchy1"/>
    <dgm:cxn modelId="{FBA8AE3F-0430-1846-952C-B42275BC0E25}" type="presParOf" srcId="{0180360C-2CE2-754A-AA6D-1CA722D49F85}" destId="{60D737B0-E160-024E-A7DB-AF37761EAA0F}" srcOrd="1" destOrd="0" presId="urn:microsoft.com/office/officeart/2005/8/layout/hierarchy1"/>
    <dgm:cxn modelId="{169212D3-4ACA-E44C-82B1-A81F8ED7782F}" type="presParOf" srcId="{9A7945F6-B5AE-524A-980B-2F13CDB5888B}" destId="{60225837-CFB5-3C4F-95F7-DA268B3454B1}" srcOrd="1" destOrd="0" presId="urn:microsoft.com/office/officeart/2005/8/layout/hierarchy1"/>
    <dgm:cxn modelId="{2E0FABC2-B501-D145-9F46-748A7B88F5F8}" type="presParOf" srcId="{60225837-CFB5-3C4F-95F7-DA268B3454B1}" destId="{3626E3B0-88D1-4345-82F0-276D63BD2400}" srcOrd="0" destOrd="0" presId="urn:microsoft.com/office/officeart/2005/8/layout/hierarchy1"/>
    <dgm:cxn modelId="{0883D15F-4780-C14F-B3F0-A0EF3D53FF3B}" type="presParOf" srcId="{3626E3B0-88D1-4345-82F0-276D63BD2400}" destId="{88B5843D-CDFA-E741-9171-EC37587CED07}" srcOrd="0" destOrd="0" presId="urn:microsoft.com/office/officeart/2005/8/layout/hierarchy1"/>
    <dgm:cxn modelId="{1C80CF99-81FF-044E-832C-79A04A9D2002}" type="presParOf" srcId="{3626E3B0-88D1-4345-82F0-276D63BD2400}" destId="{1F76E14E-913E-2340-B61D-68BDE85E96DB}" srcOrd="1" destOrd="0" presId="urn:microsoft.com/office/officeart/2005/8/layout/hierarchy1"/>
    <dgm:cxn modelId="{6983B48C-072E-CA48-B0ED-8F445AFD6080}" type="presParOf" srcId="{60225837-CFB5-3C4F-95F7-DA268B3454B1}" destId="{70E695DB-D3FE-2640-8208-4ED624CA350C}" srcOrd="1" destOrd="0" presId="urn:microsoft.com/office/officeart/2005/8/layout/hierarchy1"/>
    <dgm:cxn modelId="{11807BB5-37C2-C641-B4FD-373210F106E7}" type="presParOf" srcId="{9A7945F6-B5AE-524A-980B-2F13CDB5888B}" destId="{009FBD0E-8B9F-4B48-9B47-EFDF2CC0F882}" srcOrd="2" destOrd="0" presId="urn:microsoft.com/office/officeart/2005/8/layout/hierarchy1"/>
    <dgm:cxn modelId="{9AAC25E4-E801-6142-9D5C-9ECD35E8F5B0}" type="presParOf" srcId="{009FBD0E-8B9F-4B48-9B47-EFDF2CC0F882}" destId="{DAA56E51-10AF-F945-8557-E324BA792262}" srcOrd="0" destOrd="0" presId="urn:microsoft.com/office/officeart/2005/8/layout/hierarchy1"/>
    <dgm:cxn modelId="{16DE3820-99D4-AF46-BC9D-C6DB188D8FA6}" type="presParOf" srcId="{DAA56E51-10AF-F945-8557-E324BA792262}" destId="{927D112B-4E06-DE47-A595-237E47F9E7EA}" srcOrd="0" destOrd="0" presId="urn:microsoft.com/office/officeart/2005/8/layout/hierarchy1"/>
    <dgm:cxn modelId="{542E80E4-36F2-6F4B-8AF3-00D452824D4A}" type="presParOf" srcId="{DAA56E51-10AF-F945-8557-E324BA792262}" destId="{FDE0E1D2-5EF1-4E40-A001-EF272B3BAA65}" srcOrd="1" destOrd="0" presId="urn:microsoft.com/office/officeart/2005/8/layout/hierarchy1"/>
    <dgm:cxn modelId="{3003C5D6-B4DF-EB46-9DE7-6F433C401C96}" type="presParOf" srcId="{009FBD0E-8B9F-4B48-9B47-EFDF2CC0F882}" destId="{8A59F4A1-38FF-1E4D-B122-DED19FF85159}" srcOrd="1" destOrd="0" presId="urn:microsoft.com/office/officeart/2005/8/layout/hierarchy1"/>
    <dgm:cxn modelId="{72A1CB27-3A8A-DD4C-9C37-65EBFAFFAFEE}" type="presParOf" srcId="{8A59F4A1-38FF-1E4D-B122-DED19FF85159}" destId="{072C3903-B0D6-C24B-AC40-58206FD028A5}" srcOrd="0" destOrd="0" presId="urn:microsoft.com/office/officeart/2005/8/layout/hierarchy1"/>
    <dgm:cxn modelId="{7831300C-C8FB-994C-8786-04428C9E473C}" type="presParOf" srcId="{8A59F4A1-38FF-1E4D-B122-DED19FF85159}" destId="{D309E31B-AA5B-AE45-B80A-4E61331CD703}" srcOrd="1" destOrd="0" presId="urn:microsoft.com/office/officeart/2005/8/layout/hierarchy1"/>
    <dgm:cxn modelId="{175C7EDE-8744-034E-B2FD-5B00E89B4138}" type="presParOf" srcId="{D309E31B-AA5B-AE45-B80A-4E61331CD703}" destId="{ECEC4CA5-3803-DA44-A6E6-A8ADEEB85983}" srcOrd="0" destOrd="0" presId="urn:microsoft.com/office/officeart/2005/8/layout/hierarchy1"/>
    <dgm:cxn modelId="{0646BCAA-3ED5-0442-8737-B97024A6E2FB}" type="presParOf" srcId="{ECEC4CA5-3803-DA44-A6E6-A8ADEEB85983}" destId="{FD0CB9A8-820C-1F47-B346-46214530773E}" srcOrd="0" destOrd="0" presId="urn:microsoft.com/office/officeart/2005/8/layout/hierarchy1"/>
    <dgm:cxn modelId="{BD8D7A5B-2318-5E41-B5FC-D7380D671AAC}" type="presParOf" srcId="{ECEC4CA5-3803-DA44-A6E6-A8ADEEB85983}" destId="{E4C1CFFB-1F6E-5B42-BCE5-584349A3AAAC}" srcOrd="1" destOrd="0" presId="urn:microsoft.com/office/officeart/2005/8/layout/hierarchy1"/>
    <dgm:cxn modelId="{BAEBAEEC-35AA-9348-953A-7A7C4433AB3D}" type="presParOf" srcId="{D309E31B-AA5B-AE45-B80A-4E61331CD703}" destId="{12485018-05EE-794D-9D8F-3985412F851C}" srcOrd="1" destOrd="0" presId="urn:microsoft.com/office/officeart/2005/8/layout/hierarchy1"/>
    <dgm:cxn modelId="{AB6D2010-8EF5-0B4F-878C-48F03C89DC0C}" type="presParOf" srcId="{8A59F4A1-38FF-1E4D-B122-DED19FF85159}" destId="{B66F6DF5-6156-544C-9E30-09CA4312B3B2}" srcOrd="2" destOrd="0" presId="urn:microsoft.com/office/officeart/2005/8/layout/hierarchy1"/>
    <dgm:cxn modelId="{21A9A574-F8FC-A14D-8E60-6CAC35256786}" type="presParOf" srcId="{8A59F4A1-38FF-1E4D-B122-DED19FF85159}" destId="{CB32FF35-BE30-5346-B34A-0B372457DAB6}" srcOrd="3" destOrd="0" presId="urn:microsoft.com/office/officeart/2005/8/layout/hierarchy1"/>
    <dgm:cxn modelId="{FF2FA03C-741E-314A-B8CE-4B442BBFDFC9}" type="presParOf" srcId="{CB32FF35-BE30-5346-B34A-0B372457DAB6}" destId="{6339F9A1-7966-A640-95EF-965CFA05024A}" srcOrd="0" destOrd="0" presId="urn:microsoft.com/office/officeart/2005/8/layout/hierarchy1"/>
    <dgm:cxn modelId="{8A7CF068-2B1F-6D47-9C84-CFC15CA009A4}" type="presParOf" srcId="{6339F9A1-7966-A640-95EF-965CFA05024A}" destId="{F1316822-8E8A-8346-8512-18F1A67670B3}" srcOrd="0" destOrd="0" presId="urn:microsoft.com/office/officeart/2005/8/layout/hierarchy1"/>
    <dgm:cxn modelId="{4E0892D9-05D4-F14F-B342-8CB905903FBB}" type="presParOf" srcId="{6339F9A1-7966-A640-95EF-965CFA05024A}" destId="{B792A765-55F2-424F-863C-BFDAA98CA85A}" srcOrd="1" destOrd="0" presId="urn:microsoft.com/office/officeart/2005/8/layout/hierarchy1"/>
    <dgm:cxn modelId="{738DBCC2-9894-6F45-B7F8-1193162EBA52}" type="presParOf" srcId="{CB32FF35-BE30-5346-B34A-0B372457DAB6}" destId="{6E1238AB-9D9C-644E-8858-E57BC4F8D7AE}" srcOrd="1" destOrd="0" presId="urn:microsoft.com/office/officeart/2005/8/layout/hierarchy1"/>
    <dgm:cxn modelId="{BCA9AF05-5142-3C4E-A931-004DEC9C177D}" type="presParOf" srcId="{8A59F4A1-38FF-1E4D-B122-DED19FF85159}" destId="{EA1D6037-3A2D-CE43-9A63-157086D8B1BB}" srcOrd="4" destOrd="0" presId="urn:microsoft.com/office/officeart/2005/8/layout/hierarchy1"/>
    <dgm:cxn modelId="{7C9C5C52-174E-D94C-9411-EC023D261F49}" type="presParOf" srcId="{8A59F4A1-38FF-1E4D-B122-DED19FF85159}" destId="{545ACD5E-B1B3-3242-88AD-D375D6F06CF0}" srcOrd="5" destOrd="0" presId="urn:microsoft.com/office/officeart/2005/8/layout/hierarchy1"/>
    <dgm:cxn modelId="{337F3256-8A5E-D34A-A9D6-41163D8BF620}" type="presParOf" srcId="{545ACD5E-B1B3-3242-88AD-D375D6F06CF0}" destId="{FC29F485-DBCA-F749-95AE-261B1DA1AE20}" srcOrd="0" destOrd="0" presId="urn:microsoft.com/office/officeart/2005/8/layout/hierarchy1"/>
    <dgm:cxn modelId="{443150F8-7CBA-6D46-9E11-04925EF1A324}" type="presParOf" srcId="{FC29F485-DBCA-F749-95AE-261B1DA1AE20}" destId="{7C11CEDF-6E98-C049-9780-201F66E89AD8}" srcOrd="0" destOrd="0" presId="urn:microsoft.com/office/officeart/2005/8/layout/hierarchy1"/>
    <dgm:cxn modelId="{10FE12D0-E556-A54C-A308-C3F22FD3B74F}" type="presParOf" srcId="{FC29F485-DBCA-F749-95AE-261B1DA1AE20}" destId="{C0017946-5908-4143-A9D8-A88B868B5350}" srcOrd="1" destOrd="0" presId="urn:microsoft.com/office/officeart/2005/8/layout/hierarchy1"/>
    <dgm:cxn modelId="{858C1796-9810-7042-A160-963B3DEFB2A1}" type="presParOf" srcId="{545ACD5E-B1B3-3242-88AD-D375D6F06CF0}" destId="{6898DC60-957D-2B43-84A4-B6A696D4B1B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6040102-AD1C-4FE1-859D-E929C19AD5FF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A3EF8022-A64C-41BD-923A-1346616BA2CE}">
      <dgm:prSet/>
      <dgm:spPr/>
      <dgm:t>
        <a:bodyPr/>
        <a:lstStyle/>
        <a:p>
          <a:pPr>
            <a:defRPr cap="all"/>
          </a:pPr>
          <a:r>
            <a:rPr lang="nb-NO" dirty="0"/>
            <a:t>Resultatet er ikke det samme som kontanter de sitter igjen med! Man kan ha positive resultater og likevel problemer med å betale regningene.</a:t>
          </a:r>
          <a:endParaRPr lang="en-US" dirty="0"/>
        </a:p>
      </dgm:t>
    </dgm:pt>
    <dgm:pt modelId="{0E611882-2EE6-458F-95CD-214C1E507A4B}" type="parTrans" cxnId="{1D2BA2AE-BBA8-4FE7-BDE2-64D3E90EA8A9}">
      <dgm:prSet/>
      <dgm:spPr/>
      <dgm:t>
        <a:bodyPr/>
        <a:lstStyle/>
        <a:p>
          <a:endParaRPr lang="en-US"/>
        </a:p>
      </dgm:t>
    </dgm:pt>
    <dgm:pt modelId="{EB0B5B6E-3F03-4A87-8EAB-0BB978BA8E62}" type="sibTrans" cxnId="{1D2BA2AE-BBA8-4FE7-BDE2-64D3E90EA8A9}">
      <dgm:prSet/>
      <dgm:spPr/>
      <dgm:t>
        <a:bodyPr/>
        <a:lstStyle/>
        <a:p>
          <a:endParaRPr lang="en-US"/>
        </a:p>
      </dgm:t>
    </dgm:pt>
    <dgm:pt modelId="{FFEA5634-9404-4828-AD26-D9C28BFE62BE}">
      <dgm:prSet/>
      <dgm:spPr/>
      <dgm:t>
        <a:bodyPr/>
        <a:lstStyle/>
        <a:p>
          <a:pPr>
            <a:defRPr cap="all"/>
          </a:pPr>
          <a:r>
            <a:rPr lang="nb-NO"/>
            <a:t>Men resultatet gir et mål på den økonomiske aktiviteten i selskapet, og om den har vært lønnsom!</a:t>
          </a:r>
          <a:endParaRPr lang="en-US"/>
        </a:p>
      </dgm:t>
    </dgm:pt>
    <dgm:pt modelId="{83326D36-999F-4926-B6DE-8EE794076D51}" type="parTrans" cxnId="{F3AC7A3C-4A1A-4DA1-B7B0-9EC479ABB4C5}">
      <dgm:prSet/>
      <dgm:spPr/>
      <dgm:t>
        <a:bodyPr/>
        <a:lstStyle/>
        <a:p>
          <a:endParaRPr lang="en-US"/>
        </a:p>
      </dgm:t>
    </dgm:pt>
    <dgm:pt modelId="{2DDDFFC1-735C-4DDE-94F9-5E3FEB3115A9}" type="sibTrans" cxnId="{F3AC7A3C-4A1A-4DA1-B7B0-9EC479ABB4C5}">
      <dgm:prSet/>
      <dgm:spPr/>
      <dgm:t>
        <a:bodyPr/>
        <a:lstStyle/>
        <a:p>
          <a:endParaRPr lang="en-US"/>
        </a:p>
      </dgm:t>
    </dgm:pt>
    <dgm:pt modelId="{BE68BAE6-5BB0-4461-838D-491FFD08D16C}">
      <dgm:prSet/>
      <dgm:spPr/>
      <dgm:t>
        <a:bodyPr/>
        <a:lstStyle/>
        <a:p>
          <a:pPr>
            <a:defRPr cap="all"/>
          </a:pPr>
          <a:r>
            <a:rPr lang="nb-NO"/>
            <a:t>Vær obs på veksten i kundefordringer (kommer tilbake til det).</a:t>
          </a:r>
          <a:endParaRPr lang="en-US"/>
        </a:p>
      </dgm:t>
    </dgm:pt>
    <dgm:pt modelId="{88EDD85C-96B2-4088-BA8E-F280BCF8CD92}" type="parTrans" cxnId="{48E2068C-905B-42DE-AA4B-3F299D102FE6}">
      <dgm:prSet/>
      <dgm:spPr/>
      <dgm:t>
        <a:bodyPr/>
        <a:lstStyle/>
        <a:p>
          <a:endParaRPr lang="en-US"/>
        </a:p>
      </dgm:t>
    </dgm:pt>
    <dgm:pt modelId="{B88C94FD-B19F-45EF-BDCA-F40A00F7FE20}" type="sibTrans" cxnId="{48E2068C-905B-42DE-AA4B-3F299D102FE6}">
      <dgm:prSet/>
      <dgm:spPr/>
      <dgm:t>
        <a:bodyPr/>
        <a:lstStyle/>
        <a:p>
          <a:endParaRPr lang="en-US"/>
        </a:p>
      </dgm:t>
    </dgm:pt>
    <dgm:pt modelId="{E66DC721-430E-4D72-A708-7AB7EF4F4BA7}">
      <dgm:prSet/>
      <dgm:spPr/>
      <dgm:t>
        <a:bodyPr/>
        <a:lstStyle/>
        <a:p>
          <a:pPr>
            <a:defRPr cap="all"/>
          </a:pPr>
          <a:r>
            <a:rPr lang="nb-NO"/>
            <a:t>Studer kontantstrømmer for å forstå likviditeten til selskapet (kommer tilbake til dette).</a:t>
          </a:r>
          <a:endParaRPr lang="en-US"/>
        </a:p>
      </dgm:t>
    </dgm:pt>
    <dgm:pt modelId="{1F6CD6D1-66D2-48E7-AC25-7F009710ECB5}" type="parTrans" cxnId="{260A722A-6EDD-4B63-BA32-7DDE8F3FF497}">
      <dgm:prSet/>
      <dgm:spPr/>
      <dgm:t>
        <a:bodyPr/>
        <a:lstStyle/>
        <a:p>
          <a:endParaRPr lang="en-US"/>
        </a:p>
      </dgm:t>
    </dgm:pt>
    <dgm:pt modelId="{335E997F-CE0A-4166-874F-3A7965AA4315}" type="sibTrans" cxnId="{260A722A-6EDD-4B63-BA32-7DDE8F3FF497}">
      <dgm:prSet/>
      <dgm:spPr/>
      <dgm:t>
        <a:bodyPr/>
        <a:lstStyle/>
        <a:p>
          <a:endParaRPr lang="en-US"/>
        </a:p>
      </dgm:t>
    </dgm:pt>
    <dgm:pt modelId="{C0BFB4C9-8711-46C8-9032-14BE1F1154FC}" type="pres">
      <dgm:prSet presAssocID="{F6040102-AD1C-4FE1-859D-E929C19AD5FF}" presName="root" presStyleCnt="0">
        <dgm:presLayoutVars>
          <dgm:dir/>
          <dgm:resizeHandles val="exact"/>
        </dgm:presLayoutVars>
      </dgm:prSet>
      <dgm:spPr/>
    </dgm:pt>
    <dgm:pt modelId="{A01ED50A-3452-4E75-A6CB-D153EC2725AA}" type="pres">
      <dgm:prSet presAssocID="{A3EF8022-A64C-41BD-923A-1346616BA2CE}" presName="compNode" presStyleCnt="0"/>
      <dgm:spPr/>
    </dgm:pt>
    <dgm:pt modelId="{688F51FB-BDF0-4DC1-8BE4-4F10B0B674C2}" type="pres">
      <dgm:prSet presAssocID="{A3EF8022-A64C-41BD-923A-1346616BA2CE}" presName="iconBgRect" presStyleLbl="bgShp" presStyleIdx="0" presStyleCnt="4"/>
      <dgm:spPr/>
    </dgm:pt>
    <dgm:pt modelId="{23234145-C427-4149-AF61-53095C5F9113}" type="pres">
      <dgm:prSet presAssocID="{A3EF8022-A64C-41BD-923A-1346616BA2C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ad Face with No Fill"/>
        </a:ext>
      </dgm:extLst>
    </dgm:pt>
    <dgm:pt modelId="{B3876954-2D17-4F8E-A3EA-FE1140E86B5A}" type="pres">
      <dgm:prSet presAssocID="{A3EF8022-A64C-41BD-923A-1346616BA2CE}" presName="spaceRect" presStyleCnt="0"/>
      <dgm:spPr/>
    </dgm:pt>
    <dgm:pt modelId="{049AFC26-CC59-41A8-BBDC-5596838EA2B7}" type="pres">
      <dgm:prSet presAssocID="{A3EF8022-A64C-41BD-923A-1346616BA2CE}" presName="textRect" presStyleLbl="revTx" presStyleIdx="0" presStyleCnt="4">
        <dgm:presLayoutVars>
          <dgm:chMax val="1"/>
          <dgm:chPref val="1"/>
        </dgm:presLayoutVars>
      </dgm:prSet>
      <dgm:spPr/>
    </dgm:pt>
    <dgm:pt modelId="{B8684699-7DC2-41FC-B57D-BFD1521C0E44}" type="pres">
      <dgm:prSet presAssocID="{EB0B5B6E-3F03-4A87-8EAB-0BB978BA8E62}" presName="sibTrans" presStyleCnt="0"/>
      <dgm:spPr/>
    </dgm:pt>
    <dgm:pt modelId="{5A273B2A-7A70-4B31-BD9A-BF29001F2F77}" type="pres">
      <dgm:prSet presAssocID="{FFEA5634-9404-4828-AD26-D9C28BFE62BE}" presName="compNode" presStyleCnt="0"/>
      <dgm:spPr/>
    </dgm:pt>
    <dgm:pt modelId="{5F3AE368-C494-44E5-AE16-8FB852F93882}" type="pres">
      <dgm:prSet presAssocID="{FFEA5634-9404-4828-AD26-D9C28BFE62BE}" presName="iconBgRect" presStyleLbl="bgShp" presStyleIdx="1" presStyleCnt="4"/>
      <dgm:spPr/>
    </dgm:pt>
    <dgm:pt modelId="{9F321D84-3B2F-4CD5-B9D2-BCD88E6DAE8E}" type="pres">
      <dgm:prSet presAssocID="{FFEA5634-9404-4828-AD26-D9C28BFE62B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C9973276-A72E-4C26-A2A1-B4756030367B}" type="pres">
      <dgm:prSet presAssocID="{FFEA5634-9404-4828-AD26-D9C28BFE62BE}" presName="spaceRect" presStyleCnt="0"/>
      <dgm:spPr/>
    </dgm:pt>
    <dgm:pt modelId="{47E83F8E-7875-49E8-B503-F291BFEF76C8}" type="pres">
      <dgm:prSet presAssocID="{FFEA5634-9404-4828-AD26-D9C28BFE62BE}" presName="textRect" presStyleLbl="revTx" presStyleIdx="1" presStyleCnt="4">
        <dgm:presLayoutVars>
          <dgm:chMax val="1"/>
          <dgm:chPref val="1"/>
        </dgm:presLayoutVars>
      </dgm:prSet>
      <dgm:spPr/>
    </dgm:pt>
    <dgm:pt modelId="{468F8BEE-4BF5-4900-8BFA-BD59122A8D07}" type="pres">
      <dgm:prSet presAssocID="{2DDDFFC1-735C-4DDE-94F9-5E3FEB3115A9}" presName="sibTrans" presStyleCnt="0"/>
      <dgm:spPr/>
    </dgm:pt>
    <dgm:pt modelId="{61EB4186-87EB-446A-96CF-4FEA2EDB0B02}" type="pres">
      <dgm:prSet presAssocID="{BE68BAE6-5BB0-4461-838D-491FFD08D16C}" presName="compNode" presStyleCnt="0"/>
      <dgm:spPr/>
    </dgm:pt>
    <dgm:pt modelId="{C7C34487-49FD-425D-A840-63DD04502D73}" type="pres">
      <dgm:prSet presAssocID="{BE68BAE6-5BB0-4461-838D-491FFD08D16C}" presName="iconBgRect" presStyleLbl="bgShp" presStyleIdx="2" presStyleCnt="4"/>
      <dgm:spPr/>
    </dgm:pt>
    <dgm:pt modelId="{483E1AE5-6DEC-4286-8464-2A3C3EE41750}" type="pres">
      <dgm:prSet presAssocID="{BE68BAE6-5BB0-4461-838D-491FFD08D16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formation"/>
        </a:ext>
      </dgm:extLst>
    </dgm:pt>
    <dgm:pt modelId="{2CC2952F-6D71-4029-B7B4-93AC7DDD40F3}" type="pres">
      <dgm:prSet presAssocID="{BE68BAE6-5BB0-4461-838D-491FFD08D16C}" presName="spaceRect" presStyleCnt="0"/>
      <dgm:spPr/>
    </dgm:pt>
    <dgm:pt modelId="{5A2B2149-F9DE-4E61-98BA-ABD606D03A3A}" type="pres">
      <dgm:prSet presAssocID="{BE68BAE6-5BB0-4461-838D-491FFD08D16C}" presName="textRect" presStyleLbl="revTx" presStyleIdx="2" presStyleCnt="4">
        <dgm:presLayoutVars>
          <dgm:chMax val="1"/>
          <dgm:chPref val="1"/>
        </dgm:presLayoutVars>
      </dgm:prSet>
      <dgm:spPr/>
    </dgm:pt>
    <dgm:pt modelId="{695366DC-54BE-4031-BC6F-342A7E8D9BF8}" type="pres">
      <dgm:prSet presAssocID="{B88C94FD-B19F-45EF-BDCA-F40A00F7FE20}" presName="sibTrans" presStyleCnt="0"/>
      <dgm:spPr/>
    </dgm:pt>
    <dgm:pt modelId="{E3BF97F7-D81A-41C9-8A8D-8E293A80F311}" type="pres">
      <dgm:prSet presAssocID="{E66DC721-430E-4D72-A708-7AB7EF4F4BA7}" presName="compNode" presStyleCnt="0"/>
      <dgm:spPr/>
    </dgm:pt>
    <dgm:pt modelId="{747C4D45-A5CC-474D-B22E-6DED9F181D0A}" type="pres">
      <dgm:prSet presAssocID="{E66DC721-430E-4D72-A708-7AB7EF4F4BA7}" presName="iconBgRect" presStyleLbl="bgShp" presStyleIdx="3" presStyleCnt="4"/>
      <dgm:spPr/>
    </dgm:pt>
    <dgm:pt modelId="{DEA92F41-3CE5-4E2E-8F73-10541E7403BA}" type="pres">
      <dgm:prSet presAssocID="{E66DC721-430E-4D72-A708-7AB7EF4F4BA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A820506F-9BBC-4E02-9A93-0890E5FA4C3D}" type="pres">
      <dgm:prSet presAssocID="{E66DC721-430E-4D72-A708-7AB7EF4F4BA7}" presName="spaceRect" presStyleCnt="0"/>
      <dgm:spPr/>
    </dgm:pt>
    <dgm:pt modelId="{8D41C7B5-44AD-422D-9372-CF5523337329}" type="pres">
      <dgm:prSet presAssocID="{E66DC721-430E-4D72-A708-7AB7EF4F4BA7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260A722A-6EDD-4B63-BA32-7DDE8F3FF497}" srcId="{F6040102-AD1C-4FE1-859D-E929C19AD5FF}" destId="{E66DC721-430E-4D72-A708-7AB7EF4F4BA7}" srcOrd="3" destOrd="0" parTransId="{1F6CD6D1-66D2-48E7-AC25-7F009710ECB5}" sibTransId="{335E997F-CE0A-4166-874F-3A7965AA4315}"/>
    <dgm:cxn modelId="{F3AC7A3C-4A1A-4DA1-B7B0-9EC479ABB4C5}" srcId="{F6040102-AD1C-4FE1-859D-E929C19AD5FF}" destId="{FFEA5634-9404-4828-AD26-D9C28BFE62BE}" srcOrd="1" destOrd="0" parTransId="{83326D36-999F-4926-B6DE-8EE794076D51}" sibTransId="{2DDDFFC1-735C-4DDE-94F9-5E3FEB3115A9}"/>
    <dgm:cxn modelId="{04AAAF66-0E12-4B7C-951C-9385E5E38487}" type="presOf" srcId="{A3EF8022-A64C-41BD-923A-1346616BA2CE}" destId="{049AFC26-CC59-41A8-BBDC-5596838EA2B7}" srcOrd="0" destOrd="0" presId="urn:microsoft.com/office/officeart/2018/5/layout/IconCircleLabelList"/>
    <dgm:cxn modelId="{48E2068C-905B-42DE-AA4B-3F299D102FE6}" srcId="{F6040102-AD1C-4FE1-859D-E929C19AD5FF}" destId="{BE68BAE6-5BB0-4461-838D-491FFD08D16C}" srcOrd="2" destOrd="0" parTransId="{88EDD85C-96B2-4088-BA8E-F280BCF8CD92}" sibTransId="{B88C94FD-B19F-45EF-BDCA-F40A00F7FE20}"/>
    <dgm:cxn modelId="{1D2BA2AE-BBA8-4FE7-BDE2-64D3E90EA8A9}" srcId="{F6040102-AD1C-4FE1-859D-E929C19AD5FF}" destId="{A3EF8022-A64C-41BD-923A-1346616BA2CE}" srcOrd="0" destOrd="0" parTransId="{0E611882-2EE6-458F-95CD-214C1E507A4B}" sibTransId="{EB0B5B6E-3F03-4A87-8EAB-0BB978BA8E62}"/>
    <dgm:cxn modelId="{8B1ED4C5-9F91-4AB6-9B2F-ABA82015DEEE}" type="presOf" srcId="{F6040102-AD1C-4FE1-859D-E929C19AD5FF}" destId="{C0BFB4C9-8711-46C8-9032-14BE1F1154FC}" srcOrd="0" destOrd="0" presId="urn:microsoft.com/office/officeart/2018/5/layout/IconCircleLabelList"/>
    <dgm:cxn modelId="{3D479FE2-8012-41C3-873E-D0B51FFECCFC}" type="presOf" srcId="{E66DC721-430E-4D72-A708-7AB7EF4F4BA7}" destId="{8D41C7B5-44AD-422D-9372-CF5523337329}" srcOrd="0" destOrd="0" presId="urn:microsoft.com/office/officeart/2018/5/layout/IconCircleLabelList"/>
    <dgm:cxn modelId="{8206B0E3-9C98-4356-9CE7-84968EC5F381}" type="presOf" srcId="{FFEA5634-9404-4828-AD26-D9C28BFE62BE}" destId="{47E83F8E-7875-49E8-B503-F291BFEF76C8}" srcOrd="0" destOrd="0" presId="urn:microsoft.com/office/officeart/2018/5/layout/IconCircleLabelList"/>
    <dgm:cxn modelId="{F9D473F2-A39E-41DC-9240-BB4B90217BE2}" type="presOf" srcId="{BE68BAE6-5BB0-4461-838D-491FFD08D16C}" destId="{5A2B2149-F9DE-4E61-98BA-ABD606D03A3A}" srcOrd="0" destOrd="0" presId="urn:microsoft.com/office/officeart/2018/5/layout/IconCircleLabelList"/>
    <dgm:cxn modelId="{38571C0E-3E43-42F1-BC95-A54A9D05CFA9}" type="presParOf" srcId="{C0BFB4C9-8711-46C8-9032-14BE1F1154FC}" destId="{A01ED50A-3452-4E75-A6CB-D153EC2725AA}" srcOrd="0" destOrd="0" presId="urn:microsoft.com/office/officeart/2018/5/layout/IconCircleLabelList"/>
    <dgm:cxn modelId="{B654444B-DA7B-4570-8C38-11145840BAC7}" type="presParOf" srcId="{A01ED50A-3452-4E75-A6CB-D153EC2725AA}" destId="{688F51FB-BDF0-4DC1-8BE4-4F10B0B674C2}" srcOrd="0" destOrd="0" presId="urn:microsoft.com/office/officeart/2018/5/layout/IconCircleLabelList"/>
    <dgm:cxn modelId="{F8368E9D-3874-4B00-B8F9-755FC66AAB2A}" type="presParOf" srcId="{A01ED50A-3452-4E75-A6CB-D153EC2725AA}" destId="{23234145-C427-4149-AF61-53095C5F9113}" srcOrd="1" destOrd="0" presId="urn:microsoft.com/office/officeart/2018/5/layout/IconCircleLabelList"/>
    <dgm:cxn modelId="{A01FB261-C02F-48CC-86B0-216F3CA1B6F3}" type="presParOf" srcId="{A01ED50A-3452-4E75-A6CB-D153EC2725AA}" destId="{B3876954-2D17-4F8E-A3EA-FE1140E86B5A}" srcOrd="2" destOrd="0" presId="urn:microsoft.com/office/officeart/2018/5/layout/IconCircleLabelList"/>
    <dgm:cxn modelId="{EBA118E3-C7B9-4A9E-A5CE-D61ABE25F33F}" type="presParOf" srcId="{A01ED50A-3452-4E75-A6CB-D153EC2725AA}" destId="{049AFC26-CC59-41A8-BBDC-5596838EA2B7}" srcOrd="3" destOrd="0" presId="urn:microsoft.com/office/officeart/2018/5/layout/IconCircleLabelList"/>
    <dgm:cxn modelId="{79BEE74E-9C3C-44BD-8000-A33D50412ECE}" type="presParOf" srcId="{C0BFB4C9-8711-46C8-9032-14BE1F1154FC}" destId="{B8684699-7DC2-41FC-B57D-BFD1521C0E44}" srcOrd="1" destOrd="0" presId="urn:microsoft.com/office/officeart/2018/5/layout/IconCircleLabelList"/>
    <dgm:cxn modelId="{AE71CAE7-6185-4CBB-9F2A-BA76D2D17590}" type="presParOf" srcId="{C0BFB4C9-8711-46C8-9032-14BE1F1154FC}" destId="{5A273B2A-7A70-4B31-BD9A-BF29001F2F77}" srcOrd="2" destOrd="0" presId="urn:microsoft.com/office/officeart/2018/5/layout/IconCircleLabelList"/>
    <dgm:cxn modelId="{8EE1BA10-A55C-4B6D-BA89-8465C5F006B3}" type="presParOf" srcId="{5A273B2A-7A70-4B31-BD9A-BF29001F2F77}" destId="{5F3AE368-C494-44E5-AE16-8FB852F93882}" srcOrd="0" destOrd="0" presId="urn:microsoft.com/office/officeart/2018/5/layout/IconCircleLabelList"/>
    <dgm:cxn modelId="{C262FE0B-8F9A-4DB8-8F25-90A0751C005B}" type="presParOf" srcId="{5A273B2A-7A70-4B31-BD9A-BF29001F2F77}" destId="{9F321D84-3B2F-4CD5-B9D2-BCD88E6DAE8E}" srcOrd="1" destOrd="0" presId="urn:microsoft.com/office/officeart/2018/5/layout/IconCircleLabelList"/>
    <dgm:cxn modelId="{DBAA95D9-CBF4-4C73-A573-C6023CD9E2FB}" type="presParOf" srcId="{5A273B2A-7A70-4B31-BD9A-BF29001F2F77}" destId="{C9973276-A72E-4C26-A2A1-B4756030367B}" srcOrd="2" destOrd="0" presId="urn:microsoft.com/office/officeart/2018/5/layout/IconCircleLabelList"/>
    <dgm:cxn modelId="{F71C8F4A-C93F-449B-A423-B09FC9AE7B43}" type="presParOf" srcId="{5A273B2A-7A70-4B31-BD9A-BF29001F2F77}" destId="{47E83F8E-7875-49E8-B503-F291BFEF76C8}" srcOrd="3" destOrd="0" presId="urn:microsoft.com/office/officeart/2018/5/layout/IconCircleLabelList"/>
    <dgm:cxn modelId="{250EC1ED-6A8A-4FDE-8B09-A75F39E9BFD3}" type="presParOf" srcId="{C0BFB4C9-8711-46C8-9032-14BE1F1154FC}" destId="{468F8BEE-4BF5-4900-8BFA-BD59122A8D07}" srcOrd="3" destOrd="0" presId="urn:microsoft.com/office/officeart/2018/5/layout/IconCircleLabelList"/>
    <dgm:cxn modelId="{153FE593-AED0-452E-8B68-676F3FA29B40}" type="presParOf" srcId="{C0BFB4C9-8711-46C8-9032-14BE1F1154FC}" destId="{61EB4186-87EB-446A-96CF-4FEA2EDB0B02}" srcOrd="4" destOrd="0" presId="urn:microsoft.com/office/officeart/2018/5/layout/IconCircleLabelList"/>
    <dgm:cxn modelId="{E0E038C1-6E1D-425C-A9AB-616B63E0E8A2}" type="presParOf" srcId="{61EB4186-87EB-446A-96CF-4FEA2EDB0B02}" destId="{C7C34487-49FD-425D-A840-63DD04502D73}" srcOrd="0" destOrd="0" presId="urn:microsoft.com/office/officeart/2018/5/layout/IconCircleLabelList"/>
    <dgm:cxn modelId="{9EDD8BC5-0556-49FA-917F-DAFAE28B5929}" type="presParOf" srcId="{61EB4186-87EB-446A-96CF-4FEA2EDB0B02}" destId="{483E1AE5-6DEC-4286-8464-2A3C3EE41750}" srcOrd="1" destOrd="0" presId="urn:microsoft.com/office/officeart/2018/5/layout/IconCircleLabelList"/>
    <dgm:cxn modelId="{778F7CB1-46C0-412D-BB29-B853E5EB6236}" type="presParOf" srcId="{61EB4186-87EB-446A-96CF-4FEA2EDB0B02}" destId="{2CC2952F-6D71-4029-B7B4-93AC7DDD40F3}" srcOrd="2" destOrd="0" presId="urn:microsoft.com/office/officeart/2018/5/layout/IconCircleLabelList"/>
    <dgm:cxn modelId="{8BB01FBB-5C30-484A-9C2A-EBB340D3619B}" type="presParOf" srcId="{61EB4186-87EB-446A-96CF-4FEA2EDB0B02}" destId="{5A2B2149-F9DE-4E61-98BA-ABD606D03A3A}" srcOrd="3" destOrd="0" presId="urn:microsoft.com/office/officeart/2018/5/layout/IconCircleLabelList"/>
    <dgm:cxn modelId="{BAF05524-E812-434B-91B9-17C0631DD5D5}" type="presParOf" srcId="{C0BFB4C9-8711-46C8-9032-14BE1F1154FC}" destId="{695366DC-54BE-4031-BC6F-342A7E8D9BF8}" srcOrd="5" destOrd="0" presId="urn:microsoft.com/office/officeart/2018/5/layout/IconCircleLabelList"/>
    <dgm:cxn modelId="{D152820D-EFB8-474D-8F3B-2125B0C24940}" type="presParOf" srcId="{C0BFB4C9-8711-46C8-9032-14BE1F1154FC}" destId="{E3BF97F7-D81A-41C9-8A8D-8E293A80F311}" srcOrd="6" destOrd="0" presId="urn:microsoft.com/office/officeart/2018/5/layout/IconCircleLabelList"/>
    <dgm:cxn modelId="{1CBB2B3E-240D-421E-AF22-B887C198214A}" type="presParOf" srcId="{E3BF97F7-D81A-41C9-8A8D-8E293A80F311}" destId="{747C4D45-A5CC-474D-B22E-6DED9F181D0A}" srcOrd="0" destOrd="0" presId="urn:microsoft.com/office/officeart/2018/5/layout/IconCircleLabelList"/>
    <dgm:cxn modelId="{5C25A387-170B-46A4-B360-617D5CEBF5E7}" type="presParOf" srcId="{E3BF97F7-D81A-41C9-8A8D-8E293A80F311}" destId="{DEA92F41-3CE5-4E2E-8F73-10541E7403BA}" srcOrd="1" destOrd="0" presId="urn:microsoft.com/office/officeart/2018/5/layout/IconCircleLabelList"/>
    <dgm:cxn modelId="{70DFB294-6307-4A40-B3AB-92AB90B04D7D}" type="presParOf" srcId="{E3BF97F7-D81A-41C9-8A8D-8E293A80F311}" destId="{A820506F-9BBC-4E02-9A93-0890E5FA4C3D}" srcOrd="2" destOrd="0" presId="urn:microsoft.com/office/officeart/2018/5/layout/IconCircleLabelList"/>
    <dgm:cxn modelId="{466480B5-7AC2-4AEF-8F91-8D2F4DC75885}" type="presParOf" srcId="{E3BF97F7-D81A-41C9-8A8D-8E293A80F311}" destId="{8D41C7B5-44AD-422D-9372-CF5523337329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B5B73F5-6163-429D-9AE4-0E36A4CD8DF8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8B8CB9DF-9494-4EEB-9580-14E0982BF316}">
      <dgm:prSet/>
      <dgm:spPr/>
      <dgm:t>
        <a:bodyPr/>
        <a:lstStyle/>
        <a:p>
          <a:r>
            <a:rPr lang="nb-NO"/>
            <a:t>Lett å orientere seg i et regnskap fra Brønnøysundregisteret.</a:t>
          </a:r>
          <a:endParaRPr lang="en-US"/>
        </a:p>
      </dgm:t>
    </dgm:pt>
    <dgm:pt modelId="{8146A482-4543-4660-A329-93D950CE2925}" type="parTrans" cxnId="{8FF5D038-11A9-4B1D-B887-DE2926FD42DF}">
      <dgm:prSet/>
      <dgm:spPr/>
      <dgm:t>
        <a:bodyPr/>
        <a:lstStyle/>
        <a:p>
          <a:endParaRPr lang="en-US"/>
        </a:p>
      </dgm:t>
    </dgm:pt>
    <dgm:pt modelId="{A43B3DB5-19D0-4CA9-8EB1-861D09E2AAED}" type="sibTrans" cxnId="{8FF5D038-11A9-4B1D-B887-DE2926FD42DF}">
      <dgm:prSet/>
      <dgm:spPr/>
      <dgm:t>
        <a:bodyPr/>
        <a:lstStyle/>
        <a:p>
          <a:endParaRPr lang="en-US"/>
        </a:p>
      </dgm:t>
    </dgm:pt>
    <dgm:pt modelId="{4EE76BF1-B9E3-4A7C-B989-777955CA7795}">
      <dgm:prSet/>
      <dgm:spPr/>
      <dgm:t>
        <a:bodyPr/>
        <a:lstStyle/>
        <a:p>
          <a:r>
            <a:rPr lang="nb-NO"/>
            <a:t>Noe helt annet å bla gjennom en årsrapport fra et børsnotert selskap!</a:t>
          </a:r>
          <a:endParaRPr lang="en-US"/>
        </a:p>
      </dgm:t>
    </dgm:pt>
    <dgm:pt modelId="{195442E6-FBD9-40CA-BF22-90B350C2B459}" type="parTrans" cxnId="{E9F606CE-D2AE-4561-8968-A98627FD3103}">
      <dgm:prSet/>
      <dgm:spPr/>
      <dgm:t>
        <a:bodyPr/>
        <a:lstStyle/>
        <a:p>
          <a:endParaRPr lang="en-US"/>
        </a:p>
      </dgm:t>
    </dgm:pt>
    <dgm:pt modelId="{EB24F381-9B59-45AC-8BE5-028C01C0CAD8}" type="sibTrans" cxnId="{E9F606CE-D2AE-4561-8968-A98627FD3103}">
      <dgm:prSet/>
      <dgm:spPr/>
      <dgm:t>
        <a:bodyPr/>
        <a:lstStyle/>
        <a:p>
          <a:endParaRPr lang="en-US"/>
        </a:p>
      </dgm:t>
    </dgm:pt>
    <dgm:pt modelId="{DB01413E-37C3-4E02-AC01-15446D7FC99E}" type="pres">
      <dgm:prSet presAssocID="{BB5B73F5-6163-429D-9AE4-0E36A4CD8DF8}" presName="root" presStyleCnt="0">
        <dgm:presLayoutVars>
          <dgm:dir/>
          <dgm:resizeHandles val="exact"/>
        </dgm:presLayoutVars>
      </dgm:prSet>
      <dgm:spPr/>
    </dgm:pt>
    <dgm:pt modelId="{47707D1C-AE81-4160-94C9-56909C50ABA4}" type="pres">
      <dgm:prSet presAssocID="{8B8CB9DF-9494-4EEB-9580-14E0982BF316}" presName="compNode" presStyleCnt="0"/>
      <dgm:spPr/>
    </dgm:pt>
    <dgm:pt modelId="{CC78ADBD-AF4B-493F-B0CA-594D7D5E188D}" type="pres">
      <dgm:prSet presAssocID="{8B8CB9DF-9494-4EEB-9580-14E0982BF316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0F556DEF-68E8-4508-8DE0-C300CAFB070A}" type="pres">
      <dgm:prSet presAssocID="{8B8CB9DF-9494-4EEB-9580-14E0982BF316}" presName="spaceRect" presStyleCnt="0"/>
      <dgm:spPr/>
    </dgm:pt>
    <dgm:pt modelId="{E0C26B34-E88F-4E69-959E-592CAEAEABBF}" type="pres">
      <dgm:prSet presAssocID="{8B8CB9DF-9494-4EEB-9580-14E0982BF316}" presName="textRect" presStyleLbl="revTx" presStyleIdx="0" presStyleCnt="2">
        <dgm:presLayoutVars>
          <dgm:chMax val="1"/>
          <dgm:chPref val="1"/>
        </dgm:presLayoutVars>
      </dgm:prSet>
      <dgm:spPr/>
    </dgm:pt>
    <dgm:pt modelId="{65FE8248-F212-47BB-8B6F-CCFFEE95B4E8}" type="pres">
      <dgm:prSet presAssocID="{A43B3DB5-19D0-4CA9-8EB1-861D09E2AAED}" presName="sibTrans" presStyleCnt="0"/>
      <dgm:spPr/>
    </dgm:pt>
    <dgm:pt modelId="{A3350E1A-43F7-428F-BEF9-CA177C87B7A3}" type="pres">
      <dgm:prSet presAssocID="{4EE76BF1-B9E3-4A7C-B989-777955CA7795}" presName="compNode" presStyleCnt="0"/>
      <dgm:spPr/>
    </dgm:pt>
    <dgm:pt modelId="{32F6F23B-C97C-4EAC-B0DA-484FEC3A8325}" type="pres">
      <dgm:prSet presAssocID="{4EE76BF1-B9E3-4A7C-B989-777955CA779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ustache Face with Solid Fill"/>
        </a:ext>
      </dgm:extLst>
    </dgm:pt>
    <dgm:pt modelId="{907E46B9-DD2C-41D0-B49C-7D23B6E82002}" type="pres">
      <dgm:prSet presAssocID="{4EE76BF1-B9E3-4A7C-B989-777955CA7795}" presName="spaceRect" presStyleCnt="0"/>
      <dgm:spPr/>
    </dgm:pt>
    <dgm:pt modelId="{A433154D-E0C6-4010-93C4-56ECDAC04D8D}" type="pres">
      <dgm:prSet presAssocID="{4EE76BF1-B9E3-4A7C-B989-777955CA7795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F8FC0627-DCB7-4E27-A905-67F546B7D86E}" type="presOf" srcId="{4EE76BF1-B9E3-4A7C-B989-777955CA7795}" destId="{A433154D-E0C6-4010-93C4-56ECDAC04D8D}" srcOrd="0" destOrd="0" presId="urn:microsoft.com/office/officeart/2018/2/layout/IconLabelList"/>
    <dgm:cxn modelId="{8FF5D038-11A9-4B1D-B887-DE2926FD42DF}" srcId="{BB5B73F5-6163-429D-9AE4-0E36A4CD8DF8}" destId="{8B8CB9DF-9494-4EEB-9580-14E0982BF316}" srcOrd="0" destOrd="0" parTransId="{8146A482-4543-4660-A329-93D950CE2925}" sibTransId="{A43B3DB5-19D0-4CA9-8EB1-861D09E2AAED}"/>
    <dgm:cxn modelId="{38DB583E-E902-4410-802B-F0F7FA506447}" type="presOf" srcId="{8B8CB9DF-9494-4EEB-9580-14E0982BF316}" destId="{E0C26B34-E88F-4E69-959E-592CAEAEABBF}" srcOrd="0" destOrd="0" presId="urn:microsoft.com/office/officeart/2018/2/layout/IconLabelList"/>
    <dgm:cxn modelId="{D7A24FB4-0877-413F-99C6-D4E7AD929E4D}" type="presOf" srcId="{BB5B73F5-6163-429D-9AE4-0E36A4CD8DF8}" destId="{DB01413E-37C3-4E02-AC01-15446D7FC99E}" srcOrd="0" destOrd="0" presId="urn:microsoft.com/office/officeart/2018/2/layout/IconLabelList"/>
    <dgm:cxn modelId="{E9F606CE-D2AE-4561-8968-A98627FD3103}" srcId="{BB5B73F5-6163-429D-9AE4-0E36A4CD8DF8}" destId="{4EE76BF1-B9E3-4A7C-B989-777955CA7795}" srcOrd="1" destOrd="0" parTransId="{195442E6-FBD9-40CA-BF22-90B350C2B459}" sibTransId="{EB24F381-9B59-45AC-8BE5-028C01C0CAD8}"/>
    <dgm:cxn modelId="{3C6F0A44-87D2-4DA4-995C-7DDC0F20F7A1}" type="presParOf" srcId="{DB01413E-37C3-4E02-AC01-15446D7FC99E}" destId="{47707D1C-AE81-4160-94C9-56909C50ABA4}" srcOrd="0" destOrd="0" presId="urn:microsoft.com/office/officeart/2018/2/layout/IconLabelList"/>
    <dgm:cxn modelId="{4B48E903-023B-42CE-89AA-4E02ADA88E4A}" type="presParOf" srcId="{47707D1C-AE81-4160-94C9-56909C50ABA4}" destId="{CC78ADBD-AF4B-493F-B0CA-594D7D5E188D}" srcOrd="0" destOrd="0" presId="urn:microsoft.com/office/officeart/2018/2/layout/IconLabelList"/>
    <dgm:cxn modelId="{47A35B06-ADA8-40A0-A921-35294B7D6370}" type="presParOf" srcId="{47707D1C-AE81-4160-94C9-56909C50ABA4}" destId="{0F556DEF-68E8-4508-8DE0-C300CAFB070A}" srcOrd="1" destOrd="0" presId="urn:microsoft.com/office/officeart/2018/2/layout/IconLabelList"/>
    <dgm:cxn modelId="{1DEC015F-6149-441D-8B6C-50B3F27B866B}" type="presParOf" srcId="{47707D1C-AE81-4160-94C9-56909C50ABA4}" destId="{E0C26B34-E88F-4E69-959E-592CAEAEABBF}" srcOrd="2" destOrd="0" presId="urn:microsoft.com/office/officeart/2018/2/layout/IconLabelList"/>
    <dgm:cxn modelId="{0BE6E572-BC30-4341-8BA8-FE53335D3C05}" type="presParOf" srcId="{DB01413E-37C3-4E02-AC01-15446D7FC99E}" destId="{65FE8248-F212-47BB-8B6F-CCFFEE95B4E8}" srcOrd="1" destOrd="0" presId="urn:microsoft.com/office/officeart/2018/2/layout/IconLabelList"/>
    <dgm:cxn modelId="{703A3B78-1E6E-4556-9A4C-53532F839674}" type="presParOf" srcId="{DB01413E-37C3-4E02-AC01-15446D7FC99E}" destId="{A3350E1A-43F7-428F-BEF9-CA177C87B7A3}" srcOrd="2" destOrd="0" presId="urn:microsoft.com/office/officeart/2018/2/layout/IconLabelList"/>
    <dgm:cxn modelId="{9DBA9C86-10FF-4E37-A0E9-015961967C15}" type="presParOf" srcId="{A3350E1A-43F7-428F-BEF9-CA177C87B7A3}" destId="{32F6F23B-C97C-4EAC-B0DA-484FEC3A8325}" srcOrd="0" destOrd="0" presId="urn:microsoft.com/office/officeart/2018/2/layout/IconLabelList"/>
    <dgm:cxn modelId="{8B5D5381-9787-4E4F-8CF8-C81E670FA9D2}" type="presParOf" srcId="{A3350E1A-43F7-428F-BEF9-CA177C87B7A3}" destId="{907E46B9-DD2C-41D0-B49C-7D23B6E82002}" srcOrd="1" destOrd="0" presId="urn:microsoft.com/office/officeart/2018/2/layout/IconLabelList"/>
    <dgm:cxn modelId="{9A97F797-0172-4E4F-9F3B-0A55ECB1F0A5}" type="presParOf" srcId="{A3350E1A-43F7-428F-BEF9-CA177C87B7A3}" destId="{A433154D-E0C6-4010-93C4-56ECDAC04D8D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9E69097-CB32-4A94-AF25-B3E42BC7D663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DE78248-8938-494E-B519-B3977A8BF7B6}">
      <dgm:prSet/>
      <dgm:spPr/>
      <dgm:t>
        <a:bodyPr/>
        <a:lstStyle/>
        <a:p>
          <a:r>
            <a:rPr lang="nb-NO"/>
            <a:t>99% av alle norske aksjeselskaper avgir regnskapet etter såkalte norsk regnskapsstandard (NGAAP).</a:t>
          </a:r>
          <a:endParaRPr lang="en-US"/>
        </a:p>
      </dgm:t>
    </dgm:pt>
    <dgm:pt modelId="{B237732B-373F-459B-957B-3CA18F4237D0}" type="parTrans" cxnId="{F47C7FB7-D110-4739-9B48-33FC58ED62BB}">
      <dgm:prSet/>
      <dgm:spPr/>
      <dgm:t>
        <a:bodyPr/>
        <a:lstStyle/>
        <a:p>
          <a:endParaRPr lang="en-US"/>
        </a:p>
      </dgm:t>
    </dgm:pt>
    <dgm:pt modelId="{A3A01D89-31DC-415D-8B73-1407C043D49B}" type="sibTrans" cxnId="{F47C7FB7-D110-4739-9B48-33FC58ED62BB}">
      <dgm:prSet/>
      <dgm:spPr/>
      <dgm:t>
        <a:bodyPr/>
        <a:lstStyle/>
        <a:p>
          <a:endParaRPr lang="en-US"/>
        </a:p>
      </dgm:t>
    </dgm:pt>
    <dgm:pt modelId="{DA57217A-BF4C-4E0A-AAAD-2DA2BDEAF056}">
      <dgm:prSet/>
      <dgm:spPr/>
      <dgm:t>
        <a:bodyPr/>
        <a:lstStyle/>
        <a:p>
          <a:r>
            <a:rPr lang="nb-NO"/>
            <a:t>Børsnoterte foretak er pliktig til å avgi regnskap etter såkalte internasjonale regnskapsstandarder (IFRS).</a:t>
          </a:r>
          <a:endParaRPr lang="en-US"/>
        </a:p>
      </dgm:t>
    </dgm:pt>
    <dgm:pt modelId="{506CF73B-C869-4AC6-A00A-8989BDB72E1E}" type="parTrans" cxnId="{D86F873C-65FC-4C68-AF96-95B6D8D86AE7}">
      <dgm:prSet/>
      <dgm:spPr/>
      <dgm:t>
        <a:bodyPr/>
        <a:lstStyle/>
        <a:p>
          <a:endParaRPr lang="en-US"/>
        </a:p>
      </dgm:t>
    </dgm:pt>
    <dgm:pt modelId="{8BF3958B-7B4E-46FA-AEB7-6E59F9E6D599}" type="sibTrans" cxnId="{D86F873C-65FC-4C68-AF96-95B6D8D86AE7}">
      <dgm:prSet/>
      <dgm:spPr/>
      <dgm:t>
        <a:bodyPr/>
        <a:lstStyle/>
        <a:p>
          <a:endParaRPr lang="en-US"/>
        </a:p>
      </dgm:t>
    </dgm:pt>
    <dgm:pt modelId="{F67E1B7F-496B-4598-A06F-71D313C9126D}">
      <dgm:prSet/>
      <dgm:spPr/>
      <dgm:t>
        <a:bodyPr/>
        <a:lstStyle/>
        <a:p>
          <a:r>
            <a:rPr lang="nb-NO"/>
            <a:t>I dette kurset skal jeg ikke bruke mye tid på forskjellen, men påpeke noen sentrale forskjeller å være klar over. </a:t>
          </a:r>
          <a:endParaRPr lang="en-US"/>
        </a:p>
      </dgm:t>
    </dgm:pt>
    <dgm:pt modelId="{8537D8B1-1B1E-4D8A-8859-51A4BC1EBF3E}" type="parTrans" cxnId="{DFD79748-FAAD-40E8-9037-779E0DC60F90}">
      <dgm:prSet/>
      <dgm:spPr/>
      <dgm:t>
        <a:bodyPr/>
        <a:lstStyle/>
        <a:p>
          <a:endParaRPr lang="en-US"/>
        </a:p>
      </dgm:t>
    </dgm:pt>
    <dgm:pt modelId="{2F9709F7-1CC8-448A-B886-FB504E6F5682}" type="sibTrans" cxnId="{DFD79748-FAAD-40E8-9037-779E0DC60F90}">
      <dgm:prSet/>
      <dgm:spPr/>
      <dgm:t>
        <a:bodyPr/>
        <a:lstStyle/>
        <a:p>
          <a:endParaRPr lang="en-US"/>
        </a:p>
      </dgm:t>
    </dgm:pt>
    <dgm:pt modelId="{CA1F8A7B-3698-4B67-AE3C-77CECD17BD74}">
      <dgm:prSet/>
      <dgm:spPr/>
      <dgm:t>
        <a:bodyPr/>
        <a:lstStyle/>
        <a:p>
          <a:r>
            <a:rPr lang="nb-NO"/>
            <a:t>De aller fleste tingene jeg tar opp vil med små forskjeller være likt på tvers av begge regnskapsspråk.</a:t>
          </a:r>
          <a:endParaRPr lang="en-US"/>
        </a:p>
      </dgm:t>
    </dgm:pt>
    <dgm:pt modelId="{6606D92D-612E-4B6E-B815-CB43977B897A}" type="parTrans" cxnId="{1EA23528-A9AB-4C4A-AAB2-63789614C4B4}">
      <dgm:prSet/>
      <dgm:spPr/>
      <dgm:t>
        <a:bodyPr/>
        <a:lstStyle/>
        <a:p>
          <a:endParaRPr lang="en-US"/>
        </a:p>
      </dgm:t>
    </dgm:pt>
    <dgm:pt modelId="{41303549-55B1-428D-A42E-625218FBDB7A}" type="sibTrans" cxnId="{1EA23528-A9AB-4C4A-AAB2-63789614C4B4}">
      <dgm:prSet/>
      <dgm:spPr/>
      <dgm:t>
        <a:bodyPr/>
        <a:lstStyle/>
        <a:p>
          <a:endParaRPr lang="en-US"/>
        </a:p>
      </dgm:t>
    </dgm:pt>
    <dgm:pt modelId="{0DA0B952-7696-4D9C-9D86-A0FA230DC915}" type="pres">
      <dgm:prSet presAssocID="{C9E69097-CB32-4A94-AF25-B3E42BC7D663}" presName="linear" presStyleCnt="0">
        <dgm:presLayoutVars>
          <dgm:animLvl val="lvl"/>
          <dgm:resizeHandles val="exact"/>
        </dgm:presLayoutVars>
      </dgm:prSet>
      <dgm:spPr/>
    </dgm:pt>
    <dgm:pt modelId="{D28CFDD9-43CF-4B7D-BB85-02A30F2C6555}" type="pres">
      <dgm:prSet presAssocID="{EDE78248-8938-494E-B519-B3977A8BF7B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4985B3C-3849-4BC3-8E68-DA47D7053EDC}" type="pres">
      <dgm:prSet presAssocID="{A3A01D89-31DC-415D-8B73-1407C043D49B}" presName="spacer" presStyleCnt="0"/>
      <dgm:spPr/>
    </dgm:pt>
    <dgm:pt modelId="{43184CC1-F922-4D93-9A22-FC91D5ECF1AA}" type="pres">
      <dgm:prSet presAssocID="{DA57217A-BF4C-4E0A-AAAD-2DA2BDEAF05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59ADEE5-6A36-4A98-8948-20C85E27C359}" type="pres">
      <dgm:prSet presAssocID="{8BF3958B-7B4E-46FA-AEB7-6E59F9E6D599}" presName="spacer" presStyleCnt="0"/>
      <dgm:spPr/>
    </dgm:pt>
    <dgm:pt modelId="{585E566D-B660-4D15-8146-FA7B36BD5EA5}" type="pres">
      <dgm:prSet presAssocID="{F67E1B7F-496B-4598-A06F-71D313C9126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4408693-8A6F-415A-A33E-6A5A8EB71C2C}" type="pres">
      <dgm:prSet presAssocID="{2F9709F7-1CC8-448A-B886-FB504E6F5682}" presName="spacer" presStyleCnt="0"/>
      <dgm:spPr/>
    </dgm:pt>
    <dgm:pt modelId="{1CAD14A3-6C93-4AA7-BFB2-CC7539A062B9}" type="pres">
      <dgm:prSet presAssocID="{CA1F8A7B-3698-4B67-AE3C-77CECD17BD7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17CA514-1DBD-43F6-9C5F-EF0D0F271FE4}" type="presOf" srcId="{CA1F8A7B-3698-4B67-AE3C-77CECD17BD74}" destId="{1CAD14A3-6C93-4AA7-BFB2-CC7539A062B9}" srcOrd="0" destOrd="0" presId="urn:microsoft.com/office/officeart/2005/8/layout/vList2"/>
    <dgm:cxn modelId="{5A2DB019-E82A-4436-BD33-38B61FE29682}" type="presOf" srcId="{EDE78248-8938-494E-B519-B3977A8BF7B6}" destId="{D28CFDD9-43CF-4B7D-BB85-02A30F2C6555}" srcOrd="0" destOrd="0" presId="urn:microsoft.com/office/officeart/2005/8/layout/vList2"/>
    <dgm:cxn modelId="{1EA23528-A9AB-4C4A-AAB2-63789614C4B4}" srcId="{C9E69097-CB32-4A94-AF25-B3E42BC7D663}" destId="{CA1F8A7B-3698-4B67-AE3C-77CECD17BD74}" srcOrd="3" destOrd="0" parTransId="{6606D92D-612E-4B6E-B815-CB43977B897A}" sibTransId="{41303549-55B1-428D-A42E-625218FBDB7A}"/>
    <dgm:cxn modelId="{D86F873C-65FC-4C68-AF96-95B6D8D86AE7}" srcId="{C9E69097-CB32-4A94-AF25-B3E42BC7D663}" destId="{DA57217A-BF4C-4E0A-AAAD-2DA2BDEAF056}" srcOrd="1" destOrd="0" parTransId="{506CF73B-C869-4AC6-A00A-8989BDB72E1E}" sibTransId="{8BF3958B-7B4E-46FA-AEB7-6E59F9E6D599}"/>
    <dgm:cxn modelId="{DFD79748-FAAD-40E8-9037-779E0DC60F90}" srcId="{C9E69097-CB32-4A94-AF25-B3E42BC7D663}" destId="{F67E1B7F-496B-4598-A06F-71D313C9126D}" srcOrd="2" destOrd="0" parTransId="{8537D8B1-1B1E-4D8A-8859-51A4BC1EBF3E}" sibTransId="{2F9709F7-1CC8-448A-B886-FB504E6F5682}"/>
    <dgm:cxn modelId="{CEEAB473-0330-4CFA-9269-8D3EF8CF0B53}" type="presOf" srcId="{C9E69097-CB32-4A94-AF25-B3E42BC7D663}" destId="{0DA0B952-7696-4D9C-9D86-A0FA230DC915}" srcOrd="0" destOrd="0" presId="urn:microsoft.com/office/officeart/2005/8/layout/vList2"/>
    <dgm:cxn modelId="{B200887B-528C-4A04-9ECE-9CBE2C9F33E0}" type="presOf" srcId="{DA57217A-BF4C-4E0A-AAAD-2DA2BDEAF056}" destId="{43184CC1-F922-4D93-9A22-FC91D5ECF1AA}" srcOrd="0" destOrd="0" presId="urn:microsoft.com/office/officeart/2005/8/layout/vList2"/>
    <dgm:cxn modelId="{F47C7FB7-D110-4739-9B48-33FC58ED62BB}" srcId="{C9E69097-CB32-4A94-AF25-B3E42BC7D663}" destId="{EDE78248-8938-494E-B519-B3977A8BF7B6}" srcOrd="0" destOrd="0" parTransId="{B237732B-373F-459B-957B-3CA18F4237D0}" sibTransId="{A3A01D89-31DC-415D-8B73-1407C043D49B}"/>
    <dgm:cxn modelId="{B3B05DBA-3F81-4315-9442-D5476AF3F174}" type="presOf" srcId="{F67E1B7F-496B-4598-A06F-71D313C9126D}" destId="{585E566D-B660-4D15-8146-FA7B36BD5EA5}" srcOrd="0" destOrd="0" presId="urn:microsoft.com/office/officeart/2005/8/layout/vList2"/>
    <dgm:cxn modelId="{D81408A3-8288-422F-88B0-02A7CEF6A898}" type="presParOf" srcId="{0DA0B952-7696-4D9C-9D86-A0FA230DC915}" destId="{D28CFDD9-43CF-4B7D-BB85-02A30F2C6555}" srcOrd="0" destOrd="0" presId="urn:microsoft.com/office/officeart/2005/8/layout/vList2"/>
    <dgm:cxn modelId="{43418585-48B5-476F-B0AC-488F5A33B3AC}" type="presParOf" srcId="{0DA0B952-7696-4D9C-9D86-A0FA230DC915}" destId="{64985B3C-3849-4BC3-8E68-DA47D7053EDC}" srcOrd="1" destOrd="0" presId="urn:microsoft.com/office/officeart/2005/8/layout/vList2"/>
    <dgm:cxn modelId="{D04F3013-974C-4286-B376-B19858FF1D4A}" type="presParOf" srcId="{0DA0B952-7696-4D9C-9D86-A0FA230DC915}" destId="{43184CC1-F922-4D93-9A22-FC91D5ECF1AA}" srcOrd="2" destOrd="0" presId="urn:microsoft.com/office/officeart/2005/8/layout/vList2"/>
    <dgm:cxn modelId="{0F826F41-110B-4A09-AFE9-2532E7F7B35E}" type="presParOf" srcId="{0DA0B952-7696-4D9C-9D86-A0FA230DC915}" destId="{859ADEE5-6A36-4A98-8948-20C85E27C359}" srcOrd="3" destOrd="0" presId="urn:microsoft.com/office/officeart/2005/8/layout/vList2"/>
    <dgm:cxn modelId="{17CE89E8-0DCE-41A3-9807-ECBEF957F5A2}" type="presParOf" srcId="{0DA0B952-7696-4D9C-9D86-A0FA230DC915}" destId="{585E566D-B660-4D15-8146-FA7B36BD5EA5}" srcOrd="4" destOrd="0" presId="urn:microsoft.com/office/officeart/2005/8/layout/vList2"/>
    <dgm:cxn modelId="{BDC34453-42DD-40A9-AD44-677A9835C40A}" type="presParOf" srcId="{0DA0B952-7696-4D9C-9D86-A0FA230DC915}" destId="{B4408693-8A6F-415A-A33E-6A5A8EB71C2C}" srcOrd="5" destOrd="0" presId="urn:microsoft.com/office/officeart/2005/8/layout/vList2"/>
    <dgm:cxn modelId="{6A151491-293B-4F8A-8A4D-CB92BE0739C4}" type="presParOf" srcId="{0DA0B952-7696-4D9C-9D86-A0FA230DC915}" destId="{1CAD14A3-6C93-4AA7-BFB2-CC7539A062B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9734287-F299-44FA-A6F0-F23F2FC2E876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6771317-09EE-4DD6-921D-19B8F5D11854}">
      <dgm:prSet/>
      <dgm:spPr/>
      <dgm:t>
        <a:bodyPr/>
        <a:lstStyle/>
        <a:p>
          <a:r>
            <a:rPr lang="nb-NO"/>
            <a:t>EBITDA er earnings before interest, taxes, depreciation and amortization.</a:t>
          </a:r>
          <a:endParaRPr lang="en-US"/>
        </a:p>
      </dgm:t>
    </dgm:pt>
    <dgm:pt modelId="{6109B288-7C61-474E-BE53-D143D0041BA8}" type="parTrans" cxnId="{8015DDCD-CB5A-4082-A305-AF75AB17D8E3}">
      <dgm:prSet/>
      <dgm:spPr/>
      <dgm:t>
        <a:bodyPr/>
        <a:lstStyle/>
        <a:p>
          <a:endParaRPr lang="en-US"/>
        </a:p>
      </dgm:t>
    </dgm:pt>
    <dgm:pt modelId="{02CFCB2A-67BD-42DA-9018-85BC8680A61D}" type="sibTrans" cxnId="{8015DDCD-CB5A-4082-A305-AF75AB17D8E3}">
      <dgm:prSet/>
      <dgm:spPr/>
      <dgm:t>
        <a:bodyPr/>
        <a:lstStyle/>
        <a:p>
          <a:endParaRPr lang="en-US"/>
        </a:p>
      </dgm:t>
    </dgm:pt>
    <dgm:pt modelId="{0620F21A-387A-4153-BE92-7EFCCA96826F}">
      <dgm:prSet/>
      <dgm:spPr/>
      <dgm:t>
        <a:bodyPr/>
        <a:lstStyle/>
        <a:p>
          <a:r>
            <a:rPr lang="nb-NO"/>
            <a:t>Vi tar altså driftsresultatet og legger til avskrivninger/nedskrivinger.</a:t>
          </a:r>
          <a:endParaRPr lang="en-US"/>
        </a:p>
      </dgm:t>
    </dgm:pt>
    <dgm:pt modelId="{09808395-E5D2-48C5-B9EB-E91F56AEE3E0}" type="parTrans" cxnId="{19885ED5-750E-43FE-A82B-B9D585A5C7EF}">
      <dgm:prSet/>
      <dgm:spPr/>
      <dgm:t>
        <a:bodyPr/>
        <a:lstStyle/>
        <a:p>
          <a:endParaRPr lang="en-US"/>
        </a:p>
      </dgm:t>
    </dgm:pt>
    <dgm:pt modelId="{EB049697-0219-4EDF-A5E0-7C72E87ACA78}" type="sibTrans" cxnId="{19885ED5-750E-43FE-A82B-B9D585A5C7EF}">
      <dgm:prSet/>
      <dgm:spPr/>
      <dgm:t>
        <a:bodyPr/>
        <a:lstStyle/>
        <a:p>
          <a:endParaRPr lang="en-US"/>
        </a:p>
      </dgm:t>
    </dgm:pt>
    <dgm:pt modelId="{F08C844F-CAB4-4EBE-874E-3EA889A20323}">
      <dgm:prSet/>
      <dgm:spPr/>
      <dgm:t>
        <a:bodyPr/>
        <a:lstStyle/>
        <a:p>
          <a:r>
            <a:rPr lang="nb-NO" dirty="0"/>
            <a:t>EBITDA for 2023 = 106 551 000 (driftsresultatet) + 184 202 000 (avskrivninger) = 290 753 000</a:t>
          </a:r>
          <a:endParaRPr lang="en-US" dirty="0"/>
        </a:p>
      </dgm:t>
    </dgm:pt>
    <dgm:pt modelId="{7F0883D5-C4BE-454F-98E8-03114D3C9729}" type="parTrans" cxnId="{9A109841-3FD8-499F-9BA2-CFE131CBA72C}">
      <dgm:prSet/>
      <dgm:spPr/>
      <dgm:t>
        <a:bodyPr/>
        <a:lstStyle/>
        <a:p>
          <a:endParaRPr lang="en-US"/>
        </a:p>
      </dgm:t>
    </dgm:pt>
    <dgm:pt modelId="{2C76955E-A3CC-4118-BB7C-B98AB319E272}" type="sibTrans" cxnId="{9A109841-3FD8-499F-9BA2-CFE131CBA72C}">
      <dgm:prSet/>
      <dgm:spPr/>
      <dgm:t>
        <a:bodyPr/>
        <a:lstStyle/>
        <a:p>
          <a:endParaRPr lang="en-US"/>
        </a:p>
      </dgm:t>
    </dgm:pt>
    <dgm:pt modelId="{84F9BD47-DAC3-476A-BA2E-052403A04F94}" type="pres">
      <dgm:prSet presAssocID="{89734287-F299-44FA-A6F0-F23F2FC2E876}" presName="linear" presStyleCnt="0">
        <dgm:presLayoutVars>
          <dgm:animLvl val="lvl"/>
          <dgm:resizeHandles val="exact"/>
        </dgm:presLayoutVars>
      </dgm:prSet>
      <dgm:spPr/>
    </dgm:pt>
    <dgm:pt modelId="{EEE71219-AFA9-4BDE-9872-36751C5AEDD8}" type="pres">
      <dgm:prSet presAssocID="{56771317-09EE-4DD6-921D-19B8F5D1185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450532F-71AF-425F-8610-FF2C8FD70C00}" type="pres">
      <dgm:prSet presAssocID="{02CFCB2A-67BD-42DA-9018-85BC8680A61D}" presName="spacer" presStyleCnt="0"/>
      <dgm:spPr/>
    </dgm:pt>
    <dgm:pt modelId="{17EA43E2-52D5-454E-8F8D-BC052217F9F7}" type="pres">
      <dgm:prSet presAssocID="{0620F21A-387A-4153-BE92-7EFCCA96826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FF35125-BB25-40EE-BC8F-76FDF0519FB0}" type="pres">
      <dgm:prSet presAssocID="{EB049697-0219-4EDF-A5E0-7C72E87ACA78}" presName="spacer" presStyleCnt="0"/>
      <dgm:spPr/>
    </dgm:pt>
    <dgm:pt modelId="{0B4A6607-A86A-4E9B-A8F9-1B76DA01AF70}" type="pres">
      <dgm:prSet presAssocID="{F08C844F-CAB4-4EBE-874E-3EA889A2032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56C3800-07F0-42C9-8FBF-671D10C38404}" type="presOf" srcId="{89734287-F299-44FA-A6F0-F23F2FC2E876}" destId="{84F9BD47-DAC3-476A-BA2E-052403A04F94}" srcOrd="0" destOrd="0" presId="urn:microsoft.com/office/officeart/2005/8/layout/vList2"/>
    <dgm:cxn modelId="{9A109841-3FD8-499F-9BA2-CFE131CBA72C}" srcId="{89734287-F299-44FA-A6F0-F23F2FC2E876}" destId="{F08C844F-CAB4-4EBE-874E-3EA889A20323}" srcOrd="2" destOrd="0" parTransId="{7F0883D5-C4BE-454F-98E8-03114D3C9729}" sibTransId="{2C76955E-A3CC-4118-BB7C-B98AB319E272}"/>
    <dgm:cxn modelId="{AF63526D-0C03-4CAA-8407-84F20EFD72A0}" type="presOf" srcId="{56771317-09EE-4DD6-921D-19B8F5D11854}" destId="{EEE71219-AFA9-4BDE-9872-36751C5AEDD8}" srcOrd="0" destOrd="0" presId="urn:microsoft.com/office/officeart/2005/8/layout/vList2"/>
    <dgm:cxn modelId="{FD5F7B94-BBA9-4C8A-BADC-057BC3F2490A}" type="presOf" srcId="{F08C844F-CAB4-4EBE-874E-3EA889A20323}" destId="{0B4A6607-A86A-4E9B-A8F9-1B76DA01AF70}" srcOrd="0" destOrd="0" presId="urn:microsoft.com/office/officeart/2005/8/layout/vList2"/>
    <dgm:cxn modelId="{B38AE897-DA99-46F0-97B7-2C3EC1EA0A86}" type="presOf" srcId="{0620F21A-387A-4153-BE92-7EFCCA96826F}" destId="{17EA43E2-52D5-454E-8F8D-BC052217F9F7}" srcOrd="0" destOrd="0" presId="urn:microsoft.com/office/officeart/2005/8/layout/vList2"/>
    <dgm:cxn modelId="{8015DDCD-CB5A-4082-A305-AF75AB17D8E3}" srcId="{89734287-F299-44FA-A6F0-F23F2FC2E876}" destId="{56771317-09EE-4DD6-921D-19B8F5D11854}" srcOrd="0" destOrd="0" parTransId="{6109B288-7C61-474E-BE53-D143D0041BA8}" sibTransId="{02CFCB2A-67BD-42DA-9018-85BC8680A61D}"/>
    <dgm:cxn modelId="{19885ED5-750E-43FE-A82B-B9D585A5C7EF}" srcId="{89734287-F299-44FA-A6F0-F23F2FC2E876}" destId="{0620F21A-387A-4153-BE92-7EFCCA96826F}" srcOrd="1" destOrd="0" parTransId="{09808395-E5D2-48C5-B9EB-E91F56AEE3E0}" sibTransId="{EB049697-0219-4EDF-A5E0-7C72E87ACA78}"/>
    <dgm:cxn modelId="{3994BDA3-24F1-4BCD-93B7-837FE4C554D4}" type="presParOf" srcId="{84F9BD47-DAC3-476A-BA2E-052403A04F94}" destId="{EEE71219-AFA9-4BDE-9872-36751C5AEDD8}" srcOrd="0" destOrd="0" presId="urn:microsoft.com/office/officeart/2005/8/layout/vList2"/>
    <dgm:cxn modelId="{46475B44-AB63-45B4-A245-B728B641E4D9}" type="presParOf" srcId="{84F9BD47-DAC3-476A-BA2E-052403A04F94}" destId="{D450532F-71AF-425F-8610-FF2C8FD70C00}" srcOrd="1" destOrd="0" presId="urn:microsoft.com/office/officeart/2005/8/layout/vList2"/>
    <dgm:cxn modelId="{27A40C8F-0FDD-466C-A479-1950729FEDD6}" type="presParOf" srcId="{84F9BD47-DAC3-476A-BA2E-052403A04F94}" destId="{17EA43E2-52D5-454E-8F8D-BC052217F9F7}" srcOrd="2" destOrd="0" presId="urn:microsoft.com/office/officeart/2005/8/layout/vList2"/>
    <dgm:cxn modelId="{2CF5E22F-0D25-4120-ACDB-E7C92B9BF6C8}" type="presParOf" srcId="{84F9BD47-DAC3-476A-BA2E-052403A04F94}" destId="{4FF35125-BB25-40EE-BC8F-76FDF0519FB0}" srcOrd="3" destOrd="0" presId="urn:microsoft.com/office/officeart/2005/8/layout/vList2"/>
    <dgm:cxn modelId="{936638A0-1E5D-4E65-AE11-BB3E9F7AB08E}" type="presParOf" srcId="{84F9BD47-DAC3-476A-BA2E-052403A04F94}" destId="{0B4A6607-A86A-4E9B-A8F9-1B76DA01AF7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F8A5526-BE41-4D0D-8CBB-9297E692B8C3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20B796F-1AAD-4DF4-A83D-60B3DB859A7E}">
      <dgm:prSet/>
      <dgm:spPr/>
      <dgm:t>
        <a:bodyPr/>
        <a:lstStyle/>
        <a:p>
          <a:r>
            <a:rPr lang="nb-NO"/>
            <a:t>Å undersøke netto operasjonell kontantstrøm opp mot driftsresultatet gir oss et pekepinn på kvaliteten på selskapets inntjening.</a:t>
          </a:r>
          <a:endParaRPr lang="en-US"/>
        </a:p>
      </dgm:t>
    </dgm:pt>
    <dgm:pt modelId="{CAB080D0-D5D8-499F-AB8A-E012C8F8BECD}" type="parTrans" cxnId="{0553A33F-50EC-482A-9C4A-8908B042A415}">
      <dgm:prSet/>
      <dgm:spPr/>
      <dgm:t>
        <a:bodyPr/>
        <a:lstStyle/>
        <a:p>
          <a:endParaRPr lang="en-US"/>
        </a:p>
      </dgm:t>
    </dgm:pt>
    <dgm:pt modelId="{FC1E1AF0-B26D-4539-9D9D-E6B6EF3FE4D6}" type="sibTrans" cxnId="{0553A33F-50EC-482A-9C4A-8908B042A415}">
      <dgm:prSet/>
      <dgm:spPr/>
      <dgm:t>
        <a:bodyPr/>
        <a:lstStyle/>
        <a:p>
          <a:endParaRPr lang="en-US"/>
        </a:p>
      </dgm:t>
    </dgm:pt>
    <dgm:pt modelId="{51132556-A948-4A35-A897-585A259EEE16}">
      <dgm:prSet/>
      <dgm:spPr/>
      <dgm:t>
        <a:bodyPr/>
        <a:lstStyle/>
        <a:p>
          <a:r>
            <a:rPr lang="nb-NO"/>
            <a:t>Det forteller oss driften har generert  131 millioner i frisk kapital i perioden sml. med driftsresultat på 106 millioner kroner.</a:t>
          </a:r>
          <a:endParaRPr lang="en-US"/>
        </a:p>
      </dgm:t>
    </dgm:pt>
    <dgm:pt modelId="{1645C8F8-BDF2-49C7-94D9-33305868EDFE}" type="parTrans" cxnId="{553EF836-A038-4B45-B2AA-26A77FCA6459}">
      <dgm:prSet/>
      <dgm:spPr/>
      <dgm:t>
        <a:bodyPr/>
        <a:lstStyle/>
        <a:p>
          <a:endParaRPr lang="en-US"/>
        </a:p>
      </dgm:t>
    </dgm:pt>
    <dgm:pt modelId="{107E2344-FA3A-40DA-BA42-6630E800FAC5}" type="sibTrans" cxnId="{553EF836-A038-4B45-B2AA-26A77FCA6459}">
      <dgm:prSet/>
      <dgm:spPr/>
      <dgm:t>
        <a:bodyPr/>
        <a:lstStyle/>
        <a:p>
          <a:endParaRPr lang="en-US"/>
        </a:p>
      </dgm:t>
    </dgm:pt>
    <dgm:pt modelId="{31CFBDC9-0FA3-47B7-B557-F36C7D6A973B}">
      <dgm:prSet/>
      <dgm:spPr/>
      <dgm:t>
        <a:bodyPr/>
        <a:lstStyle/>
        <a:p>
          <a:r>
            <a:rPr lang="nb-NO"/>
            <a:t>Grunn til bekymring om driftsresultatet er større enn kontantstrømmene over flere år. </a:t>
          </a:r>
          <a:endParaRPr lang="en-US"/>
        </a:p>
      </dgm:t>
    </dgm:pt>
    <dgm:pt modelId="{F3EDDE72-2A4A-4798-A792-EFFC938AD6FB}" type="parTrans" cxnId="{62DA5C20-EFF0-455A-A950-18267DAA7A0A}">
      <dgm:prSet/>
      <dgm:spPr/>
      <dgm:t>
        <a:bodyPr/>
        <a:lstStyle/>
        <a:p>
          <a:endParaRPr lang="en-US"/>
        </a:p>
      </dgm:t>
    </dgm:pt>
    <dgm:pt modelId="{836370E6-B33C-491F-86FD-CF210F15ACDE}" type="sibTrans" cxnId="{62DA5C20-EFF0-455A-A950-18267DAA7A0A}">
      <dgm:prSet/>
      <dgm:spPr/>
      <dgm:t>
        <a:bodyPr/>
        <a:lstStyle/>
        <a:p>
          <a:endParaRPr lang="en-US"/>
        </a:p>
      </dgm:t>
    </dgm:pt>
    <dgm:pt modelId="{273BE810-57C9-4491-9FD8-E6C4A98D29F5}">
      <dgm:prSet/>
      <dgm:spPr/>
      <dgm:t>
        <a:bodyPr/>
        <a:lstStyle/>
        <a:p>
          <a:r>
            <a:rPr lang="nb-NO"/>
            <a:t>Det tyder på dårlig likviditetsstyring, eller i verste fall manipulasjon! (kommer tilbake til det)</a:t>
          </a:r>
          <a:endParaRPr lang="en-US"/>
        </a:p>
      </dgm:t>
    </dgm:pt>
    <dgm:pt modelId="{06B88E63-6399-453D-9439-667191DDBDD4}" type="parTrans" cxnId="{DD8C68CE-17E6-49DF-BF62-2BD8891902B7}">
      <dgm:prSet/>
      <dgm:spPr/>
      <dgm:t>
        <a:bodyPr/>
        <a:lstStyle/>
        <a:p>
          <a:endParaRPr lang="en-US"/>
        </a:p>
      </dgm:t>
    </dgm:pt>
    <dgm:pt modelId="{9BEB95A4-478A-4D21-83D8-8A35D81D54FD}" type="sibTrans" cxnId="{DD8C68CE-17E6-49DF-BF62-2BD8891902B7}">
      <dgm:prSet/>
      <dgm:spPr/>
      <dgm:t>
        <a:bodyPr/>
        <a:lstStyle/>
        <a:p>
          <a:endParaRPr lang="en-US"/>
        </a:p>
      </dgm:t>
    </dgm:pt>
    <dgm:pt modelId="{6624DFEF-4955-4802-8A9D-6A5B99217846}">
      <dgm:prSet/>
      <dgm:spPr/>
      <dgm:t>
        <a:bodyPr/>
        <a:lstStyle/>
        <a:p>
          <a:r>
            <a:rPr lang="nb-NO" b="0" i="0" baseline="0"/>
            <a:t>Operational cash flow ratio = Netto kontantstrøm fra operasjonelle aktiviteter / Kortsiktig gjeld.</a:t>
          </a:r>
          <a:endParaRPr lang="en-US"/>
        </a:p>
      </dgm:t>
    </dgm:pt>
    <dgm:pt modelId="{01F04D00-089C-46D6-9926-EF300B05E5C6}" type="parTrans" cxnId="{4848472E-2C60-413A-BB7D-2F6952CDF35B}">
      <dgm:prSet/>
      <dgm:spPr/>
      <dgm:t>
        <a:bodyPr/>
        <a:lstStyle/>
        <a:p>
          <a:endParaRPr lang="en-US"/>
        </a:p>
      </dgm:t>
    </dgm:pt>
    <dgm:pt modelId="{F0CE8ECD-E52A-4D88-9211-3FF48F7699A8}" type="sibTrans" cxnId="{4848472E-2C60-413A-BB7D-2F6952CDF35B}">
      <dgm:prSet/>
      <dgm:spPr/>
      <dgm:t>
        <a:bodyPr/>
        <a:lstStyle/>
        <a:p>
          <a:endParaRPr lang="en-US"/>
        </a:p>
      </dgm:t>
    </dgm:pt>
    <dgm:pt modelId="{2E584583-91B1-4FD1-8DD4-BAB918C984A9}">
      <dgm:prSet/>
      <dgm:spPr/>
      <dgm:t>
        <a:bodyPr/>
        <a:lstStyle/>
        <a:p>
          <a:r>
            <a:rPr lang="nb-NO"/>
            <a:t>Forteller oss om selskapets drift er i stand til å dekke de kortsiktige forpliktelsene som skal innbetales innen neste regnskapsår.</a:t>
          </a:r>
          <a:endParaRPr lang="en-US"/>
        </a:p>
      </dgm:t>
    </dgm:pt>
    <dgm:pt modelId="{C8A5A487-AC13-4137-8715-1253A49EF93B}" type="parTrans" cxnId="{9B0F72E5-A4CA-410F-9B6D-F439850ACC2F}">
      <dgm:prSet/>
      <dgm:spPr/>
      <dgm:t>
        <a:bodyPr/>
        <a:lstStyle/>
        <a:p>
          <a:endParaRPr lang="en-US"/>
        </a:p>
      </dgm:t>
    </dgm:pt>
    <dgm:pt modelId="{5B6E9510-8E8A-428D-88EB-996229FFC6FE}" type="sibTrans" cxnId="{9B0F72E5-A4CA-410F-9B6D-F439850ACC2F}">
      <dgm:prSet/>
      <dgm:spPr/>
      <dgm:t>
        <a:bodyPr/>
        <a:lstStyle/>
        <a:p>
          <a:endParaRPr lang="en-US"/>
        </a:p>
      </dgm:t>
    </dgm:pt>
    <dgm:pt modelId="{794E4B34-B36E-421B-B721-0EEC553E0428}" type="pres">
      <dgm:prSet presAssocID="{3F8A5526-BE41-4D0D-8CBB-9297E692B8C3}" presName="linear" presStyleCnt="0">
        <dgm:presLayoutVars>
          <dgm:animLvl val="lvl"/>
          <dgm:resizeHandles val="exact"/>
        </dgm:presLayoutVars>
      </dgm:prSet>
      <dgm:spPr/>
    </dgm:pt>
    <dgm:pt modelId="{A7D8E3A5-50B8-47F0-B3BE-4152A191FFFC}" type="pres">
      <dgm:prSet presAssocID="{520B796F-1AAD-4DF4-A83D-60B3DB859A7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9086861-FC77-48E6-AAF8-7B9247EA5FC0}" type="pres">
      <dgm:prSet presAssocID="{520B796F-1AAD-4DF4-A83D-60B3DB859A7E}" presName="childText" presStyleLbl="revTx" presStyleIdx="0" presStyleCnt="1">
        <dgm:presLayoutVars>
          <dgm:bulletEnabled val="1"/>
        </dgm:presLayoutVars>
      </dgm:prSet>
      <dgm:spPr/>
    </dgm:pt>
    <dgm:pt modelId="{AC41A619-C3D9-4153-BCDB-96C38DA58479}" type="pres">
      <dgm:prSet presAssocID="{6624DFEF-4955-4802-8A9D-6A5B9921784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F72C874-D179-4A6E-8765-80C1A3CF1E29}" type="pres">
      <dgm:prSet presAssocID="{F0CE8ECD-E52A-4D88-9211-3FF48F7699A8}" presName="spacer" presStyleCnt="0"/>
      <dgm:spPr/>
    </dgm:pt>
    <dgm:pt modelId="{4E7FDC9F-8738-45B5-AC91-54CDB00706A1}" type="pres">
      <dgm:prSet presAssocID="{2E584583-91B1-4FD1-8DD4-BAB918C984A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85B1601-EEAA-41C0-BD09-683F501A3520}" type="presOf" srcId="{6624DFEF-4955-4802-8A9D-6A5B99217846}" destId="{AC41A619-C3D9-4153-BCDB-96C38DA58479}" srcOrd="0" destOrd="0" presId="urn:microsoft.com/office/officeart/2005/8/layout/vList2"/>
    <dgm:cxn modelId="{04D19809-0223-429E-BFFD-4F9C5CA1FA7D}" type="presOf" srcId="{31CFBDC9-0FA3-47B7-B557-F36C7D6A973B}" destId="{49086861-FC77-48E6-AAF8-7B9247EA5FC0}" srcOrd="0" destOrd="1" presId="urn:microsoft.com/office/officeart/2005/8/layout/vList2"/>
    <dgm:cxn modelId="{62DA5C20-EFF0-455A-A950-18267DAA7A0A}" srcId="{520B796F-1AAD-4DF4-A83D-60B3DB859A7E}" destId="{31CFBDC9-0FA3-47B7-B557-F36C7D6A973B}" srcOrd="1" destOrd="0" parTransId="{F3EDDE72-2A4A-4798-A792-EFFC938AD6FB}" sibTransId="{836370E6-B33C-491F-86FD-CF210F15ACDE}"/>
    <dgm:cxn modelId="{4848472E-2C60-413A-BB7D-2F6952CDF35B}" srcId="{3F8A5526-BE41-4D0D-8CBB-9297E692B8C3}" destId="{6624DFEF-4955-4802-8A9D-6A5B99217846}" srcOrd="1" destOrd="0" parTransId="{01F04D00-089C-46D6-9926-EF300B05E5C6}" sibTransId="{F0CE8ECD-E52A-4D88-9211-3FF48F7699A8}"/>
    <dgm:cxn modelId="{553EF836-A038-4B45-B2AA-26A77FCA6459}" srcId="{520B796F-1AAD-4DF4-A83D-60B3DB859A7E}" destId="{51132556-A948-4A35-A897-585A259EEE16}" srcOrd="0" destOrd="0" parTransId="{1645C8F8-BDF2-49C7-94D9-33305868EDFE}" sibTransId="{107E2344-FA3A-40DA-BA42-6630E800FAC5}"/>
    <dgm:cxn modelId="{0553A33F-50EC-482A-9C4A-8908B042A415}" srcId="{3F8A5526-BE41-4D0D-8CBB-9297E692B8C3}" destId="{520B796F-1AAD-4DF4-A83D-60B3DB859A7E}" srcOrd="0" destOrd="0" parTransId="{CAB080D0-D5D8-499F-AB8A-E012C8F8BECD}" sibTransId="{FC1E1AF0-B26D-4539-9D9D-E6B6EF3FE4D6}"/>
    <dgm:cxn modelId="{5475285C-CA6F-4EAD-9C50-7AA2D30BD33C}" type="presOf" srcId="{3F8A5526-BE41-4D0D-8CBB-9297E692B8C3}" destId="{794E4B34-B36E-421B-B721-0EEC553E0428}" srcOrd="0" destOrd="0" presId="urn:microsoft.com/office/officeart/2005/8/layout/vList2"/>
    <dgm:cxn modelId="{2C441249-0751-43B2-A735-FAC1E3864AA7}" type="presOf" srcId="{51132556-A948-4A35-A897-585A259EEE16}" destId="{49086861-FC77-48E6-AAF8-7B9247EA5FC0}" srcOrd="0" destOrd="0" presId="urn:microsoft.com/office/officeart/2005/8/layout/vList2"/>
    <dgm:cxn modelId="{30EDA89C-6DFF-40C1-8F74-255BE69409CE}" type="presOf" srcId="{2E584583-91B1-4FD1-8DD4-BAB918C984A9}" destId="{4E7FDC9F-8738-45B5-AC91-54CDB00706A1}" srcOrd="0" destOrd="0" presId="urn:microsoft.com/office/officeart/2005/8/layout/vList2"/>
    <dgm:cxn modelId="{8D7FB4AA-9D38-4B3B-88B6-AC8BF3127713}" type="presOf" srcId="{273BE810-57C9-4491-9FD8-E6C4A98D29F5}" destId="{49086861-FC77-48E6-AAF8-7B9247EA5FC0}" srcOrd="0" destOrd="2" presId="urn:microsoft.com/office/officeart/2005/8/layout/vList2"/>
    <dgm:cxn modelId="{843790C8-3CCF-4084-8971-8570FAB06D10}" type="presOf" srcId="{520B796F-1AAD-4DF4-A83D-60B3DB859A7E}" destId="{A7D8E3A5-50B8-47F0-B3BE-4152A191FFFC}" srcOrd="0" destOrd="0" presId="urn:microsoft.com/office/officeart/2005/8/layout/vList2"/>
    <dgm:cxn modelId="{DD8C68CE-17E6-49DF-BF62-2BD8891902B7}" srcId="{520B796F-1AAD-4DF4-A83D-60B3DB859A7E}" destId="{273BE810-57C9-4491-9FD8-E6C4A98D29F5}" srcOrd="2" destOrd="0" parTransId="{06B88E63-6399-453D-9439-667191DDBDD4}" sibTransId="{9BEB95A4-478A-4D21-83D8-8A35D81D54FD}"/>
    <dgm:cxn modelId="{9B0F72E5-A4CA-410F-9B6D-F439850ACC2F}" srcId="{3F8A5526-BE41-4D0D-8CBB-9297E692B8C3}" destId="{2E584583-91B1-4FD1-8DD4-BAB918C984A9}" srcOrd="2" destOrd="0" parTransId="{C8A5A487-AC13-4137-8715-1253A49EF93B}" sibTransId="{5B6E9510-8E8A-428D-88EB-996229FFC6FE}"/>
    <dgm:cxn modelId="{CF2CB39E-87BB-4FD9-855A-80B3FAC936A9}" type="presParOf" srcId="{794E4B34-B36E-421B-B721-0EEC553E0428}" destId="{A7D8E3A5-50B8-47F0-B3BE-4152A191FFFC}" srcOrd="0" destOrd="0" presId="urn:microsoft.com/office/officeart/2005/8/layout/vList2"/>
    <dgm:cxn modelId="{24E52304-7408-4EC4-A478-C3B5EF2CB8D7}" type="presParOf" srcId="{794E4B34-B36E-421B-B721-0EEC553E0428}" destId="{49086861-FC77-48E6-AAF8-7B9247EA5FC0}" srcOrd="1" destOrd="0" presId="urn:microsoft.com/office/officeart/2005/8/layout/vList2"/>
    <dgm:cxn modelId="{3A52A93A-1FBF-43C4-BAB8-86BC577A0502}" type="presParOf" srcId="{794E4B34-B36E-421B-B721-0EEC553E0428}" destId="{AC41A619-C3D9-4153-BCDB-96C38DA58479}" srcOrd="2" destOrd="0" presId="urn:microsoft.com/office/officeart/2005/8/layout/vList2"/>
    <dgm:cxn modelId="{3591F588-F9B4-451B-9B8D-37155E8199A2}" type="presParOf" srcId="{794E4B34-B36E-421B-B721-0EEC553E0428}" destId="{2F72C874-D179-4A6E-8765-80C1A3CF1E29}" srcOrd="3" destOrd="0" presId="urn:microsoft.com/office/officeart/2005/8/layout/vList2"/>
    <dgm:cxn modelId="{91649EE8-81D9-4637-A7C8-9E1F5B18EF98}" type="presParOf" srcId="{794E4B34-B36E-421B-B721-0EEC553E0428}" destId="{4E7FDC9F-8738-45B5-AC91-54CDB00706A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81E705-AB21-4F79-9D06-E68E86CBAD7D}">
      <dsp:nvSpPr>
        <dsp:cNvPr id="0" name=""/>
        <dsp:cNvSpPr/>
      </dsp:nvSpPr>
      <dsp:spPr>
        <a:xfrm>
          <a:off x="2044800" y="375668"/>
          <a:ext cx="2196000" cy="2196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13FE65-E07E-411B-B47C-04E0EAA89829}">
      <dsp:nvSpPr>
        <dsp:cNvPr id="0" name=""/>
        <dsp:cNvSpPr/>
      </dsp:nvSpPr>
      <dsp:spPr>
        <a:xfrm>
          <a:off x="2512800" y="843669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4737AD-FC33-4969-B905-A11C57BF920D}">
      <dsp:nvSpPr>
        <dsp:cNvPr id="0" name=""/>
        <dsp:cNvSpPr/>
      </dsp:nvSpPr>
      <dsp:spPr>
        <a:xfrm>
          <a:off x="1342800" y="3255669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b-NO" sz="1600" kern="1200"/>
            <a:t>Si selskap B betaler 100 med en gang, og så får to måneders betalingsfrist for de to siste betalingene. </a:t>
          </a:r>
          <a:endParaRPr lang="en-US" sz="1600" kern="1200"/>
        </a:p>
      </dsp:txBody>
      <dsp:txXfrm>
        <a:off x="1342800" y="3255669"/>
        <a:ext cx="3600000" cy="720000"/>
      </dsp:txXfrm>
    </dsp:sp>
    <dsp:sp modelId="{7FE48777-D212-4723-94FA-80CCEA13B985}">
      <dsp:nvSpPr>
        <dsp:cNvPr id="0" name=""/>
        <dsp:cNvSpPr/>
      </dsp:nvSpPr>
      <dsp:spPr>
        <a:xfrm>
          <a:off x="6274800" y="375668"/>
          <a:ext cx="2196000" cy="2196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78E78E-9103-4C76-B5E7-1A9060ECA2E5}">
      <dsp:nvSpPr>
        <dsp:cNvPr id="0" name=""/>
        <dsp:cNvSpPr/>
      </dsp:nvSpPr>
      <dsp:spPr>
        <a:xfrm>
          <a:off x="6742800" y="843669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65D15C-7ADB-4E83-8A22-E11A7B3DAFC3}">
      <dsp:nvSpPr>
        <dsp:cNvPr id="0" name=""/>
        <dsp:cNvSpPr/>
      </dsp:nvSpPr>
      <dsp:spPr>
        <a:xfrm>
          <a:off x="5572800" y="3255669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b-NO" sz="1600" kern="1200"/>
            <a:t>Hvordan blir nå regnskapsføringen etter kontantprinsippet og periodisering?</a:t>
          </a:r>
          <a:endParaRPr lang="en-US" sz="1600" kern="1200"/>
        </a:p>
      </dsp:txBody>
      <dsp:txXfrm>
        <a:off x="5572800" y="3255669"/>
        <a:ext cx="3600000" cy="7200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7841A9-3752-4C08-A2D2-5ACF324F91F1}">
      <dsp:nvSpPr>
        <dsp:cNvPr id="0" name=""/>
        <dsp:cNvSpPr/>
      </dsp:nvSpPr>
      <dsp:spPr>
        <a:xfrm>
          <a:off x="813" y="1986381"/>
          <a:ext cx="2962313" cy="1481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kern="1200" dirty="0"/>
            <a:t>Kan dere finne </a:t>
          </a:r>
          <a:r>
            <a:rPr lang="nb-NO" sz="2300" b="0" i="0" kern="1200" baseline="0" dirty="0" err="1"/>
            <a:t>Operational</a:t>
          </a:r>
          <a:r>
            <a:rPr lang="nb-NO" sz="2300" b="0" i="0" kern="1200" baseline="0" dirty="0"/>
            <a:t> cash </a:t>
          </a:r>
          <a:r>
            <a:rPr lang="nb-NO" sz="2300" b="0" i="0" kern="1200" baseline="0" dirty="0" err="1"/>
            <a:t>flow</a:t>
          </a:r>
          <a:r>
            <a:rPr lang="nb-NO" sz="2300" b="0" i="0" kern="1200" baseline="0" dirty="0"/>
            <a:t> ratio for BIR-konsernet for 2023?</a:t>
          </a:r>
          <a:endParaRPr lang="en-US" sz="2300" kern="1200" dirty="0"/>
        </a:p>
      </dsp:txBody>
      <dsp:txXfrm>
        <a:off x="44195" y="2029763"/>
        <a:ext cx="2875549" cy="1394392"/>
      </dsp:txXfrm>
    </dsp:sp>
    <dsp:sp modelId="{DEAF425D-2A21-4302-B060-DAAEA8256AC5}">
      <dsp:nvSpPr>
        <dsp:cNvPr id="0" name=""/>
        <dsp:cNvSpPr/>
      </dsp:nvSpPr>
      <dsp:spPr>
        <a:xfrm>
          <a:off x="3703705" y="1986381"/>
          <a:ext cx="2962313" cy="1481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kern="1200" dirty="0"/>
            <a:t>Kan dere finne likviditetsgrad 1, 2 og 3 for BIR-konsernet for 2023? </a:t>
          </a:r>
          <a:endParaRPr lang="en-US" sz="2300" kern="1200" dirty="0"/>
        </a:p>
      </dsp:txBody>
      <dsp:txXfrm>
        <a:off x="3747087" y="2029763"/>
        <a:ext cx="2875549" cy="139439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3F0FE3-9376-644B-BFA5-F2934EE46A8F}">
      <dsp:nvSpPr>
        <dsp:cNvPr id="0" name=""/>
        <dsp:cNvSpPr/>
      </dsp:nvSpPr>
      <dsp:spPr>
        <a:xfrm>
          <a:off x="0" y="4105454"/>
          <a:ext cx="6666833" cy="134750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/>
            <a:t>Det blir i</a:t>
          </a:r>
          <a:r>
            <a:rPr lang="nb-NO" sz="1700" b="0" i="0" kern="1200"/>
            <a:t> realiteten en konkret, skjønnsmessig, helhetsvurdering av selskapets evne til å rettidig betale sine forpliktelser i minimum tolv måneder frem i tid.</a:t>
          </a:r>
          <a:endParaRPr lang="en-US" sz="1700" kern="1200"/>
        </a:p>
      </dsp:txBody>
      <dsp:txXfrm>
        <a:off x="0" y="4105454"/>
        <a:ext cx="6666833" cy="1347501"/>
      </dsp:txXfrm>
    </dsp:sp>
    <dsp:sp modelId="{16F9950C-5BA0-4F4A-9B11-23496906667F}">
      <dsp:nvSpPr>
        <dsp:cNvPr id="0" name=""/>
        <dsp:cNvSpPr/>
      </dsp:nvSpPr>
      <dsp:spPr>
        <a:xfrm rot="10800000">
          <a:off x="0" y="2053209"/>
          <a:ext cx="6666833" cy="2072457"/>
        </a:xfrm>
        <a:prstGeom prst="upArrowCallou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b="0" i="0" kern="1200"/>
            <a:t>Egenkapitalen skal være «</a:t>
          </a:r>
          <a:r>
            <a:rPr lang="nb-NO" sz="1700" b="0" i="1" kern="1200"/>
            <a:t>forsvarlig ut fra risikoen ved og omfanget av virksomheten i selskapet</a:t>
          </a:r>
          <a:r>
            <a:rPr lang="nb-NO" sz="1700" b="0" i="0" kern="1200"/>
            <a:t>» jf. asl/asal § 3-4 og § 3-5 første ledd første punktum.</a:t>
          </a:r>
          <a:endParaRPr lang="en-US" sz="1700" kern="1200"/>
        </a:p>
      </dsp:txBody>
      <dsp:txXfrm rot="10800000">
        <a:off x="0" y="2053209"/>
        <a:ext cx="6666833" cy="1346620"/>
      </dsp:txXfrm>
    </dsp:sp>
    <dsp:sp modelId="{962A06BA-9A47-1144-90AD-459FF03E65DE}">
      <dsp:nvSpPr>
        <dsp:cNvPr id="0" name=""/>
        <dsp:cNvSpPr/>
      </dsp:nvSpPr>
      <dsp:spPr>
        <a:xfrm rot="10800000">
          <a:off x="0" y="964"/>
          <a:ext cx="6666833" cy="2072457"/>
        </a:xfrm>
        <a:prstGeom prst="upArrowCallou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/>
            <a:t>Utgangspunktet i regnskapsloven er at regnskapet avlegges med tanke på fortsatt drift, jf. RL §4-5.</a:t>
          </a:r>
          <a:endParaRPr lang="en-US" sz="1700" kern="1200"/>
        </a:p>
      </dsp:txBody>
      <dsp:txXfrm rot="-10800000">
        <a:off x="0" y="964"/>
        <a:ext cx="6666833" cy="727432"/>
      </dsp:txXfrm>
    </dsp:sp>
    <dsp:sp modelId="{B9FAA060-11C9-FC4E-8FE3-292C8F451BF9}">
      <dsp:nvSpPr>
        <dsp:cNvPr id="0" name=""/>
        <dsp:cNvSpPr/>
      </dsp:nvSpPr>
      <dsp:spPr>
        <a:xfrm>
          <a:off x="0" y="728396"/>
          <a:ext cx="6666833" cy="61966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/>
            <a:t>Typisk vil det si at det er grunnlag for fortsatt drift så lenge foretaket har realistiske alternativer til avvikling i overskuelig fremtid, minimum de nærmeste tolv månedene.</a:t>
          </a:r>
          <a:endParaRPr lang="en-US" sz="1400" kern="1200"/>
        </a:p>
      </dsp:txBody>
      <dsp:txXfrm>
        <a:off x="0" y="728396"/>
        <a:ext cx="6666833" cy="61966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085E2C-B3C8-4AC7-BB24-81FEFE6A8B76}">
      <dsp:nvSpPr>
        <dsp:cNvPr id="0" name=""/>
        <dsp:cNvSpPr/>
      </dsp:nvSpPr>
      <dsp:spPr>
        <a:xfrm>
          <a:off x="460676" y="978949"/>
          <a:ext cx="1252002" cy="125200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1175D1-EE7B-4377-A473-238E40DF986D}">
      <dsp:nvSpPr>
        <dsp:cNvPr id="0" name=""/>
        <dsp:cNvSpPr/>
      </dsp:nvSpPr>
      <dsp:spPr>
        <a:xfrm>
          <a:off x="723596" y="1241870"/>
          <a:ext cx="726161" cy="72616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CC7FF5-410F-461D-B06B-C2E7BBC4BC99}">
      <dsp:nvSpPr>
        <dsp:cNvPr id="0" name=""/>
        <dsp:cNvSpPr/>
      </dsp:nvSpPr>
      <dsp:spPr>
        <a:xfrm>
          <a:off x="1980964" y="978949"/>
          <a:ext cx="2951147" cy="12520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kern="1200"/>
            <a:t>Gjeldsgrad = Sum gjeld/Sum egenkapital</a:t>
          </a:r>
          <a:endParaRPr lang="en-US" sz="2400" kern="1200"/>
        </a:p>
      </dsp:txBody>
      <dsp:txXfrm>
        <a:off x="1980964" y="978949"/>
        <a:ext cx="2951147" cy="1252002"/>
      </dsp:txXfrm>
    </dsp:sp>
    <dsp:sp modelId="{0C5E4159-E1EC-4879-8A05-5E4F40D4109D}">
      <dsp:nvSpPr>
        <dsp:cNvPr id="0" name=""/>
        <dsp:cNvSpPr/>
      </dsp:nvSpPr>
      <dsp:spPr>
        <a:xfrm>
          <a:off x="5446327" y="978949"/>
          <a:ext cx="1252002" cy="125200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68B4DE-4DB6-4375-A841-9EC4A5DD5A41}">
      <dsp:nvSpPr>
        <dsp:cNvPr id="0" name=""/>
        <dsp:cNvSpPr/>
      </dsp:nvSpPr>
      <dsp:spPr>
        <a:xfrm>
          <a:off x="5709248" y="1241870"/>
          <a:ext cx="726161" cy="72616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6B6F5B-7387-48BA-9014-9DAE5430D9DB}">
      <dsp:nvSpPr>
        <dsp:cNvPr id="0" name=""/>
        <dsp:cNvSpPr/>
      </dsp:nvSpPr>
      <dsp:spPr>
        <a:xfrm>
          <a:off x="6966615" y="978949"/>
          <a:ext cx="2951147" cy="12520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kern="1200"/>
            <a:t>Egenkapitalgrad = Sum egenkapital/Sum eiendeler</a:t>
          </a:r>
          <a:endParaRPr lang="en-US" sz="2400" kern="1200"/>
        </a:p>
      </dsp:txBody>
      <dsp:txXfrm>
        <a:off x="6966615" y="978949"/>
        <a:ext cx="2951147" cy="12520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3FFC68-252A-4895-BA8D-572ACF012E4B}">
      <dsp:nvSpPr>
        <dsp:cNvPr id="0" name=""/>
        <dsp:cNvSpPr/>
      </dsp:nvSpPr>
      <dsp:spPr>
        <a:xfrm>
          <a:off x="1449887" y="1821"/>
          <a:ext cx="1631123" cy="87609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/>
            <a:t>Jo, da oppstår det en eiendel i balansen: Kundefordring.</a:t>
          </a:r>
          <a:endParaRPr lang="en-US" sz="1100" kern="1200"/>
        </a:p>
      </dsp:txBody>
      <dsp:txXfrm>
        <a:off x="1492655" y="44589"/>
        <a:ext cx="1545587" cy="790562"/>
      </dsp:txXfrm>
    </dsp:sp>
    <dsp:sp modelId="{28DF1CCE-8138-453B-874A-54E0FA2DDFED}">
      <dsp:nvSpPr>
        <dsp:cNvPr id="0" name=""/>
        <dsp:cNvSpPr/>
      </dsp:nvSpPr>
      <dsp:spPr>
        <a:xfrm>
          <a:off x="1449887" y="921724"/>
          <a:ext cx="1631123" cy="87609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/>
            <a:t>Den blir værende der til kunden gjør opp. Da blir den erstattet og slettet med bankinnskudd. </a:t>
          </a:r>
          <a:endParaRPr lang="en-US" sz="1100" kern="1200"/>
        </a:p>
      </dsp:txBody>
      <dsp:txXfrm>
        <a:off x="1492655" y="964492"/>
        <a:ext cx="1545587" cy="790562"/>
      </dsp:txXfrm>
    </dsp:sp>
    <dsp:sp modelId="{5068531A-44BD-4632-9394-5078CAB1FD87}">
      <dsp:nvSpPr>
        <dsp:cNvPr id="0" name=""/>
        <dsp:cNvSpPr/>
      </dsp:nvSpPr>
      <dsp:spPr>
        <a:xfrm>
          <a:off x="1449887" y="1841627"/>
          <a:ext cx="1631123" cy="87609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/>
            <a:t>Hvis ikke kunden gjør opp, blir eiendelen slettet og tapet ført som kostnad i resultatet. </a:t>
          </a:r>
          <a:endParaRPr lang="en-US" sz="1100" kern="1200"/>
        </a:p>
      </dsp:txBody>
      <dsp:txXfrm>
        <a:off x="1492655" y="1884395"/>
        <a:ext cx="1545587" cy="790562"/>
      </dsp:txXfrm>
    </dsp:sp>
    <dsp:sp modelId="{CA9B1F74-C4CC-402F-A9F5-8519063D3E88}">
      <dsp:nvSpPr>
        <dsp:cNvPr id="0" name=""/>
        <dsp:cNvSpPr/>
      </dsp:nvSpPr>
      <dsp:spPr>
        <a:xfrm>
          <a:off x="1449887" y="2761530"/>
          <a:ext cx="1631123" cy="87609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/>
            <a:t>Kjøp boken til Langli hvis dere er interessert i lære mer om bokføring </a:t>
          </a:r>
          <a:r>
            <a:rPr lang="nb-NO" sz="1100" kern="1200">
              <a:sym typeface="Wingdings" panose="05000000000000000000" pitchFamily="2" charset="2"/>
            </a:rPr>
            <a:t></a:t>
          </a:r>
          <a:r>
            <a:rPr lang="nb-NO" sz="1100" kern="1200"/>
            <a:t> </a:t>
          </a:r>
          <a:endParaRPr lang="en-US" sz="1100" kern="1200"/>
        </a:p>
      </dsp:txBody>
      <dsp:txXfrm>
        <a:off x="1492655" y="2804298"/>
        <a:ext cx="1545587" cy="7905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AD1EAB-B664-4A06-876E-449C45ED4CCC}">
      <dsp:nvSpPr>
        <dsp:cNvPr id="0" name=""/>
        <dsp:cNvSpPr/>
      </dsp:nvSpPr>
      <dsp:spPr>
        <a:xfrm>
          <a:off x="210785" y="547086"/>
          <a:ext cx="1335114" cy="133511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BB5358-E7B7-447A-B753-DD2B396E72B2}">
      <dsp:nvSpPr>
        <dsp:cNvPr id="0" name=""/>
        <dsp:cNvSpPr/>
      </dsp:nvSpPr>
      <dsp:spPr>
        <a:xfrm>
          <a:off x="491159" y="827460"/>
          <a:ext cx="774366" cy="77436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278000-EE74-48B4-B6A8-4E86808890D9}">
      <dsp:nvSpPr>
        <dsp:cNvPr id="0" name=""/>
        <dsp:cNvSpPr/>
      </dsp:nvSpPr>
      <dsp:spPr>
        <a:xfrm>
          <a:off x="1831996" y="547086"/>
          <a:ext cx="3147056" cy="1335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/>
            <a:t>I begynnelsen av år 1 kjøper selskap A en stor pakkemaskin til 2 millioner kroner. </a:t>
          </a:r>
          <a:endParaRPr lang="en-US" sz="1600" kern="1200"/>
        </a:p>
      </dsp:txBody>
      <dsp:txXfrm>
        <a:off x="1831996" y="547086"/>
        <a:ext cx="3147056" cy="1335114"/>
      </dsp:txXfrm>
    </dsp:sp>
    <dsp:sp modelId="{EACA298A-D654-47EB-A74E-5AD09973EBC3}">
      <dsp:nvSpPr>
        <dsp:cNvPr id="0" name=""/>
        <dsp:cNvSpPr/>
      </dsp:nvSpPr>
      <dsp:spPr>
        <a:xfrm>
          <a:off x="5527403" y="547086"/>
          <a:ext cx="1335114" cy="133511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464341-5FFA-460D-A446-5B1CF40779BC}">
      <dsp:nvSpPr>
        <dsp:cNvPr id="0" name=""/>
        <dsp:cNvSpPr/>
      </dsp:nvSpPr>
      <dsp:spPr>
        <a:xfrm>
          <a:off x="5807777" y="827460"/>
          <a:ext cx="774366" cy="77436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C6847B-EF9C-45B8-AC2C-A671E048758E}">
      <dsp:nvSpPr>
        <dsp:cNvPr id="0" name=""/>
        <dsp:cNvSpPr/>
      </dsp:nvSpPr>
      <dsp:spPr>
        <a:xfrm>
          <a:off x="7148614" y="547086"/>
          <a:ext cx="3147056" cy="1335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/>
            <a:t>Den har en forventet levetid på 10 år. </a:t>
          </a:r>
          <a:endParaRPr lang="en-US" sz="1600" kern="1200"/>
        </a:p>
      </dsp:txBody>
      <dsp:txXfrm>
        <a:off x="7148614" y="547086"/>
        <a:ext cx="3147056" cy="1335114"/>
      </dsp:txXfrm>
    </dsp:sp>
    <dsp:sp modelId="{E6CC66EA-6BE1-4A2E-B0E3-43C64275948B}">
      <dsp:nvSpPr>
        <dsp:cNvPr id="0" name=""/>
        <dsp:cNvSpPr/>
      </dsp:nvSpPr>
      <dsp:spPr>
        <a:xfrm>
          <a:off x="210785" y="2653223"/>
          <a:ext cx="1335114" cy="133511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070ED4-4253-4B21-9B24-B5AA81E569A9}">
      <dsp:nvSpPr>
        <dsp:cNvPr id="0" name=""/>
        <dsp:cNvSpPr/>
      </dsp:nvSpPr>
      <dsp:spPr>
        <a:xfrm>
          <a:off x="491159" y="2933597"/>
          <a:ext cx="774366" cy="77436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56A186-0EDF-470E-A0DD-EBCB162B8E26}">
      <dsp:nvSpPr>
        <dsp:cNvPr id="0" name=""/>
        <dsp:cNvSpPr/>
      </dsp:nvSpPr>
      <dsp:spPr>
        <a:xfrm>
          <a:off x="1831996" y="2653223"/>
          <a:ext cx="3147056" cy="1335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/>
            <a:t>Forutsett videre at selskapet har 5 millioner i årlige inntekter (alt innbetalt årlig) og 1 million i fast årlig lønnskostnad.</a:t>
          </a:r>
          <a:endParaRPr lang="en-US" sz="1600" kern="1200"/>
        </a:p>
      </dsp:txBody>
      <dsp:txXfrm>
        <a:off x="1831996" y="2653223"/>
        <a:ext cx="3147056" cy="1335114"/>
      </dsp:txXfrm>
    </dsp:sp>
    <dsp:sp modelId="{D32FF486-71D8-45BF-8147-D0F75D011E9F}">
      <dsp:nvSpPr>
        <dsp:cNvPr id="0" name=""/>
        <dsp:cNvSpPr/>
      </dsp:nvSpPr>
      <dsp:spPr>
        <a:xfrm>
          <a:off x="5527403" y="2653223"/>
          <a:ext cx="1335114" cy="133511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F04DBE-9FCF-4F73-A61D-A8960EC24D55}">
      <dsp:nvSpPr>
        <dsp:cNvPr id="0" name=""/>
        <dsp:cNvSpPr/>
      </dsp:nvSpPr>
      <dsp:spPr>
        <a:xfrm>
          <a:off x="5807777" y="2933597"/>
          <a:ext cx="774366" cy="77436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6BF322-40B6-4ED6-8579-FCA4B03938D6}">
      <dsp:nvSpPr>
        <dsp:cNvPr id="0" name=""/>
        <dsp:cNvSpPr/>
      </dsp:nvSpPr>
      <dsp:spPr>
        <a:xfrm>
          <a:off x="7148614" y="2653223"/>
          <a:ext cx="3147056" cy="1335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Hvordan blir løsningen etter kontantprinsippet?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Hvordan periodiserer vi denne investeringen årlig etter periodiseringsprinsippet?</a:t>
          </a:r>
          <a:endParaRPr lang="en-US" sz="1600" kern="1200" dirty="0"/>
        </a:p>
      </dsp:txBody>
      <dsp:txXfrm>
        <a:off x="7148614" y="2653223"/>
        <a:ext cx="3147056" cy="13351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D6037-3A2D-CE43-9A63-157086D8B1BB}">
      <dsp:nvSpPr>
        <dsp:cNvPr id="0" name=""/>
        <dsp:cNvSpPr/>
      </dsp:nvSpPr>
      <dsp:spPr>
        <a:xfrm>
          <a:off x="6479827" y="1739710"/>
          <a:ext cx="2688461" cy="6397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5958"/>
              </a:lnTo>
              <a:lnTo>
                <a:pt x="2688461" y="435958"/>
              </a:lnTo>
              <a:lnTo>
                <a:pt x="2688461" y="639731"/>
              </a:lnTo>
            </a:path>
          </a:pathLst>
        </a:custGeom>
        <a:noFill/>
        <a:ln w="63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6F6DF5-6156-544C-9E30-09CA4312B3B2}">
      <dsp:nvSpPr>
        <dsp:cNvPr id="0" name=""/>
        <dsp:cNvSpPr/>
      </dsp:nvSpPr>
      <dsp:spPr>
        <a:xfrm>
          <a:off x="6434107" y="1739710"/>
          <a:ext cx="91440" cy="6397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39731"/>
              </a:lnTo>
            </a:path>
          </a:pathLst>
        </a:custGeom>
        <a:noFill/>
        <a:ln w="63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2C3903-B0D6-C24B-AC40-58206FD028A5}">
      <dsp:nvSpPr>
        <dsp:cNvPr id="0" name=""/>
        <dsp:cNvSpPr/>
      </dsp:nvSpPr>
      <dsp:spPr>
        <a:xfrm>
          <a:off x="3791366" y="1739710"/>
          <a:ext cx="2688461" cy="639731"/>
        </a:xfrm>
        <a:custGeom>
          <a:avLst/>
          <a:gdLst/>
          <a:ahLst/>
          <a:cxnLst/>
          <a:rect l="0" t="0" r="0" b="0"/>
          <a:pathLst>
            <a:path>
              <a:moveTo>
                <a:pt x="2688461" y="0"/>
              </a:moveTo>
              <a:lnTo>
                <a:pt x="2688461" y="435958"/>
              </a:lnTo>
              <a:lnTo>
                <a:pt x="0" y="435958"/>
              </a:lnTo>
              <a:lnTo>
                <a:pt x="0" y="639731"/>
              </a:lnTo>
            </a:path>
          </a:pathLst>
        </a:custGeom>
        <a:noFill/>
        <a:ln w="63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CE3DD6-CE33-D64E-BF00-84A2B58D3058}">
      <dsp:nvSpPr>
        <dsp:cNvPr id="0" name=""/>
        <dsp:cNvSpPr/>
      </dsp:nvSpPr>
      <dsp:spPr>
        <a:xfrm>
          <a:off x="3080" y="342932"/>
          <a:ext cx="2199649" cy="13967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7A4B0EB-7917-BD4F-8C83-C19102B9A86F}">
      <dsp:nvSpPr>
        <dsp:cNvPr id="0" name=""/>
        <dsp:cNvSpPr/>
      </dsp:nvSpPr>
      <dsp:spPr>
        <a:xfrm>
          <a:off x="247486" y="575118"/>
          <a:ext cx="2199649" cy="13967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/>
            <a:t>+ Mer korrekt måling av økonomisk aktivitet.</a:t>
          </a:r>
          <a:endParaRPr lang="en-US" sz="1500" kern="1200"/>
        </a:p>
      </dsp:txBody>
      <dsp:txXfrm>
        <a:off x="288396" y="616028"/>
        <a:ext cx="2117829" cy="1314957"/>
      </dsp:txXfrm>
    </dsp:sp>
    <dsp:sp modelId="{88B5843D-CDFA-E741-9171-EC37587CED07}">
      <dsp:nvSpPr>
        <dsp:cNvPr id="0" name=""/>
        <dsp:cNvSpPr/>
      </dsp:nvSpPr>
      <dsp:spPr>
        <a:xfrm>
          <a:off x="2691541" y="342932"/>
          <a:ext cx="2199649" cy="13967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76E14E-913E-2340-B61D-68BDE85E96DB}">
      <dsp:nvSpPr>
        <dsp:cNvPr id="0" name=""/>
        <dsp:cNvSpPr/>
      </dsp:nvSpPr>
      <dsp:spPr>
        <a:xfrm>
          <a:off x="2935947" y="575118"/>
          <a:ext cx="2199649" cy="13967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 dirty="0"/>
            <a:t>+ Lettere å sammenligne ulike bedrifter med ulik forretningsprofil (kredittsalg, lagerstyring </a:t>
          </a:r>
          <a:r>
            <a:rPr lang="nb-NO" sz="1500" kern="1200" dirty="0" err="1"/>
            <a:t>etc</a:t>
          </a:r>
          <a:r>
            <a:rPr lang="nb-NO" sz="1500" kern="1200" dirty="0"/>
            <a:t>).</a:t>
          </a:r>
          <a:endParaRPr lang="en-US" sz="1500" kern="1200" dirty="0"/>
        </a:p>
      </dsp:txBody>
      <dsp:txXfrm>
        <a:off x="2976857" y="616028"/>
        <a:ext cx="2117829" cy="1314957"/>
      </dsp:txXfrm>
    </dsp:sp>
    <dsp:sp modelId="{927D112B-4E06-DE47-A595-237E47F9E7EA}">
      <dsp:nvSpPr>
        <dsp:cNvPr id="0" name=""/>
        <dsp:cNvSpPr/>
      </dsp:nvSpPr>
      <dsp:spPr>
        <a:xfrm>
          <a:off x="5380002" y="342932"/>
          <a:ext cx="2199649" cy="13967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E0E1D2-5EF1-4E40-A001-EF272B3BAA65}">
      <dsp:nvSpPr>
        <dsp:cNvPr id="0" name=""/>
        <dsp:cNvSpPr/>
      </dsp:nvSpPr>
      <dsp:spPr>
        <a:xfrm>
          <a:off x="5624408" y="575118"/>
          <a:ext cx="2199649" cy="13967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solidFill>
                <a:srgbClr val="C00000"/>
              </a:solidFill>
            </a:rPr>
            <a:t>Stort minus: Tilfører mange grader av skjønn til regnskapet som åpner for manipulasjon, som eksempelvis:</a:t>
          </a:r>
          <a:endParaRPr lang="en-US" sz="1400" kern="1200" dirty="0">
            <a:solidFill>
              <a:srgbClr val="C00000"/>
            </a:solidFill>
          </a:endParaRPr>
        </a:p>
      </dsp:txBody>
      <dsp:txXfrm>
        <a:off x="5665318" y="616028"/>
        <a:ext cx="2117829" cy="1314957"/>
      </dsp:txXfrm>
    </dsp:sp>
    <dsp:sp modelId="{FD0CB9A8-820C-1F47-B346-46214530773E}">
      <dsp:nvSpPr>
        <dsp:cNvPr id="0" name=""/>
        <dsp:cNvSpPr/>
      </dsp:nvSpPr>
      <dsp:spPr>
        <a:xfrm>
          <a:off x="2691541" y="2379442"/>
          <a:ext cx="2199649" cy="13967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4C1CFFB-1F6E-5B42-BCE5-584349A3AAAC}">
      <dsp:nvSpPr>
        <dsp:cNvPr id="0" name=""/>
        <dsp:cNvSpPr/>
      </dsp:nvSpPr>
      <dsp:spPr>
        <a:xfrm>
          <a:off x="2935947" y="2611627"/>
          <a:ext cx="2199649" cy="13967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/>
            <a:t>Når er en inntekt opptjent?</a:t>
          </a:r>
          <a:endParaRPr lang="en-US" sz="1500" kern="1200"/>
        </a:p>
      </dsp:txBody>
      <dsp:txXfrm>
        <a:off x="2976857" y="2652537"/>
        <a:ext cx="2117829" cy="1314957"/>
      </dsp:txXfrm>
    </dsp:sp>
    <dsp:sp modelId="{F1316822-8E8A-8346-8512-18F1A67670B3}">
      <dsp:nvSpPr>
        <dsp:cNvPr id="0" name=""/>
        <dsp:cNvSpPr/>
      </dsp:nvSpPr>
      <dsp:spPr>
        <a:xfrm>
          <a:off x="5380002" y="2379442"/>
          <a:ext cx="2199649" cy="13967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92A765-55F2-424F-863C-BFDAA98CA85A}">
      <dsp:nvSpPr>
        <dsp:cNvPr id="0" name=""/>
        <dsp:cNvSpPr/>
      </dsp:nvSpPr>
      <dsp:spPr>
        <a:xfrm>
          <a:off x="5624408" y="2611627"/>
          <a:ext cx="2199649" cy="13967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/>
            <a:t>Hva er økonomisk levetid på et driftsmiddel?</a:t>
          </a:r>
          <a:endParaRPr lang="en-US" sz="1500" kern="1200"/>
        </a:p>
      </dsp:txBody>
      <dsp:txXfrm>
        <a:off x="5665318" y="2652537"/>
        <a:ext cx="2117829" cy="1314957"/>
      </dsp:txXfrm>
    </dsp:sp>
    <dsp:sp modelId="{7C11CEDF-6E98-C049-9780-201F66E89AD8}">
      <dsp:nvSpPr>
        <dsp:cNvPr id="0" name=""/>
        <dsp:cNvSpPr/>
      </dsp:nvSpPr>
      <dsp:spPr>
        <a:xfrm>
          <a:off x="8068463" y="2379442"/>
          <a:ext cx="2199649" cy="13967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017946-5908-4143-A9D8-A88B868B5350}">
      <dsp:nvSpPr>
        <dsp:cNvPr id="0" name=""/>
        <dsp:cNvSpPr/>
      </dsp:nvSpPr>
      <dsp:spPr>
        <a:xfrm>
          <a:off x="8312869" y="2611627"/>
          <a:ext cx="2199649" cy="13967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Skaper</a:t>
          </a:r>
          <a:r>
            <a:rPr lang="en-US" sz="1500" kern="1200" dirty="0"/>
            <a:t> </a:t>
          </a:r>
          <a:r>
            <a:rPr lang="en-US" sz="1500" kern="1200" dirty="0" err="1"/>
            <a:t>eiendeler</a:t>
          </a:r>
          <a:r>
            <a:rPr lang="en-US" sz="1500" kern="1200" dirty="0"/>
            <a:t> </a:t>
          </a:r>
          <a:r>
            <a:rPr lang="en-US" sz="1500" kern="1200" dirty="0" err="1"/>
            <a:t>i</a:t>
          </a:r>
          <a:r>
            <a:rPr lang="en-US" sz="1500" kern="1200" dirty="0"/>
            <a:t> </a:t>
          </a:r>
          <a:r>
            <a:rPr lang="en-US" sz="1500" kern="1200" dirty="0" err="1"/>
            <a:t>balansen</a:t>
          </a:r>
          <a:r>
            <a:rPr lang="en-US" sz="1500" kern="1200" dirty="0"/>
            <a:t> </a:t>
          </a:r>
          <a:r>
            <a:rPr lang="en-US" sz="1500" kern="1200" dirty="0" err="1"/>
            <a:t>som</a:t>
          </a:r>
          <a:r>
            <a:rPr lang="en-US" sz="1500" kern="1200" dirty="0"/>
            <a:t> det </a:t>
          </a:r>
          <a:r>
            <a:rPr lang="en-US" sz="1500" kern="1200" dirty="0" err="1"/>
            <a:t>kan</a:t>
          </a:r>
          <a:r>
            <a:rPr lang="en-US" sz="1500" kern="1200" dirty="0"/>
            <a:t> </a:t>
          </a:r>
          <a:r>
            <a:rPr lang="en-US" sz="1500" kern="1200" dirty="0" err="1"/>
            <a:t>være</a:t>
          </a:r>
          <a:r>
            <a:rPr lang="en-US" sz="1500" kern="1200" dirty="0"/>
            <a:t> </a:t>
          </a:r>
          <a:r>
            <a:rPr lang="en-US" sz="1500" kern="1200" dirty="0" err="1"/>
            <a:t>vanskelig</a:t>
          </a:r>
          <a:r>
            <a:rPr lang="en-US" sz="1500" kern="1200" dirty="0"/>
            <a:t> </a:t>
          </a:r>
          <a:r>
            <a:rPr lang="en-US" sz="1500" kern="1200" dirty="0" err="1"/>
            <a:t>å</a:t>
          </a:r>
          <a:r>
            <a:rPr lang="en-US" sz="1500" kern="1200" dirty="0"/>
            <a:t> </a:t>
          </a:r>
          <a:r>
            <a:rPr lang="en-US" sz="1500" kern="1200" dirty="0" err="1"/>
            <a:t>vite</a:t>
          </a:r>
          <a:r>
            <a:rPr lang="en-US" sz="1500" kern="1200" dirty="0"/>
            <a:t> den </a:t>
          </a:r>
          <a:r>
            <a:rPr lang="en-US" sz="1500" kern="1200" dirty="0" err="1"/>
            <a:t>korrekte</a:t>
          </a:r>
          <a:r>
            <a:rPr lang="en-US" sz="1500" kern="1200" dirty="0"/>
            <a:t> </a:t>
          </a:r>
          <a:r>
            <a:rPr lang="en-US" sz="1500" kern="1200" dirty="0" err="1"/>
            <a:t>veriden</a:t>
          </a:r>
          <a:r>
            <a:rPr lang="en-US" sz="1500" kern="1200" dirty="0"/>
            <a:t> av (</a:t>
          </a:r>
          <a:r>
            <a:rPr lang="en-US" sz="1500" kern="1200" dirty="0" err="1"/>
            <a:t>eks</a:t>
          </a:r>
          <a:r>
            <a:rPr lang="en-US" sz="1500" kern="1200" dirty="0"/>
            <a:t>. </a:t>
          </a:r>
          <a:r>
            <a:rPr lang="en-US" sz="1500" kern="1200" dirty="0" err="1"/>
            <a:t>Kundefordringer</a:t>
          </a:r>
          <a:r>
            <a:rPr lang="en-US" sz="1500" kern="1200" dirty="0"/>
            <a:t>).</a:t>
          </a:r>
        </a:p>
      </dsp:txBody>
      <dsp:txXfrm>
        <a:off x="8353779" y="2652537"/>
        <a:ext cx="2117829" cy="13149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8F51FB-BDF0-4DC1-8BE4-4F10B0B674C2}">
      <dsp:nvSpPr>
        <dsp:cNvPr id="0" name=""/>
        <dsp:cNvSpPr/>
      </dsp:nvSpPr>
      <dsp:spPr>
        <a:xfrm>
          <a:off x="562927" y="754456"/>
          <a:ext cx="1445998" cy="144599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234145-C427-4149-AF61-53095C5F9113}">
      <dsp:nvSpPr>
        <dsp:cNvPr id="0" name=""/>
        <dsp:cNvSpPr/>
      </dsp:nvSpPr>
      <dsp:spPr>
        <a:xfrm>
          <a:off x="871091" y="1062620"/>
          <a:ext cx="829671" cy="8296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9AFC26-CC59-41A8-BBDC-5596838EA2B7}">
      <dsp:nvSpPr>
        <dsp:cNvPr id="0" name=""/>
        <dsp:cNvSpPr/>
      </dsp:nvSpPr>
      <dsp:spPr>
        <a:xfrm>
          <a:off x="100682" y="2650848"/>
          <a:ext cx="2370489" cy="78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b-NO" sz="1100" kern="1200" dirty="0"/>
            <a:t>Resultatet er ikke det samme som kontanter de sitter igjen med! Man kan ha positive resultater og likevel problemer med å betale regningene.</a:t>
          </a:r>
          <a:endParaRPr lang="en-US" sz="1100" kern="1200" dirty="0"/>
        </a:p>
      </dsp:txBody>
      <dsp:txXfrm>
        <a:off x="100682" y="2650848"/>
        <a:ext cx="2370489" cy="787500"/>
      </dsp:txXfrm>
    </dsp:sp>
    <dsp:sp modelId="{5F3AE368-C494-44E5-AE16-8FB852F93882}">
      <dsp:nvSpPr>
        <dsp:cNvPr id="0" name=""/>
        <dsp:cNvSpPr/>
      </dsp:nvSpPr>
      <dsp:spPr>
        <a:xfrm>
          <a:off x="3348252" y="754456"/>
          <a:ext cx="1445998" cy="144599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321D84-3B2F-4CD5-B9D2-BCD88E6DAE8E}">
      <dsp:nvSpPr>
        <dsp:cNvPr id="0" name=""/>
        <dsp:cNvSpPr/>
      </dsp:nvSpPr>
      <dsp:spPr>
        <a:xfrm>
          <a:off x="3656416" y="1062620"/>
          <a:ext cx="829671" cy="82967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E83F8E-7875-49E8-B503-F291BFEF76C8}">
      <dsp:nvSpPr>
        <dsp:cNvPr id="0" name=""/>
        <dsp:cNvSpPr/>
      </dsp:nvSpPr>
      <dsp:spPr>
        <a:xfrm>
          <a:off x="2886007" y="2650848"/>
          <a:ext cx="2370489" cy="78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b-NO" sz="1100" kern="1200"/>
            <a:t>Men resultatet gir et mål på den økonomiske aktiviteten i selskapet, og om den har vært lønnsom!</a:t>
          </a:r>
          <a:endParaRPr lang="en-US" sz="1100" kern="1200"/>
        </a:p>
      </dsp:txBody>
      <dsp:txXfrm>
        <a:off x="2886007" y="2650848"/>
        <a:ext cx="2370489" cy="787500"/>
      </dsp:txXfrm>
    </dsp:sp>
    <dsp:sp modelId="{C7C34487-49FD-425D-A840-63DD04502D73}">
      <dsp:nvSpPr>
        <dsp:cNvPr id="0" name=""/>
        <dsp:cNvSpPr/>
      </dsp:nvSpPr>
      <dsp:spPr>
        <a:xfrm>
          <a:off x="6133577" y="754456"/>
          <a:ext cx="1445998" cy="144599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3E1AE5-6DEC-4286-8464-2A3C3EE41750}">
      <dsp:nvSpPr>
        <dsp:cNvPr id="0" name=""/>
        <dsp:cNvSpPr/>
      </dsp:nvSpPr>
      <dsp:spPr>
        <a:xfrm>
          <a:off x="6441741" y="1062620"/>
          <a:ext cx="829671" cy="82967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B2149-F9DE-4E61-98BA-ABD606D03A3A}">
      <dsp:nvSpPr>
        <dsp:cNvPr id="0" name=""/>
        <dsp:cNvSpPr/>
      </dsp:nvSpPr>
      <dsp:spPr>
        <a:xfrm>
          <a:off x="5671332" y="2650848"/>
          <a:ext cx="2370489" cy="78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b-NO" sz="1100" kern="1200"/>
            <a:t>Vær obs på veksten i kundefordringer (kommer tilbake til det).</a:t>
          </a:r>
          <a:endParaRPr lang="en-US" sz="1100" kern="1200"/>
        </a:p>
      </dsp:txBody>
      <dsp:txXfrm>
        <a:off x="5671332" y="2650848"/>
        <a:ext cx="2370489" cy="787500"/>
      </dsp:txXfrm>
    </dsp:sp>
    <dsp:sp modelId="{747C4D45-A5CC-474D-B22E-6DED9F181D0A}">
      <dsp:nvSpPr>
        <dsp:cNvPr id="0" name=""/>
        <dsp:cNvSpPr/>
      </dsp:nvSpPr>
      <dsp:spPr>
        <a:xfrm>
          <a:off x="8918902" y="754456"/>
          <a:ext cx="1445998" cy="144599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A92F41-3CE5-4E2E-8F73-10541E7403BA}">
      <dsp:nvSpPr>
        <dsp:cNvPr id="0" name=""/>
        <dsp:cNvSpPr/>
      </dsp:nvSpPr>
      <dsp:spPr>
        <a:xfrm>
          <a:off x="9227066" y="1062620"/>
          <a:ext cx="829671" cy="82967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41C7B5-44AD-422D-9372-CF5523337329}">
      <dsp:nvSpPr>
        <dsp:cNvPr id="0" name=""/>
        <dsp:cNvSpPr/>
      </dsp:nvSpPr>
      <dsp:spPr>
        <a:xfrm>
          <a:off x="8456657" y="2650848"/>
          <a:ext cx="2370489" cy="78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b-NO" sz="1100" kern="1200"/>
            <a:t>Studer kontantstrømmer for å forstå likviditeten til selskapet (kommer tilbake til dette).</a:t>
          </a:r>
          <a:endParaRPr lang="en-US" sz="1100" kern="1200"/>
        </a:p>
      </dsp:txBody>
      <dsp:txXfrm>
        <a:off x="8456657" y="2650848"/>
        <a:ext cx="2370489" cy="7875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8ADBD-AF4B-493F-B0CA-594D7D5E188D}">
      <dsp:nvSpPr>
        <dsp:cNvPr id="0" name=""/>
        <dsp:cNvSpPr/>
      </dsp:nvSpPr>
      <dsp:spPr>
        <a:xfrm>
          <a:off x="1747800" y="608594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C26B34-E88F-4E69-959E-592CAEAEABBF}">
      <dsp:nvSpPr>
        <dsp:cNvPr id="0" name=""/>
        <dsp:cNvSpPr/>
      </dsp:nvSpPr>
      <dsp:spPr>
        <a:xfrm>
          <a:off x="559800" y="3022743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kern="1200"/>
            <a:t>Lett å orientere seg i et regnskap fra Brønnøysundregisteret.</a:t>
          </a:r>
          <a:endParaRPr lang="en-US" sz="2300" kern="1200"/>
        </a:p>
      </dsp:txBody>
      <dsp:txXfrm>
        <a:off x="559800" y="3022743"/>
        <a:ext cx="4320000" cy="720000"/>
      </dsp:txXfrm>
    </dsp:sp>
    <dsp:sp modelId="{32F6F23B-C97C-4EAC-B0DA-484FEC3A8325}">
      <dsp:nvSpPr>
        <dsp:cNvPr id="0" name=""/>
        <dsp:cNvSpPr/>
      </dsp:nvSpPr>
      <dsp:spPr>
        <a:xfrm>
          <a:off x="6823800" y="608594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33154D-E0C6-4010-93C4-56ECDAC04D8D}">
      <dsp:nvSpPr>
        <dsp:cNvPr id="0" name=""/>
        <dsp:cNvSpPr/>
      </dsp:nvSpPr>
      <dsp:spPr>
        <a:xfrm>
          <a:off x="5635800" y="3022743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kern="1200"/>
            <a:t>Noe helt annet å bla gjennom en årsrapport fra et børsnotert selskap!</a:t>
          </a:r>
          <a:endParaRPr lang="en-US" sz="2300" kern="1200"/>
        </a:p>
      </dsp:txBody>
      <dsp:txXfrm>
        <a:off x="5635800" y="3022743"/>
        <a:ext cx="4320000" cy="7200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CFDD9-43CF-4B7D-BB85-02A30F2C6555}">
      <dsp:nvSpPr>
        <dsp:cNvPr id="0" name=""/>
        <dsp:cNvSpPr/>
      </dsp:nvSpPr>
      <dsp:spPr>
        <a:xfrm>
          <a:off x="0" y="54331"/>
          <a:ext cx="6666833" cy="128663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kern="1200"/>
            <a:t>99% av alle norske aksjeselskaper avgir regnskapet etter såkalte norsk regnskapsstandard (NGAAP).</a:t>
          </a:r>
          <a:endParaRPr lang="en-US" sz="2300" kern="1200"/>
        </a:p>
      </dsp:txBody>
      <dsp:txXfrm>
        <a:off x="62808" y="117139"/>
        <a:ext cx="6541217" cy="1161018"/>
      </dsp:txXfrm>
    </dsp:sp>
    <dsp:sp modelId="{43184CC1-F922-4D93-9A22-FC91D5ECF1AA}">
      <dsp:nvSpPr>
        <dsp:cNvPr id="0" name=""/>
        <dsp:cNvSpPr/>
      </dsp:nvSpPr>
      <dsp:spPr>
        <a:xfrm>
          <a:off x="0" y="1407205"/>
          <a:ext cx="6666833" cy="1286634"/>
        </a:xfrm>
        <a:prstGeom prst="roundRect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kern="1200"/>
            <a:t>Børsnoterte foretak er pliktig til å avgi regnskap etter såkalte internasjonale regnskapsstandarder (IFRS).</a:t>
          </a:r>
          <a:endParaRPr lang="en-US" sz="2300" kern="1200"/>
        </a:p>
      </dsp:txBody>
      <dsp:txXfrm>
        <a:off x="62808" y="1470013"/>
        <a:ext cx="6541217" cy="1161018"/>
      </dsp:txXfrm>
    </dsp:sp>
    <dsp:sp modelId="{585E566D-B660-4D15-8146-FA7B36BD5EA5}">
      <dsp:nvSpPr>
        <dsp:cNvPr id="0" name=""/>
        <dsp:cNvSpPr/>
      </dsp:nvSpPr>
      <dsp:spPr>
        <a:xfrm>
          <a:off x="0" y="2760080"/>
          <a:ext cx="6666833" cy="1286634"/>
        </a:xfrm>
        <a:prstGeom prst="roundRect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kern="1200"/>
            <a:t>I dette kurset skal jeg ikke bruke mye tid på forskjellen, men påpeke noen sentrale forskjeller å være klar over. </a:t>
          </a:r>
          <a:endParaRPr lang="en-US" sz="2300" kern="1200"/>
        </a:p>
      </dsp:txBody>
      <dsp:txXfrm>
        <a:off x="62808" y="2822888"/>
        <a:ext cx="6541217" cy="1161018"/>
      </dsp:txXfrm>
    </dsp:sp>
    <dsp:sp modelId="{1CAD14A3-6C93-4AA7-BFB2-CC7539A062B9}">
      <dsp:nvSpPr>
        <dsp:cNvPr id="0" name=""/>
        <dsp:cNvSpPr/>
      </dsp:nvSpPr>
      <dsp:spPr>
        <a:xfrm>
          <a:off x="0" y="4112954"/>
          <a:ext cx="6666833" cy="1286634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kern="1200"/>
            <a:t>De aller fleste tingene jeg tar opp vil med små forskjeller være likt på tvers av begge regnskapsspråk.</a:t>
          </a:r>
          <a:endParaRPr lang="en-US" sz="2300" kern="1200"/>
        </a:p>
      </dsp:txBody>
      <dsp:txXfrm>
        <a:off x="62808" y="4175762"/>
        <a:ext cx="6541217" cy="11610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E71219-AFA9-4BDE-9872-36751C5AEDD8}">
      <dsp:nvSpPr>
        <dsp:cNvPr id="0" name=""/>
        <dsp:cNvSpPr/>
      </dsp:nvSpPr>
      <dsp:spPr>
        <a:xfrm>
          <a:off x="0" y="36440"/>
          <a:ext cx="6666833" cy="173415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100" kern="1200"/>
            <a:t>EBITDA er earnings before interest, taxes, depreciation and amortization.</a:t>
          </a:r>
          <a:endParaRPr lang="en-US" sz="3100" kern="1200"/>
        </a:p>
      </dsp:txBody>
      <dsp:txXfrm>
        <a:off x="84655" y="121095"/>
        <a:ext cx="6497523" cy="1564849"/>
      </dsp:txXfrm>
    </dsp:sp>
    <dsp:sp modelId="{17EA43E2-52D5-454E-8F8D-BC052217F9F7}">
      <dsp:nvSpPr>
        <dsp:cNvPr id="0" name=""/>
        <dsp:cNvSpPr/>
      </dsp:nvSpPr>
      <dsp:spPr>
        <a:xfrm>
          <a:off x="0" y="1859880"/>
          <a:ext cx="6666833" cy="1734159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100" kern="1200"/>
            <a:t>Vi tar altså driftsresultatet og legger til avskrivninger/nedskrivinger.</a:t>
          </a:r>
          <a:endParaRPr lang="en-US" sz="3100" kern="1200"/>
        </a:p>
      </dsp:txBody>
      <dsp:txXfrm>
        <a:off x="84655" y="1944535"/>
        <a:ext cx="6497523" cy="1564849"/>
      </dsp:txXfrm>
    </dsp:sp>
    <dsp:sp modelId="{0B4A6607-A86A-4E9B-A8F9-1B76DA01AF70}">
      <dsp:nvSpPr>
        <dsp:cNvPr id="0" name=""/>
        <dsp:cNvSpPr/>
      </dsp:nvSpPr>
      <dsp:spPr>
        <a:xfrm>
          <a:off x="0" y="3683319"/>
          <a:ext cx="6666833" cy="1734159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100" kern="1200" dirty="0"/>
            <a:t>EBITDA for 2023 = 106 551 000 (driftsresultatet) + 184 202 000 (avskrivninger) = 290 753 000</a:t>
          </a:r>
          <a:endParaRPr lang="en-US" sz="3100" kern="1200" dirty="0"/>
        </a:p>
      </dsp:txBody>
      <dsp:txXfrm>
        <a:off x="84655" y="3767974"/>
        <a:ext cx="6497523" cy="156484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D8E3A5-50B8-47F0-B3BE-4152A191FFFC}">
      <dsp:nvSpPr>
        <dsp:cNvPr id="0" name=""/>
        <dsp:cNvSpPr/>
      </dsp:nvSpPr>
      <dsp:spPr>
        <a:xfrm>
          <a:off x="0" y="83659"/>
          <a:ext cx="6666833" cy="12097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/>
            <a:t>Å undersøke netto operasjonell kontantstrøm opp mot driftsresultatet gir oss et pekepinn på kvaliteten på selskapets inntjening.</a:t>
          </a:r>
          <a:endParaRPr lang="en-US" sz="2200" kern="1200"/>
        </a:p>
      </dsp:txBody>
      <dsp:txXfrm>
        <a:off x="59057" y="142716"/>
        <a:ext cx="6548719" cy="1091666"/>
      </dsp:txXfrm>
    </dsp:sp>
    <dsp:sp modelId="{49086861-FC77-48E6-AAF8-7B9247EA5FC0}">
      <dsp:nvSpPr>
        <dsp:cNvPr id="0" name=""/>
        <dsp:cNvSpPr/>
      </dsp:nvSpPr>
      <dsp:spPr>
        <a:xfrm>
          <a:off x="0" y="1293439"/>
          <a:ext cx="6666833" cy="1593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672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1700" kern="1200"/>
            <a:t>Det forteller oss driften har generert  131 millioner i frisk kapital i perioden sml. med driftsresultat på 106 millioner kroner.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1700" kern="1200"/>
            <a:t>Grunn til bekymring om driftsresultatet er større enn kontantstrømmene over flere år. 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1700" kern="1200"/>
            <a:t>Det tyder på dårlig likviditetsstyring, eller i verste fall manipulasjon! (kommer tilbake til det)</a:t>
          </a:r>
          <a:endParaRPr lang="en-US" sz="1700" kern="1200"/>
        </a:p>
      </dsp:txBody>
      <dsp:txXfrm>
        <a:off x="0" y="1293439"/>
        <a:ext cx="6666833" cy="1593900"/>
      </dsp:txXfrm>
    </dsp:sp>
    <dsp:sp modelId="{AC41A619-C3D9-4153-BCDB-96C38DA58479}">
      <dsp:nvSpPr>
        <dsp:cNvPr id="0" name=""/>
        <dsp:cNvSpPr/>
      </dsp:nvSpPr>
      <dsp:spPr>
        <a:xfrm>
          <a:off x="0" y="2887339"/>
          <a:ext cx="6666833" cy="1209780"/>
        </a:xfrm>
        <a:prstGeom prst="round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b="0" i="0" kern="1200" baseline="0"/>
            <a:t>Operational cash flow ratio = Netto kontantstrøm fra operasjonelle aktiviteter / Kortsiktig gjeld.</a:t>
          </a:r>
          <a:endParaRPr lang="en-US" sz="2200" kern="1200"/>
        </a:p>
      </dsp:txBody>
      <dsp:txXfrm>
        <a:off x="59057" y="2946396"/>
        <a:ext cx="6548719" cy="1091666"/>
      </dsp:txXfrm>
    </dsp:sp>
    <dsp:sp modelId="{4E7FDC9F-8738-45B5-AC91-54CDB00706A1}">
      <dsp:nvSpPr>
        <dsp:cNvPr id="0" name=""/>
        <dsp:cNvSpPr/>
      </dsp:nvSpPr>
      <dsp:spPr>
        <a:xfrm>
          <a:off x="0" y="4160480"/>
          <a:ext cx="6666833" cy="120978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/>
            <a:t>Forteller oss om selskapets drift er i stand til å dekke de kortsiktige forpliktelsene som skal innbetales innen neste regnskapsår.</a:t>
          </a:r>
          <a:endParaRPr lang="en-US" sz="2200" kern="1200"/>
        </a:p>
      </dsp:txBody>
      <dsp:txXfrm>
        <a:off x="59057" y="4219537"/>
        <a:ext cx="6548719" cy="10916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09:20:47.8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 18530,'0'-5'0,"0"1"0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09:20:49.5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9 20310,'-5'-5'0,"1"1"0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7C1F7-BF3E-4BCD-A85E-61B4D9129005}" type="datetimeFigureOut">
              <a:rPr lang="nb-NO" smtClean="0"/>
              <a:t>15.10.2024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FA52A-84AA-42A7-AC16-96EF8EE964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4279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AC2B75-30AA-0AE0-92CB-1E2CB9B5B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7332B946-BCD0-9707-31BB-229ED7F304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C001F01-302C-6C5D-64E6-1791AA7AF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CCA91-3AEC-1A42-AE3A-5987465C9915}" type="datetimeFigureOut">
              <a:rPr lang="nb-NO" smtClean="0"/>
              <a:t>09.10.2024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591EB3B-993E-C91A-90FD-AE1E8793B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8C217B8-AF17-2AE9-1E96-D5279CF64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1A87-5E4D-864C-B2B7-28ECB153FF5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8359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07E42A0-91BD-C62E-2CB5-A0B6BB056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184EFD9F-F82A-A739-48D0-8E2F7D1423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E923540-2F1A-3858-44FA-D40F58FF5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CCA91-3AEC-1A42-AE3A-5987465C9915}" type="datetimeFigureOut">
              <a:rPr lang="nb-NO" smtClean="0"/>
              <a:t>09.10.2024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F42472-E072-8D75-9698-AA1B498DA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6A36B23-B2AF-35DC-FCBF-844338774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1A87-5E4D-864C-B2B7-28ECB153FF5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1438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EBFE0419-94F0-A016-A50A-E6F9B06D9E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490A02C-5DFF-2131-A5F9-E6CDDA631F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8251459-012B-88AC-836A-3EFFE287E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CCA91-3AEC-1A42-AE3A-5987465C9915}" type="datetimeFigureOut">
              <a:rPr lang="nb-NO" smtClean="0"/>
              <a:t>09.10.2024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11C898C-FA6B-BC76-D3F0-BD8E6225F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6B20139-0ACD-49C7-EE1A-490EC2839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1A87-5E4D-864C-B2B7-28ECB153FF5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0062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7A478-B3EF-43DE-BEA5-558FE1F3DBB9}" type="datetime1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A4DDC8-1D0B-4B83-8CF0-4F24D54506BB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414273" y="1796233"/>
            <a:ext cx="11363454" cy="4441124"/>
          </a:xfrm>
          <a:prstGeom prst="rect">
            <a:avLst/>
          </a:prstGeom>
        </p:spPr>
        <p:txBody>
          <a:bodyPr vert="horz"/>
          <a:lstStyle>
            <a:lvl1pPr marL="179579" indent="-179579">
              <a:buFont typeface="Arial" panose="020B0604020202020204" pitchFamily="34" charset="0"/>
              <a:buChar char="•"/>
              <a:defRPr sz="217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06025" indent="-164138">
              <a:buFont typeface="Arial" panose="020B0604020202020204" pitchFamily="34" charset="0"/>
              <a:buChar char="•"/>
              <a:defRPr sz="1814"/>
            </a:lvl2pPr>
            <a:lvl3pPr marL="570164" indent="-164138">
              <a:buFont typeface="Arial" panose="020B0604020202020204" pitchFamily="34" charset="0"/>
              <a:buChar char="•"/>
              <a:defRPr sz="1814"/>
            </a:lvl3pPr>
            <a:lvl4pPr marL="812052" indent="-164138">
              <a:buFont typeface="Arial" panose="020B0604020202020204" pitchFamily="34" charset="0"/>
              <a:buChar char="•"/>
              <a:defRPr sz="1814"/>
            </a:lvl4pPr>
            <a:lvl5pPr marL="1053939" indent="-241887">
              <a:buFont typeface="Arial" panose="020B0604020202020204" pitchFamily="34" charset="0"/>
              <a:buChar char="•"/>
              <a:defRPr sz="1814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10" name="Tittel 1"/>
          <p:cNvSpPr>
            <a:spLocks noGrp="1"/>
          </p:cNvSpPr>
          <p:nvPr>
            <p:ph type="title" hasCustomPrompt="1"/>
          </p:nvPr>
        </p:nvSpPr>
        <p:spPr>
          <a:xfrm>
            <a:off x="414273" y="424711"/>
            <a:ext cx="9992003" cy="1044970"/>
          </a:xfrm>
          <a:prstGeom prst="rect">
            <a:avLst/>
          </a:prstGeom>
        </p:spPr>
        <p:txBody>
          <a:bodyPr anchor="b" anchorCtr="0"/>
          <a:lstStyle>
            <a:lvl1pPr>
              <a:defRPr b="0"/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pic>
        <p:nvPicPr>
          <p:cNvPr id="11" name="Bilde 10" descr="nhh_logo_1f_positiv_blaa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577" y="447226"/>
            <a:ext cx="457150" cy="914349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78" y="6255663"/>
            <a:ext cx="2971698" cy="56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52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274F35-FE03-A421-EFA5-F6911779E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AE9D258-F247-BDE1-3C30-982ACEE25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9EDB7A7-3257-0F64-BF9D-A353F79DE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CCA91-3AEC-1A42-AE3A-5987465C9915}" type="datetimeFigureOut">
              <a:rPr lang="nb-NO" smtClean="0"/>
              <a:t>09.10.2024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4CD3A79-C255-E5D2-9FEB-476BDDF74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9C20C3D-B149-4CC5-AF8E-3C6F2EE7C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1A87-5E4D-864C-B2B7-28ECB153FF5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0625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53ACE4-2CCD-EAA9-ABB9-D011B2818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4A19D39-E6E0-B1F2-EF55-FCD7FBF1D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E73CE61-6479-1D7E-3316-E4B4774B1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CCA91-3AEC-1A42-AE3A-5987465C9915}" type="datetimeFigureOut">
              <a:rPr lang="nb-NO" smtClean="0"/>
              <a:t>09.10.2024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1A1922D-60B1-023D-8A82-CB989CA51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784A72D-5DC7-9F3E-3FC6-CB64CF0C8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1A87-5E4D-864C-B2B7-28ECB153FF5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3593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96933D5-B795-54B1-8143-0DCF08470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281B602-2429-E05B-9A7A-371E9F6F99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B4EA601-DA2E-D3E6-0FFD-981C472E79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47A6FE6-435C-8774-AC09-F26B98173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CCA91-3AEC-1A42-AE3A-5987465C9915}" type="datetimeFigureOut">
              <a:rPr lang="nb-NO" smtClean="0"/>
              <a:t>09.10.2024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B8B2BC2-92E2-D86F-9314-E8F431292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A6B4E55-883A-4DFF-3AD6-FBD02BDA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1A87-5E4D-864C-B2B7-28ECB153FF5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2823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D88A3E8-37E2-A380-D48A-91C04797C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CA12437-EBE1-913A-C173-1180F98E6F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9A498CA-1EA9-553D-BD8C-817975EDA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D396E67-8D2A-CF86-75DF-A5F61FFFA5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4874B06E-CCEC-2E74-A3A4-B0FB2330FA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0C79192-5F7B-0F92-F391-AB0BC93BA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CCA91-3AEC-1A42-AE3A-5987465C9915}" type="datetimeFigureOut">
              <a:rPr lang="nb-NO" smtClean="0"/>
              <a:t>09.10.2024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0417B856-57A5-9497-F0EB-7E9DECE34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ADCA4F84-664F-8A0F-602C-CD34A7796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1A87-5E4D-864C-B2B7-28ECB153FF5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8393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B69C57C-783E-7614-5B78-B15C9C26B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B56BBC4-60CE-A324-D07C-F5787DA6E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CCA91-3AEC-1A42-AE3A-5987465C9915}" type="datetimeFigureOut">
              <a:rPr lang="nb-NO" smtClean="0"/>
              <a:t>09.10.2024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3B204582-55B2-35B2-E31E-7AF45497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D76FFDA-BF81-6F78-6A64-478DE675F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1A87-5E4D-864C-B2B7-28ECB153FF5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9753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2EEF75AC-8A6C-81D9-8CA9-CACB16C8D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CCA91-3AEC-1A42-AE3A-5987465C9915}" type="datetimeFigureOut">
              <a:rPr lang="nb-NO" smtClean="0"/>
              <a:t>09.10.2024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540F90F-EC62-CF84-7FF9-80B197D69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D673E78-B6DF-72C9-E41B-A989A7C4E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1A87-5E4D-864C-B2B7-28ECB153FF5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179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507C48-1BCE-ABF2-81F9-BC5ACD6D4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0980BE9-50FF-36CE-B87B-3D08FFD2B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08A1587-4578-C09D-EBC2-33117C4F86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5A3D55D-B054-9F3F-5A56-7595AA79F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CCA91-3AEC-1A42-AE3A-5987465C9915}" type="datetimeFigureOut">
              <a:rPr lang="nb-NO" smtClean="0"/>
              <a:t>09.10.2024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FA0C767-8758-A82F-A59A-6658D8089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6A7E890-6285-AE59-5D42-93DC9FA09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1A87-5E4D-864C-B2B7-28ECB153FF5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7136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9B109D-B682-2890-B998-E91593E20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AF742B0-437C-EFBC-59BF-D09CCEA01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F97DAA0-1CFD-B302-3961-AA56099B97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21CB6D3-4E69-AE52-D139-DE88F84F4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CCA91-3AEC-1A42-AE3A-5987465C9915}" type="datetimeFigureOut">
              <a:rPr lang="nb-NO" smtClean="0"/>
              <a:t>09.10.2024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BAF76A5-BAF3-861B-F593-4453253DB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1308711-BEE0-B932-D120-4EB56FD7E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1A87-5E4D-864C-B2B7-28ECB153FF5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0338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B5BFF9E-23BA-6AE6-63E9-4CEFE9524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5491EC9-3CB8-E5B5-7DF7-D22892EAB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F0E33E4-5C8A-8D26-E890-0EBA2ABB00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CCA91-3AEC-1A42-AE3A-5987465C9915}" type="datetimeFigureOut">
              <a:rPr lang="nb-NO" smtClean="0"/>
              <a:t>09.10.2024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A6596D0-C2CE-504B-C195-B0633FF3F5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CAC59A3-8A03-C14C-4F25-9EBBF7AC1F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51A87-5E4D-864C-B2B7-28ECB153FF5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2290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customXml" Target="../ink/ink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AABB752-0AEB-72E0-2E63-D067AF97F1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nb-NO" sz="4800">
                <a:solidFill>
                  <a:srgbClr val="FFFFFF"/>
                </a:solidFill>
              </a:rPr>
              <a:t>SUJO-kurs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8A21694-A885-A9EE-7FFD-2FF989135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nb-NO" dirty="0"/>
              <a:t>Del 1: Regnskapet som informasjonskilde</a:t>
            </a:r>
            <a:endParaRPr lang="nb-NO"/>
          </a:p>
          <a:p>
            <a:pPr algn="l"/>
            <a:endParaRPr lang="nb-NO"/>
          </a:p>
          <a:p>
            <a:pPr algn="l"/>
            <a:r>
              <a:rPr lang="nb-NO" dirty="0"/>
              <a:t>Kyrre Kjellevold, </a:t>
            </a:r>
            <a:r>
              <a:rPr lang="nb-NO" dirty="0" err="1"/>
              <a:t>PhD</a:t>
            </a:r>
            <a:r>
              <a:rPr lang="nb-NO" dirty="0"/>
              <a:t>, </a:t>
            </a:r>
            <a:r>
              <a:rPr lang="nb-NO" dirty="0" err="1"/>
              <a:t>Siv.øk</a:t>
            </a:r>
            <a:r>
              <a:rPr lang="nb-NO" dirty="0"/>
              <a:t>, MRR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138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3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0A133C7-BFB9-E5A9-F5BA-346A7CFD6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nb-NO"/>
              <a:t>Men når vi periodiserer en inntekt før vi får betalt – hva skjer?</a:t>
            </a:r>
          </a:p>
        </p:txBody>
      </p:sp>
      <p:sp>
        <p:nvSpPr>
          <p:cNvPr id="41" name="Rectangle 35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8BC072A8-F4C8-89C6-5B90-3717A3234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532" y="3391221"/>
            <a:ext cx="5150277" cy="1900311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F7B3F65A-9C6C-CD3A-31BB-DB0C1659BA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8681720"/>
              </p:ext>
            </p:extLst>
          </p:nvPr>
        </p:nvGraphicFramePr>
        <p:xfrm>
          <a:off x="793661" y="2599509"/>
          <a:ext cx="4530898" cy="363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17266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6AFBD22-86FB-D318-1717-DB97A4BC3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r>
              <a:rPr lang="nb-NO" sz="4000"/>
              <a:t>Eksempel: Kjøp av driftsmiddel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DC737D39-DFAD-1ECB-1F69-5183B14850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5619229"/>
              </p:ext>
            </p:extLst>
          </p:nvPr>
        </p:nvGraphicFramePr>
        <p:xfrm>
          <a:off x="838200" y="1737360"/>
          <a:ext cx="10506456" cy="4535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0437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D5D8F92-C06D-03F8-709A-71E151189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nb-NO" sz="2400">
                <a:solidFill>
                  <a:srgbClr val="FFFFFF"/>
                </a:solidFill>
              </a:rPr>
              <a:t>Avskrivninger: Fordeler investeringskostnaden over den økonomiske levetiden.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B373720-EA24-B9F5-055E-0314287D8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endParaRPr lang="nb-NO" sz="2600" dirty="0"/>
          </a:p>
          <a:p>
            <a:r>
              <a:rPr lang="nb-NO" sz="2600" dirty="0"/>
              <a:t>Etter periodiseringsprinsippet så fordeler vi investeringskostnaden for «varige» driftsmidler over perioden den genererer inntekter. </a:t>
            </a:r>
          </a:p>
          <a:p>
            <a:r>
              <a:rPr lang="nb-NO" sz="2600" dirty="0"/>
              <a:t>Det omtales i loven som at vi «sammenstiller» kostnad med tilhørende inntekt.</a:t>
            </a:r>
          </a:p>
          <a:p>
            <a:r>
              <a:rPr lang="nb-NO" sz="2600" dirty="0"/>
              <a:t>Typisk gjøres dette lineært over levetiden (altså at man avskriver med samme beløp hvert år, som i dette eksempelet).</a:t>
            </a:r>
          </a:p>
          <a:p>
            <a:r>
              <a:rPr lang="nb-NO" sz="2600" dirty="0"/>
              <a:t>Hvor lagrer vi restsummen? Jo den ligger som et varig driftsmiddel i balansen (Anskaffelseskost – akkumulerte avskrivninger).</a:t>
            </a:r>
          </a:p>
          <a:p>
            <a:endParaRPr lang="nb-NO" sz="2600" dirty="0"/>
          </a:p>
        </p:txBody>
      </p:sp>
    </p:spTree>
    <p:extLst>
      <p:ext uri="{BB962C8B-B14F-4D97-AF65-F5344CB8AC3E}">
        <p14:creationId xmlns:p14="http://schemas.microsoft.com/office/powerpoint/2010/main" val="3722530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36B7737-BE08-2234-3FF9-ABD86CC06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nb-NO">
                <a:solidFill>
                  <a:srgbClr val="FFFFFF"/>
                </a:solidFill>
              </a:rPr>
              <a:t>Utregning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Plassholder for innhold 2">
            <a:extLst>
              <a:ext uri="{FF2B5EF4-FFF2-40B4-BE49-F238E27FC236}">
                <a16:creationId xmlns:a16="http://schemas.microsoft.com/office/drawing/2014/main" id="{AB9796C1-040A-10D7-ADAE-EA51EB294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nb-NO"/>
              <a:t>Pakkemaskinen forventer å genere inntekter over 10 år og koster 2 millioner kroner.</a:t>
            </a:r>
          </a:p>
          <a:p>
            <a:endParaRPr lang="nb-NO"/>
          </a:p>
          <a:p>
            <a:r>
              <a:rPr lang="nb-NO"/>
              <a:t>Det betyr en årlig kostnad på: 2.000.000/10 = 200. 000 kroner.</a:t>
            </a:r>
          </a:p>
          <a:p>
            <a:endParaRPr lang="nb-NO"/>
          </a:p>
          <a:p>
            <a:r>
              <a:rPr lang="nb-NO"/>
              <a:t>Altså har den en årlig kostnad på 200 000! Dette kaller vi avskrivningskostnad. </a:t>
            </a:r>
          </a:p>
          <a:p>
            <a:endParaRPr lang="nb-NO"/>
          </a:p>
          <a:p>
            <a:r>
              <a:rPr lang="nb-NO"/>
              <a:t>Hva ligger i balansen ved årsslutt i år 1? </a:t>
            </a:r>
          </a:p>
          <a:p>
            <a:pPr lvl="1"/>
            <a:r>
              <a:rPr lang="nb-NO"/>
              <a:t>2.000.000-200.000 = 1.800.000 kroner i varig driftsmiddel</a:t>
            </a:r>
          </a:p>
        </p:txBody>
      </p:sp>
    </p:spTree>
    <p:extLst>
      <p:ext uri="{BB962C8B-B14F-4D97-AF65-F5344CB8AC3E}">
        <p14:creationId xmlns:p14="http://schemas.microsoft.com/office/powerpoint/2010/main" val="3657527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2A920CCE-075D-9222-E5F7-50198F7DD36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19319" y="643466"/>
          <a:ext cx="8953366" cy="51373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32752">
                  <a:extLst>
                    <a:ext uri="{9D8B030D-6E8A-4147-A177-3AD203B41FA5}">
                      <a16:colId xmlns:a16="http://schemas.microsoft.com/office/drawing/2014/main" val="4041670814"/>
                    </a:ext>
                  </a:extLst>
                </a:gridCol>
                <a:gridCol w="1975086">
                  <a:extLst>
                    <a:ext uri="{9D8B030D-6E8A-4147-A177-3AD203B41FA5}">
                      <a16:colId xmlns:a16="http://schemas.microsoft.com/office/drawing/2014/main" val="3318125137"/>
                    </a:ext>
                  </a:extLst>
                </a:gridCol>
                <a:gridCol w="1415176">
                  <a:extLst>
                    <a:ext uri="{9D8B030D-6E8A-4147-A177-3AD203B41FA5}">
                      <a16:colId xmlns:a16="http://schemas.microsoft.com/office/drawing/2014/main" val="1129630199"/>
                    </a:ext>
                  </a:extLst>
                </a:gridCol>
                <a:gridCol w="1415176">
                  <a:extLst>
                    <a:ext uri="{9D8B030D-6E8A-4147-A177-3AD203B41FA5}">
                      <a16:colId xmlns:a16="http://schemas.microsoft.com/office/drawing/2014/main" val="611154524"/>
                    </a:ext>
                  </a:extLst>
                </a:gridCol>
                <a:gridCol w="1415176">
                  <a:extLst>
                    <a:ext uri="{9D8B030D-6E8A-4147-A177-3AD203B41FA5}">
                      <a16:colId xmlns:a16="http://schemas.microsoft.com/office/drawing/2014/main" val="3870673205"/>
                    </a:ext>
                  </a:extLst>
                </a:gridCol>
              </a:tblGrid>
              <a:tr h="391971">
                <a:tc>
                  <a:txBody>
                    <a:bodyPr/>
                    <a:lstStyle/>
                    <a:p>
                      <a:pPr algn="l" fontAlgn="b"/>
                      <a:r>
                        <a:rPr lang="nb-NO" sz="2100" b="1" u="none" strike="noStrike" dirty="0">
                          <a:effectLst/>
                        </a:rPr>
                        <a:t>Periodisering</a:t>
                      </a:r>
                      <a:endParaRPr lang="nb-NO" sz="2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extLst>
                  <a:ext uri="{0D108BD9-81ED-4DB2-BD59-A6C34878D82A}">
                    <a16:rowId xmlns:a16="http://schemas.microsoft.com/office/drawing/2014/main" val="187272467"/>
                  </a:ext>
                </a:extLst>
              </a:tr>
              <a:tr h="391971">
                <a:tc>
                  <a:txBody>
                    <a:bodyPr/>
                    <a:lstStyle/>
                    <a:p>
                      <a:pPr algn="l" fontAlgn="b"/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100" u="none" strike="noStrike">
                          <a:effectLst/>
                        </a:rPr>
                        <a:t>År 1</a:t>
                      </a:r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100" u="none" strike="noStrike">
                          <a:effectLst/>
                        </a:rPr>
                        <a:t>År 2</a:t>
                      </a:r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100" u="none" strike="noStrike">
                          <a:effectLst/>
                        </a:rPr>
                        <a:t>År 3</a:t>
                      </a:r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100" u="none" strike="noStrike">
                          <a:effectLst/>
                        </a:rPr>
                        <a:t>År 4</a:t>
                      </a:r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extLst>
                  <a:ext uri="{0D108BD9-81ED-4DB2-BD59-A6C34878D82A}">
                    <a16:rowId xmlns:a16="http://schemas.microsoft.com/office/drawing/2014/main" val="3179851709"/>
                  </a:ext>
                </a:extLst>
              </a:tr>
              <a:tr h="391971">
                <a:tc>
                  <a:txBody>
                    <a:bodyPr/>
                    <a:lstStyle/>
                    <a:p>
                      <a:pPr algn="l" fontAlgn="b"/>
                      <a:r>
                        <a:rPr lang="nb-NO" sz="2100" u="none" strike="noStrike">
                          <a:effectLst/>
                        </a:rPr>
                        <a:t>Salgsinntekt</a:t>
                      </a:r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100" u="none" strike="noStrike">
                          <a:effectLst/>
                        </a:rPr>
                        <a:t>5000000</a:t>
                      </a:r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100" u="none" strike="noStrike">
                          <a:effectLst/>
                        </a:rPr>
                        <a:t>5000000</a:t>
                      </a:r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100" u="none" strike="noStrike">
                          <a:effectLst/>
                        </a:rPr>
                        <a:t>5000000</a:t>
                      </a:r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100" u="none" strike="noStrike">
                          <a:effectLst/>
                        </a:rPr>
                        <a:t>5000000</a:t>
                      </a:r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extLst>
                  <a:ext uri="{0D108BD9-81ED-4DB2-BD59-A6C34878D82A}">
                    <a16:rowId xmlns:a16="http://schemas.microsoft.com/office/drawing/2014/main" val="4017099407"/>
                  </a:ext>
                </a:extLst>
              </a:tr>
              <a:tr h="391971">
                <a:tc>
                  <a:txBody>
                    <a:bodyPr/>
                    <a:lstStyle/>
                    <a:p>
                      <a:pPr algn="l" fontAlgn="b"/>
                      <a:r>
                        <a:rPr lang="nb-NO" sz="2100" u="none" strike="noStrike">
                          <a:effectLst/>
                        </a:rPr>
                        <a:t>Lønnskostnad</a:t>
                      </a:r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100" u="none" strike="noStrike">
                          <a:effectLst/>
                        </a:rPr>
                        <a:t>-1000000</a:t>
                      </a:r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100" u="none" strike="noStrike">
                          <a:effectLst/>
                        </a:rPr>
                        <a:t>-1000000</a:t>
                      </a:r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100" u="none" strike="noStrike">
                          <a:effectLst/>
                        </a:rPr>
                        <a:t>-1000000</a:t>
                      </a:r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100" u="none" strike="noStrike">
                          <a:effectLst/>
                        </a:rPr>
                        <a:t>-1000000</a:t>
                      </a:r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extLst>
                  <a:ext uri="{0D108BD9-81ED-4DB2-BD59-A6C34878D82A}">
                    <a16:rowId xmlns:a16="http://schemas.microsoft.com/office/drawing/2014/main" val="2977953761"/>
                  </a:ext>
                </a:extLst>
              </a:tr>
              <a:tr h="391971">
                <a:tc>
                  <a:txBody>
                    <a:bodyPr/>
                    <a:lstStyle/>
                    <a:p>
                      <a:pPr algn="l" fontAlgn="b"/>
                      <a:r>
                        <a:rPr lang="nb-NO" sz="2100" u="none" strike="noStrike">
                          <a:effectLst/>
                        </a:rPr>
                        <a:t>Avskrivninger</a:t>
                      </a:r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100" u="none" strike="noStrike">
                          <a:effectLst/>
                        </a:rPr>
                        <a:t>-200000</a:t>
                      </a:r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100" u="none" strike="noStrike">
                          <a:effectLst/>
                        </a:rPr>
                        <a:t>-200000</a:t>
                      </a:r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100" u="none" strike="noStrike">
                          <a:effectLst/>
                        </a:rPr>
                        <a:t>-200000</a:t>
                      </a:r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100" u="none" strike="noStrike">
                          <a:effectLst/>
                        </a:rPr>
                        <a:t>-200000</a:t>
                      </a:r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extLst>
                  <a:ext uri="{0D108BD9-81ED-4DB2-BD59-A6C34878D82A}">
                    <a16:rowId xmlns:a16="http://schemas.microsoft.com/office/drawing/2014/main" val="1883907726"/>
                  </a:ext>
                </a:extLst>
              </a:tr>
              <a:tr h="391971">
                <a:tc>
                  <a:txBody>
                    <a:bodyPr/>
                    <a:lstStyle/>
                    <a:p>
                      <a:pPr algn="l" fontAlgn="b"/>
                      <a:r>
                        <a:rPr lang="nb-NO" sz="2100" i="1" u="none" strike="noStrike" dirty="0">
                          <a:effectLst/>
                        </a:rPr>
                        <a:t>Driftsresultat</a:t>
                      </a:r>
                      <a:endParaRPr lang="nb-NO" sz="2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100" i="1" u="none" strike="noStrike" dirty="0">
                          <a:effectLst/>
                        </a:rPr>
                        <a:t>3800000</a:t>
                      </a:r>
                      <a:endParaRPr lang="nb-NO" sz="2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100" i="1" u="none" strike="noStrike" dirty="0">
                          <a:effectLst/>
                        </a:rPr>
                        <a:t>3800000</a:t>
                      </a:r>
                      <a:endParaRPr lang="nb-NO" sz="2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100" i="1" u="none" strike="noStrike" dirty="0">
                          <a:effectLst/>
                        </a:rPr>
                        <a:t>3800000</a:t>
                      </a:r>
                      <a:endParaRPr lang="nb-NO" sz="2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100" i="1" u="none" strike="noStrike" dirty="0">
                          <a:effectLst/>
                        </a:rPr>
                        <a:t>3800000</a:t>
                      </a:r>
                      <a:endParaRPr lang="nb-NO" sz="2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extLst>
                  <a:ext uri="{0D108BD9-81ED-4DB2-BD59-A6C34878D82A}">
                    <a16:rowId xmlns:a16="http://schemas.microsoft.com/office/drawing/2014/main" val="1807890526"/>
                  </a:ext>
                </a:extLst>
              </a:tr>
              <a:tr h="433712">
                <a:tc>
                  <a:txBody>
                    <a:bodyPr/>
                    <a:lstStyle/>
                    <a:p>
                      <a:pPr algn="l" fontAlgn="b"/>
                      <a:endParaRPr lang="nb-NO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extLst>
                  <a:ext uri="{0D108BD9-81ED-4DB2-BD59-A6C34878D82A}">
                    <a16:rowId xmlns:a16="http://schemas.microsoft.com/office/drawing/2014/main" val="3752456473"/>
                  </a:ext>
                </a:extLst>
              </a:tr>
              <a:tr h="391971">
                <a:tc>
                  <a:txBody>
                    <a:bodyPr/>
                    <a:lstStyle/>
                    <a:p>
                      <a:pPr algn="l" fontAlgn="b"/>
                      <a:r>
                        <a:rPr lang="nb-NO" sz="2100" b="1" u="none" strike="noStrike" dirty="0">
                          <a:effectLst/>
                        </a:rPr>
                        <a:t>Kontantprinsippet</a:t>
                      </a:r>
                      <a:endParaRPr lang="nb-NO" sz="2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extLst>
                  <a:ext uri="{0D108BD9-81ED-4DB2-BD59-A6C34878D82A}">
                    <a16:rowId xmlns:a16="http://schemas.microsoft.com/office/drawing/2014/main" val="3882745791"/>
                  </a:ext>
                </a:extLst>
              </a:tr>
              <a:tr h="391971">
                <a:tc>
                  <a:txBody>
                    <a:bodyPr/>
                    <a:lstStyle/>
                    <a:p>
                      <a:pPr algn="l" fontAlgn="b"/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100" u="none" strike="noStrike">
                          <a:effectLst/>
                        </a:rPr>
                        <a:t>År 1</a:t>
                      </a:r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100" u="none" strike="noStrike">
                          <a:effectLst/>
                        </a:rPr>
                        <a:t>År 2</a:t>
                      </a:r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100" u="none" strike="noStrike">
                          <a:effectLst/>
                        </a:rPr>
                        <a:t>År 3</a:t>
                      </a:r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100" u="none" strike="noStrike">
                          <a:effectLst/>
                        </a:rPr>
                        <a:t>År 4</a:t>
                      </a:r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extLst>
                  <a:ext uri="{0D108BD9-81ED-4DB2-BD59-A6C34878D82A}">
                    <a16:rowId xmlns:a16="http://schemas.microsoft.com/office/drawing/2014/main" val="2435990591"/>
                  </a:ext>
                </a:extLst>
              </a:tr>
              <a:tr h="391971">
                <a:tc>
                  <a:txBody>
                    <a:bodyPr/>
                    <a:lstStyle/>
                    <a:p>
                      <a:pPr algn="l" fontAlgn="b"/>
                      <a:r>
                        <a:rPr lang="nb-NO" sz="2100" u="none" strike="noStrike">
                          <a:effectLst/>
                        </a:rPr>
                        <a:t>Salgsinntekt</a:t>
                      </a:r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100" u="none" strike="noStrike">
                          <a:effectLst/>
                        </a:rPr>
                        <a:t>5000000</a:t>
                      </a:r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100" u="none" strike="noStrike">
                          <a:effectLst/>
                        </a:rPr>
                        <a:t>5000000</a:t>
                      </a:r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100" u="none" strike="noStrike">
                          <a:effectLst/>
                        </a:rPr>
                        <a:t>5000000</a:t>
                      </a:r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100" u="none" strike="noStrike">
                          <a:effectLst/>
                        </a:rPr>
                        <a:t>5000000</a:t>
                      </a:r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extLst>
                  <a:ext uri="{0D108BD9-81ED-4DB2-BD59-A6C34878D82A}">
                    <a16:rowId xmlns:a16="http://schemas.microsoft.com/office/drawing/2014/main" val="79834074"/>
                  </a:ext>
                </a:extLst>
              </a:tr>
              <a:tr h="391971">
                <a:tc>
                  <a:txBody>
                    <a:bodyPr/>
                    <a:lstStyle/>
                    <a:p>
                      <a:pPr algn="l" fontAlgn="b"/>
                      <a:r>
                        <a:rPr lang="nb-NO" sz="2100" u="none" strike="noStrike">
                          <a:effectLst/>
                        </a:rPr>
                        <a:t>Lønnskostnad</a:t>
                      </a:r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100" u="none" strike="noStrike">
                          <a:effectLst/>
                        </a:rPr>
                        <a:t>-1000000</a:t>
                      </a:r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100" u="none" strike="noStrike">
                          <a:effectLst/>
                        </a:rPr>
                        <a:t>-1000000</a:t>
                      </a:r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100" u="none" strike="noStrike">
                          <a:effectLst/>
                        </a:rPr>
                        <a:t>-1000000</a:t>
                      </a:r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100" u="none" strike="noStrike">
                          <a:effectLst/>
                        </a:rPr>
                        <a:t>-1000000</a:t>
                      </a:r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extLst>
                  <a:ext uri="{0D108BD9-81ED-4DB2-BD59-A6C34878D82A}">
                    <a16:rowId xmlns:a16="http://schemas.microsoft.com/office/drawing/2014/main" val="4007735079"/>
                  </a:ext>
                </a:extLst>
              </a:tr>
              <a:tr h="391971">
                <a:tc>
                  <a:txBody>
                    <a:bodyPr/>
                    <a:lstStyle/>
                    <a:p>
                      <a:pPr algn="l" fontAlgn="b"/>
                      <a:r>
                        <a:rPr lang="nb-NO" sz="2100" u="none" strike="noStrike">
                          <a:effectLst/>
                        </a:rPr>
                        <a:t>Kjøp av pakkemaskin</a:t>
                      </a:r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100" u="none" strike="noStrike">
                          <a:effectLst/>
                        </a:rPr>
                        <a:t>-2000000</a:t>
                      </a:r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100" u="none" strike="noStrike">
                          <a:effectLst/>
                        </a:rPr>
                        <a:t>0</a:t>
                      </a:r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100" u="none" strike="noStrike">
                          <a:effectLst/>
                        </a:rPr>
                        <a:t>0</a:t>
                      </a:r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100" u="none" strike="noStrike">
                          <a:effectLst/>
                        </a:rPr>
                        <a:t>0</a:t>
                      </a:r>
                      <a:endParaRPr lang="nb-NO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extLst>
                  <a:ext uri="{0D108BD9-81ED-4DB2-BD59-A6C34878D82A}">
                    <a16:rowId xmlns:a16="http://schemas.microsoft.com/office/drawing/2014/main" val="3899489469"/>
                  </a:ext>
                </a:extLst>
              </a:tr>
              <a:tr h="391971">
                <a:tc>
                  <a:txBody>
                    <a:bodyPr/>
                    <a:lstStyle/>
                    <a:p>
                      <a:pPr algn="l" fontAlgn="b"/>
                      <a:r>
                        <a:rPr lang="nb-NO" sz="2100" i="1" u="none" strike="noStrike" dirty="0">
                          <a:effectLst/>
                        </a:rPr>
                        <a:t>Driftsresultat</a:t>
                      </a:r>
                      <a:endParaRPr lang="nb-NO" sz="2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100" i="1" u="none" strike="noStrike" dirty="0">
                          <a:effectLst/>
                        </a:rPr>
                        <a:t>2000000</a:t>
                      </a:r>
                      <a:endParaRPr lang="nb-NO" sz="2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100" i="1" u="none" strike="noStrike" dirty="0">
                          <a:effectLst/>
                        </a:rPr>
                        <a:t>4000000</a:t>
                      </a:r>
                      <a:endParaRPr lang="nb-NO" sz="2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100" i="1" u="none" strike="noStrike" dirty="0">
                          <a:effectLst/>
                        </a:rPr>
                        <a:t>4000000</a:t>
                      </a:r>
                      <a:endParaRPr lang="nb-NO" sz="2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100" i="1" u="none" strike="noStrike" dirty="0">
                          <a:effectLst/>
                        </a:rPr>
                        <a:t>4000000</a:t>
                      </a:r>
                      <a:endParaRPr lang="nb-NO" sz="2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05" marR="16305" marT="16305" marB="0" anchor="b"/>
                </a:tc>
                <a:extLst>
                  <a:ext uri="{0D108BD9-81ED-4DB2-BD59-A6C34878D82A}">
                    <a16:rowId xmlns:a16="http://schemas.microsoft.com/office/drawing/2014/main" val="864817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0118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040DEC51-F6EE-F5C5-019B-3B0706051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939159"/>
            <a:ext cx="7644627" cy="275108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Diskusjon: Hvilken type regnskapsføring ga dere mest informasjon?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A3DD9C7-D853-73AD-2ECE-05504B142C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8600" y="4782320"/>
            <a:ext cx="7644627" cy="1329443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041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6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5DF6D98-17A6-B5BE-17D4-1F41A8ECD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Disse </a:t>
            </a:r>
            <a:r>
              <a:rPr lang="en-US" sz="2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prinsippene</a:t>
            </a: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vi </a:t>
            </a:r>
            <a:r>
              <a:rPr lang="en-US" sz="2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har</a:t>
            </a: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gjennomgått</a:t>
            </a: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sz="2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Opptjening</a:t>
            </a: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og</a:t>
            </a: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sammenstilling</a:t>
            </a: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er </a:t>
            </a:r>
            <a:r>
              <a:rPr lang="en-US" sz="2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lovfestet</a:t>
            </a: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regnskapsloven</a:t>
            </a: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  <a:b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 </a:t>
            </a:r>
            <a:r>
              <a:rPr lang="en-US" sz="2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skal</a:t>
            </a: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komme</a:t>
            </a: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tilbake</a:t>
            </a: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til</a:t>
            </a: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2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andre</a:t>
            </a: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prinsippene</a:t>
            </a: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underveis</a:t>
            </a: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26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tekst, Font, skjermbilde, algebra&#10;&#10;Automatisk generert beskrivelse">
            <a:extLst>
              <a:ext uri="{FF2B5EF4-FFF2-40B4-BE49-F238E27FC236}">
                <a16:creationId xmlns:a16="http://schemas.microsoft.com/office/drawing/2014/main" id="{28BD1E79-8EBA-DAA8-6633-AC550561F2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" y="3011912"/>
            <a:ext cx="11548872" cy="282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87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706D1ADB-AB7C-AD24-C362-341485114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031" y="1380754"/>
            <a:ext cx="5561938" cy="251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Diskusjon: Hva hvis en bedrift produserer produkter for et varelager som de så selger i et senere år?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F9199C7-A313-E2CF-394E-14604E4C4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15031" y="4076802"/>
            <a:ext cx="5561938" cy="153458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384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7E695EA6-FA8C-ECFF-CF05-9FE314E25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950" y="46579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nb-NO" dirty="0"/>
              <a:t>Eksempel: 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har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ikke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tilhørende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inntekt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varene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er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ikke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solgt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!</a:t>
            </a:r>
            <a:b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nb-NO" dirty="0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76E1B283-6877-5C38-F85B-7172B3616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Da fordeler man kostnader medgått i produksjonen på produkt etter kalkyler:</a:t>
            </a:r>
          </a:p>
          <a:p>
            <a:pPr lvl="1"/>
            <a:r>
              <a:rPr lang="nb-NO" dirty="0"/>
              <a:t>Lønnstimer medgått</a:t>
            </a:r>
          </a:p>
          <a:p>
            <a:pPr lvl="1"/>
            <a:r>
              <a:rPr lang="nb-NO" dirty="0"/>
              <a:t>Råvarer </a:t>
            </a:r>
          </a:p>
          <a:p>
            <a:pPr lvl="1"/>
            <a:r>
              <a:rPr lang="nb-NO" dirty="0"/>
              <a:t>Strøm etc.</a:t>
            </a:r>
          </a:p>
          <a:p>
            <a:pPr lvl="1"/>
            <a:endParaRPr lang="nb-NO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Dette føres ut av resultatoppstillingen, og inn i balansen under posten «varelager». Det tas ut av balansen og inn i resultatoppstillingen igjen når varene selges.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>
              <a:solidFill>
                <a:prstClr val="black"/>
              </a:solidFill>
              <a:latin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>
                <a:solidFill>
                  <a:prstClr val="black"/>
                </a:solidFill>
                <a:latin typeface="Calibri" panose="020F0502020204030204"/>
              </a:rPr>
              <a:t>Det</a:t>
            </a: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kommer det til syne som </a:t>
            </a: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kostnad i resultatet</a:t>
            </a:r>
            <a:r>
              <a:rPr lang="nb-NO" dirty="0">
                <a:solidFill>
                  <a:prstClr val="black"/>
                </a:solidFill>
                <a:latin typeface="Calibri" panose="020F0502020204030204"/>
              </a:rPr>
              <a:t> når varene er solgt. </a:t>
            </a: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32757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lassholder for innhold 4" descr="Et bilde som inneholder tekst, Font, nummer, skjermbilde&#10;&#10;Automatisk generert beskrivelse">
            <a:extLst>
              <a:ext uri="{FF2B5EF4-FFF2-40B4-BE49-F238E27FC236}">
                <a16:creationId xmlns:a16="http://schemas.microsoft.com/office/drawing/2014/main" id="{5D91BBCC-4550-0E22-401D-DC735E2C6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2709" y="643467"/>
            <a:ext cx="924658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137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3E91DB-2DBD-133F-9542-FE84C0F27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Plan for denne økten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06E1DC1-2D65-C958-4B2E-988980CC5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Hvordan henger regnskapet sammen med selskapets økonomiske liv?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Periodisering vs. Kontantprinsippet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Hva er regnskapets ulike bestanddeler?</a:t>
            </a:r>
          </a:p>
          <a:p>
            <a:pPr lvl="1"/>
            <a:r>
              <a:rPr lang="nb-NO" dirty="0"/>
              <a:t>Resultat, Balanse, Kontantstrømoppstilling, Konsernregnskapet m.m.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Hvordan kan vi måle verdiskapningen til en bedrift?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11030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Leverte 74-tonns el-lastebil">
            <a:extLst>
              <a:ext uri="{FF2B5EF4-FFF2-40B4-BE49-F238E27FC236}">
                <a16:creationId xmlns:a16="http://schemas.microsoft.com/office/drawing/2014/main" id="{53708185-7C01-12CD-C9C3-920A95EFC7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410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F98414D-7412-478B-7C04-A8172F5A3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</a:rPr>
              <a:t>Produksjonsbedrifter kan dermed flytte kostnader med «lastebiler» over i balansen</a:t>
            </a:r>
          </a:p>
        </p:txBody>
      </p:sp>
      <p:cxnSp>
        <p:nvCxnSpPr>
          <p:cNvPr id="4107" name="Straight Connector 410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9" name="Straight Connector 410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27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65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C75EEC5-0436-AE0C-7C81-698BFE576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Appropo</a:t>
            </a:r>
            <a:r>
              <a:rPr lang="en-US" sz="2200" dirty="0">
                <a:solidFill>
                  <a:srgbClr val="FFFFFF"/>
                </a:solidFill>
              </a:rPr>
              <a:t>: 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Store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utfordringer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når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varelageret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ikke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blir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solgt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….</a:t>
            </a:r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3C2CA692-AFA6-C8C1-BDF7-88F6F4A731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8245" y="961812"/>
            <a:ext cx="6068908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94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C9771D0-F2B1-4EBA-D46E-8EF3112E0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med kostnader til forskning og utvikling?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1D9FB9AD-EBB3-2D93-781C-BC5AF8EFDE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Slike kostnader blir påført i dag, men har jo en usikker fremtidig inntekt knyttet til seg?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Altså skal kostnader til forskning resultatføres i perioden den påløper, men for kostnader knyttet til utvikling av et nytt produkt etc. er det valgfritt.</a:t>
            </a:r>
          </a:p>
        </p:txBody>
      </p:sp>
      <p:pic>
        <p:nvPicPr>
          <p:cNvPr id="8" name="Plassholder for innhold 4">
            <a:extLst>
              <a:ext uri="{FF2B5EF4-FFF2-40B4-BE49-F238E27FC236}">
                <a16:creationId xmlns:a16="http://schemas.microsoft.com/office/drawing/2014/main" id="{2FEDADAB-3370-ABB1-4B7B-5B6C3E6C9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504" y="3171276"/>
            <a:ext cx="7944258" cy="125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83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AC508FD-1BAA-7040-8BB3-E07F8C404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anchor="b">
            <a:normAutofit/>
          </a:bodyPr>
          <a:lstStyle/>
          <a:p>
            <a:r>
              <a:rPr lang="nb-NO" sz="5600"/>
              <a:t>Eksempel: Funcom</a:t>
            </a:r>
          </a:p>
        </p:txBody>
      </p:sp>
      <p:sp>
        <p:nvSpPr>
          <p:cNvPr id="5129" name="Oval 5128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131" name="Group 5130">
            <a:extLst>
              <a:ext uri="{FF2B5EF4-FFF2-40B4-BE49-F238E27FC236}">
                <a16:creationId xmlns:a16="http://schemas.microsoft.com/office/drawing/2014/main" id="{5614C7C0-FA1D-4105-8345-1DF76F987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2753" y="703679"/>
            <a:ext cx="753718" cy="1016562"/>
            <a:chOff x="422753" y="703679"/>
            <a:chExt cx="753718" cy="1016562"/>
          </a:xfrm>
        </p:grpSpPr>
        <p:sp>
          <p:nvSpPr>
            <p:cNvPr id="5132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956" y="703679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1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33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2753" y="1562696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1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122" name="Picture 2" descr="About Us - Funcom">
            <a:extLst>
              <a:ext uri="{FF2B5EF4-FFF2-40B4-BE49-F238E27FC236}">
                <a16:creationId xmlns:a16="http://schemas.microsoft.com/office/drawing/2014/main" id="{A89B52AE-C97D-B24E-849E-D7414A80D3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1" b="2603"/>
          <a:stretch/>
        </p:blipFill>
        <p:spPr bwMode="auto">
          <a:xfrm>
            <a:off x="1217770" y="2823765"/>
            <a:ext cx="3952579" cy="120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0DF2CD4-BE1E-8D42-85FF-AA287714B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5359" y="2990818"/>
            <a:ext cx="4158031" cy="2913872"/>
          </a:xfrm>
        </p:spPr>
        <p:txBody>
          <a:bodyPr anchor="t">
            <a:normAutofit/>
          </a:bodyPr>
          <a:lstStyle/>
          <a:p>
            <a:r>
              <a:rPr lang="nb-NO" sz="1700">
                <a:solidFill>
                  <a:schemeClr val="tx1">
                    <a:alpha val="80000"/>
                  </a:schemeClr>
                </a:solidFill>
              </a:rPr>
              <a:t>Spillselskapet Funcom hadde i 2010 rundt 15 millioner dollar i spillutviklingsutgifter. Av disse ble kun 500 000 dollar ført mot resultatet. </a:t>
            </a:r>
          </a:p>
          <a:p>
            <a:pPr lvl="1"/>
            <a:r>
              <a:rPr lang="nb-NO" sz="1700">
                <a:solidFill>
                  <a:schemeClr val="tx1">
                    <a:alpha val="80000"/>
                  </a:schemeClr>
                </a:solidFill>
              </a:rPr>
              <a:t>De resterende 14,5 millioner dollar ble balanseført som en eiendel. </a:t>
            </a:r>
          </a:p>
          <a:p>
            <a:pPr lvl="1"/>
            <a:r>
              <a:rPr lang="nb-NO" sz="1700">
                <a:solidFill>
                  <a:schemeClr val="tx1">
                    <a:alpha val="80000"/>
                  </a:schemeClr>
                </a:solidFill>
              </a:rPr>
              <a:t>Med en omsetning på kun 20 millioner dollar endte driftsresultatet  på 2,6 millioner dollar. </a:t>
            </a:r>
          </a:p>
          <a:p>
            <a:pPr marL="457200" lvl="1" indent="0">
              <a:buNone/>
            </a:pPr>
            <a:endParaRPr lang="nb-NO" sz="1700">
              <a:solidFill>
                <a:schemeClr val="tx1">
                  <a:alpha val="80000"/>
                </a:schemeClr>
              </a:solidFill>
              <a:sym typeface="Wingdings" pitchFamily="2" charset="2"/>
            </a:endParaRPr>
          </a:p>
        </p:txBody>
      </p:sp>
      <p:sp>
        <p:nvSpPr>
          <p:cNvPr id="5135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137" name="Straight Connector 513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05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t bilde som inneholder maling, kunst&#10;&#10;Automatisk generert beskrivelse">
            <a:extLst>
              <a:ext uri="{FF2B5EF4-FFF2-40B4-BE49-F238E27FC236}">
                <a16:creationId xmlns:a16="http://schemas.microsoft.com/office/drawing/2014/main" id="{409A29A2-16E9-2E42-4B0D-6CE17D95B95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626" r="7746" b="1763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D16B7F06-98D1-A9CE-CE21-4E7249382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b-NO" dirty="0"/>
              <a:t>Oppsummert: Periodisering (som loven krever) har klare styrker, og noen svakheter</a:t>
            </a:r>
          </a:p>
        </p:txBody>
      </p:sp>
      <p:graphicFrame>
        <p:nvGraphicFramePr>
          <p:cNvPr id="7" name="Plassholder for innhold 4">
            <a:extLst>
              <a:ext uri="{FF2B5EF4-FFF2-40B4-BE49-F238E27FC236}">
                <a16:creationId xmlns:a16="http://schemas.microsoft.com/office/drawing/2014/main" id="{A502718F-88CB-88DE-D385-99A48DB2267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59886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erje Bogen må i fengsel etter bedrageridom – E24">
            <a:extLst>
              <a:ext uri="{FF2B5EF4-FFF2-40B4-BE49-F238E27FC236}">
                <a16:creationId xmlns:a16="http://schemas.microsoft.com/office/drawing/2014/main" id="{97259122-3F47-8595-8C4D-A2F5A9CECB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34" b="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1" name="Rectangle 615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4F70B0A-61CC-A5BD-0C6A-D137F514A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Eksempel: Sponsorservice </a:t>
            </a:r>
          </a:p>
        </p:txBody>
      </p:sp>
      <p:cxnSp>
        <p:nvCxnSpPr>
          <p:cNvPr id="6153" name="Straight Connector 615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5" name="Straight Connector 615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74451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FA84BE-61A3-EC31-25FD-26B431509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Eksempel: FAST-saken hos DN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77B81F3-8D0F-4156-CF2F-47CA403AB2F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b="0" i="0" u="none" strike="noStrike" dirty="0">
                <a:solidFill>
                  <a:srgbClr val="232528"/>
                </a:solidFill>
                <a:effectLst/>
                <a:latin typeface="TextReg"/>
              </a:rPr>
              <a:t>«Kundefordringene er abnormt høye i forhold til inntektene (...) og Fast bokfører inntekter som blir offentliggjort flere dager inn i neste regnskapsperiode. Dette tyder på aggressiv bokføring», mente Nielsen.»</a:t>
            </a:r>
            <a:endParaRPr lang="nb-NO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Håndskrift 3">
                <a:extLst>
                  <a:ext uri="{FF2B5EF4-FFF2-40B4-BE49-F238E27FC236}">
                    <a16:creationId xmlns:a16="http://schemas.microsoft.com/office/drawing/2014/main" id="{0E234BF1-0BA3-E5D0-FF63-ADC59D25CA4A}"/>
                  </a:ext>
                </a:extLst>
              </p14:cNvPr>
              <p14:cNvContentPartPr/>
              <p14:nvPr/>
            </p14:nvContentPartPr>
            <p14:xfrm>
              <a:off x="2499694" y="3534850"/>
              <a:ext cx="360" cy="3600"/>
            </p14:xfrm>
          </p:contentPart>
        </mc:Choice>
        <mc:Fallback xmlns="">
          <p:pic>
            <p:nvPicPr>
              <p:cNvPr id="4" name="Håndskrift 3">
                <a:extLst>
                  <a:ext uri="{FF2B5EF4-FFF2-40B4-BE49-F238E27FC236}">
                    <a16:creationId xmlns:a16="http://schemas.microsoft.com/office/drawing/2014/main" id="{0E234BF1-0BA3-E5D0-FF63-ADC59D25CA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91054" y="3525850"/>
                <a:ext cx="1800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Håndskrift 4">
                <a:extLst>
                  <a:ext uri="{FF2B5EF4-FFF2-40B4-BE49-F238E27FC236}">
                    <a16:creationId xmlns:a16="http://schemas.microsoft.com/office/drawing/2014/main" id="{AC55825E-8024-93E9-C2B8-C330D8544B34}"/>
                  </a:ext>
                </a:extLst>
              </p14:cNvPr>
              <p14:cNvContentPartPr/>
              <p14:nvPr/>
            </p14:nvContentPartPr>
            <p14:xfrm>
              <a:off x="2408974" y="2061730"/>
              <a:ext cx="3600" cy="3600"/>
            </p14:xfrm>
          </p:contentPart>
        </mc:Choice>
        <mc:Fallback xmlns="">
          <p:pic>
            <p:nvPicPr>
              <p:cNvPr id="5" name="Håndskrift 4">
                <a:extLst>
                  <a:ext uri="{FF2B5EF4-FFF2-40B4-BE49-F238E27FC236}">
                    <a16:creationId xmlns:a16="http://schemas.microsoft.com/office/drawing/2014/main" id="{AC55825E-8024-93E9-C2B8-C330D8544B3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99974" y="2052730"/>
                <a:ext cx="21240" cy="2124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lassholder for innhold 12" descr="Et bilde som inneholder tekst, person, skjermbilde&#10;&#10;Automatisk generert beskrivelse">
            <a:extLst>
              <a:ext uri="{FF2B5EF4-FFF2-40B4-BE49-F238E27FC236}">
                <a16:creationId xmlns:a16="http://schemas.microsoft.com/office/drawing/2014/main" id="{B1C95141-3846-32A3-00AE-F96C25BE70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466314" y="1416294"/>
            <a:ext cx="5025470" cy="476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398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FE3FA8F-CEE3-A2B8-1EAA-34ACE5578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nb-NO" sz="4000" dirty="0">
                <a:solidFill>
                  <a:srgbClr val="FFFFFF"/>
                </a:solidFill>
              </a:rPr>
              <a:t>Oppsummert</a:t>
            </a:r>
          </a:p>
        </p:txBody>
      </p:sp>
      <p:graphicFrame>
        <p:nvGraphicFramePr>
          <p:cNvPr id="26" name="Plassholder for innhold 2">
            <a:extLst>
              <a:ext uri="{FF2B5EF4-FFF2-40B4-BE49-F238E27FC236}">
                <a16:creationId xmlns:a16="http://schemas.microsoft.com/office/drawing/2014/main" id="{4E2DABC3-B659-52A8-404F-3F11909A779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200450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D24BFD5-D814-402B-B6C4-EEF6AE14B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68989FEF-9655-0B44-76DC-5801D45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2362"/>
            <a:ext cx="6281928" cy="41354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Del 2: 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Regnskapsanalyse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FED7E8-9A97-475F-9FA4-113410D44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6139" y="1031284"/>
            <a:ext cx="3647661" cy="4436126"/>
          </a:xfrm>
          <a:custGeom>
            <a:avLst/>
            <a:gdLst>
              <a:gd name="connsiteX0" fmla="*/ 0 w 3647661"/>
              <a:gd name="connsiteY0" fmla="*/ 0 h 4436126"/>
              <a:gd name="connsiteX1" fmla="*/ 498514 w 3647661"/>
              <a:gd name="connsiteY1" fmla="*/ 0 h 4436126"/>
              <a:gd name="connsiteX2" fmla="*/ 1069981 w 3647661"/>
              <a:gd name="connsiteY2" fmla="*/ 0 h 4436126"/>
              <a:gd name="connsiteX3" fmla="*/ 1714401 w 3647661"/>
              <a:gd name="connsiteY3" fmla="*/ 0 h 4436126"/>
              <a:gd name="connsiteX4" fmla="*/ 2285868 w 3647661"/>
              <a:gd name="connsiteY4" fmla="*/ 0 h 4436126"/>
              <a:gd name="connsiteX5" fmla="*/ 2784381 w 3647661"/>
              <a:gd name="connsiteY5" fmla="*/ 0 h 4436126"/>
              <a:gd name="connsiteX6" fmla="*/ 3647661 w 3647661"/>
              <a:gd name="connsiteY6" fmla="*/ 0 h 4436126"/>
              <a:gd name="connsiteX7" fmla="*/ 3647661 w 3647661"/>
              <a:gd name="connsiteY7" fmla="*/ 633732 h 4436126"/>
              <a:gd name="connsiteX8" fmla="*/ 3647661 w 3647661"/>
              <a:gd name="connsiteY8" fmla="*/ 1267465 h 4436126"/>
              <a:gd name="connsiteX9" fmla="*/ 3647661 w 3647661"/>
              <a:gd name="connsiteY9" fmla="*/ 1768113 h 4436126"/>
              <a:gd name="connsiteX10" fmla="*/ 3647661 w 3647661"/>
              <a:gd name="connsiteY10" fmla="*/ 2446207 h 4436126"/>
              <a:gd name="connsiteX11" fmla="*/ 3647661 w 3647661"/>
              <a:gd name="connsiteY11" fmla="*/ 2946855 h 4436126"/>
              <a:gd name="connsiteX12" fmla="*/ 3647661 w 3647661"/>
              <a:gd name="connsiteY12" fmla="*/ 3580587 h 4436126"/>
              <a:gd name="connsiteX13" fmla="*/ 3647661 w 3647661"/>
              <a:gd name="connsiteY13" fmla="*/ 4436126 h 4436126"/>
              <a:gd name="connsiteX14" fmla="*/ 3039718 w 3647661"/>
              <a:gd name="connsiteY14" fmla="*/ 4436126 h 4436126"/>
              <a:gd name="connsiteX15" fmla="*/ 2431774 w 3647661"/>
              <a:gd name="connsiteY15" fmla="*/ 4436126 h 4436126"/>
              <a:gd name="connsiteX16" fmla="*/ 1823831 w 3647661"/>
              <a:gd name="connsiteY16" fmla="*/ 4436126 h 4436126"/>
              <a:gd name="connsiteX17" fmla="*/ 1288840 w 3647661"/>
              <a:gd name="connsiteY17" fmla="*/ 4436126 h 4436126"/>
              <a:gd name="connsiteX18" fmla="*/ 607943 w 3647661"/>
              <a:gd name="connsiteY18" fmla="*/ 4436126 h 4436126"/>
              <a:gd name="connsiteX19" fmla="*/ 0 w 3647661"/>
              <a:gd name="connsiteY19" fmla="*/ 4436126 h 4436126"/>
              <a:gd name="connsiteX20" fmla="*/ 0 w 3647661"/>
              <a:gd name="connsiteY20" fmla="*/ 3758032 h 4436126"/>
              <a:gd name="connsiteX21" fmla="*/ 0 w 3647661"/>
              <a:gd name="connsiteY21" fmla="*/ 3035578 h 4436126"/>
              <a:gd name="connsiteX22" fmla="*/ 0 w 3647661"/>
              <a:gd name="connsiteY22" fmla="*/ 2401845 h 4436126"/>
              <a:gd name="connsiteX23" fmla="*/ 0 w 3647661"/>
              <a:gd name="connsiteY23" fmla="*/ 1768113 h 4436126"/>
              <a:gd name="connsiteX24" fmla="*/ 0 w 3647661"/>
              <a:gd name="connsiteY24" fmla="*/ 1178742 h 4436126"/>
              <a:gd name="connsiteX25" fmla="*/ 0 w 3647661"/>
              <a:gd name="connsiteY25" fmla="*/ 589371 h 4436126"/>
              <a:gd name="connsiteX26" fmla="*/ 0 w 3647661"/>
              <a:gd name="connsiteY26" fmla="*/ 0 h 443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47661" h="4436126" fill="none" extrusionOk="0">
                <a:moveTo>
                  <a:pt x="0" y="0"/>
                </a:moveTo>
                <a:cubicBezTo>
                  <a:pt x="116158" y="-16963"/>
                  <a:pt x="364681" y="-4006"/>
                  <a:pt x="498514" y="0"/>
                </a:cubicBezTo>
                <a:cubicBezTo>
                  <a:pt x="632347" y="4006"/>
                  <a:pt x="950865" y="15164"/>
                  <a:pt x="1069981" y="0"/>
                </a:cubicBezTo>
                <a:cubicBezTo>
                  <a:pt x="1189097" y="-15164"/>
                  <a:pt x="1556518" y="-23132"/>
                  <a:pt x="1714401" y="0"/>
                </a:cubicBezTo>
                <a:cubicBezTo>
                  <a:pt x="1872284" y="23132"/>
                  <a:pt x="2015985" y="9364"/>
                  <a:pt x="2285868" y="0"/>
                </a:cubicBezTo>
                <a:cubicBezTo>
                  <a:pt x="2555751" y="-9364"/>
                  <a:pt x="2555148" y="14141"/>
                  <a:pt x="2784381" y="0"/>
                </a:cubicBezTo>
                <a:cubicBezTo>
                  <a:pt x="3013614" y="-14141"/>
                  <a:pt x="3216105" y="-3763"/>
                  <a:pt x="3647661" y="0"/>
                </a:cubicBezTo>
                <a:cubicBezTo>
                  <a:pt x="3623206" y="221859"/>
                  <a:pt x="3622213" y="458853"/>
                  <a:pt x="3647661" y="633732"/>
                </a:cubicBezTo>
                <a:cubicBezTo>
                  <a:pt x="3673109" y="808611"/>
                  <a:pt x="3674779" y="1138417"/>
                  <a:pt x="3647661" y="1267465"/>
                </a:cubicBezTo>
                <a:cubicBezTo>
                  <a:pt x="3620543" y="1396513"/>
                  <a:pt x="3664792" y="1625185"/>
                  <a:pt x="3647661" y="1768113"/>
                </a:cubicBezTo>
                <a:cubicBezTo>
                  <a:pt x="3630530" y="1911041"/>
                  <a:pt x="3671056" y="2135008"/>
                  <a:pt x="3647661" y="2446207"/>
                </a:cubicBezTo>
                <a:cubicBezTo>
                  <a:pt x="3624266" y="2757406"/>
                  <a:pt x="3642702" y="2713342"/>
                  <a:pt x="3647661" y="2946855"/>
                </a:cubicBezTo>
                <a:cubicBezTo>
                  <a:pt x="3652620" y="3180368"/>
                  <a:pt x="3664319" y="3290221"/>
                  <a:pt x="3647661" y="3580587"/>
                </a:cubicBezTo>
                <a:cubicBezTo>
                  <a:pt x="3631003" y="3870953"/>
                  <a:pt x="3617531" y="4259425"/>
                  <a:pt x="3647661" y="4436126"/>
                </a:cubicBezTo>
                <a:cubicBezTo>
                  <a:pt x="3523929" y="4410412"/>
                  <a:pt x="3241413" y="4436068"/>
                  <a:pt x="3039718" y="4436126"/>
                </a:cubicBezTo>
                <a:cubicBezTo>
                  <a:pt x="2838023" y="4436184"/>
                  <a:pt x="2630387" y="4431142"/>
                  <a:pt x="2431774" y="4436126"/>
                </a:cubicBezTo>
                <a:cubicBezTo>
                  <a:pt x="2233161" y="4441110"/>
                  <a:pt x="2003296" y="4449826"/>
                  <a:pt x="1823831" y="4436126"/>
                </a:cubicBezTo>
                <a:cubicBezTo>
                  <a:pt x="1644366" y="4422426"/>
                  <a:pt x="1399453" y="4442442"/>
                  <a:pt x="1288840" y="4436126"/>
                </a:cubicBezTo>
                <a:cubicBezTo>
                  <a:pt x="1178227" y="4429810"/>
                  <a:pt x="793482" y="4411099"/>
                  <a:pt x="607943" y="4436126"/>
                </a:cubicBezTo>
                <a:cubicBezTo>
                  <a:pt x="422404" y="4461153"/>
                  <a:pt x="158703" y="4453091"/>
                  <a:pt x="0" y="4436126"/>
                </a:cubicBezTo>
                <a:cubicBezTo>
                  <a:pt x="8129" y="4099466"/>
                  <a:pt x="23502" y="4014012"/>
                  <a:pt x="0" y="3758032"/>
                </a:cubicBezTo>
                <a:cubicBezTo>
                  <a:pt x="-23502" y="3502052"/>
                  <a:pt x="8018" y="3295661"/>
                  <a:pt x="0" y="3035578"/>
                </a:cubicBezTo>
                <a:cubicBezTo>
                  <a:pt x="-8018" y="2775495"/>
                  <a:pt x="-8720" y="2595880"/>
                  <a:pt x="0" y="2401845"/>
                </a:cubicBezTo>
                <a:cubicBezTo>
                  <a:pt x="8720" y="2207810"/>
                  <a:pt x="9279" y="1982551"/>
                  <a:pt x="0" y="1768113"/>
                </a:cubicBezTo>
                <a:cubicBezTo>
                  <a:pt x="-9279" y="1553675"/>
                  <a:pt x="7090" y="1354447"/>
                  <a:pt x="0" y="1178742"/>
                </a:cubicBezTo>
                <a:cubicBezTo>
                  <a:pt x="-7090" y="1003037"/>
                  <a:pt x="-23786" y="768334"/>
                  <a:pt x="0" y="589371"/>
                </a:cubicBezTo>
                <a:cubicBezTo>
                  <a:pt x="23786" y="410408"/>
                  <a:pt x="-16955" y="242082"/>
                  <a:pt x="0" y="0"/>
                </a:cubicBezTo>
                <a:close/>
              </a:path>
              <a:path w="3647661" h="4436126" stroke="0" extrusionOk="0">
                <a:moveTo>
                  <a:pt x="0" y="0"/>
                </a:moveTo>
                <a:cubicBezTo>
                  <a:pt x="171149" y="-7244"/>
                  <a:pt x="374684" y="2591"/>
                  <a:pt x="534990" y="0"/>
                </a:cubicBezTo>
                <a:cubicBezTo>
                  <a:pt x="695296" y="-2591"/>
                  <a:pt x="907320" y="7483"/>
                  <a:pt x="1069981" y="0"/>
                </a:cubicBezTo>
                <a:cubicBezTo>
                  <a:pt x="1232642" y="-7483"/>
                  <a:pt x="1543604" y="-26203"/>
                  <a:pt x="1677924" y="0"/>
                </a:cubicBezTo>
                <a:cubicBezTo>
                  <a:pt x="1812244" y="26203"/>
                  <a:pt x="2140632" y="31361"/>
                  <a:pt x="2322344" y="0"/>
                </a:cubicBezTo>
                <a:cubicBezTo>
                  <a:pt x="2504056" y="-31361"/>
                  <a:pt x="2658834" y="3381"/>
                  <a:pt x="2893811" y="0"/>
                </a:cubicBezTo>
                <a:cubicBezTo>
                  <a:pt x="3128788" y="-3381"/>
                  <a:pt x="3338741" y="-10376"/>
                  <a:pt x="3647661" y="0"/>
                </a:cubicBezTo>
                <a:cubicBezTo>
                  <a:pt x="3628986" y="244498"/>
                  <a:pt x="3624774" y="362520"/>
                  <a:pt x="3647661" y="545010"/>
                </a:cubicBezTo>
                <a:cubicBezTo>
                  <a:pt x="3670549" y="727500"/>
                  <a:pt x="3619543" y="968439"/>
                  <a:pt x="3647661" y="1134381"/>
                </a:cubicBezTo>
                <a:cubicBezTo>
                  <a:pt x="3675779" y="1300323"/>
                  <a:pt x="3670065" y="1646297"/>
                  <a:pt x="3647661" y="1856836"/>
                </a:cubicBezTo>
                <a:cubicBezTo>
                  <a:pt x="3625257" y="2067375"/>
                  <a:pt x="3632904" y="2315399"/>
                  <a:pt x="3647661" y="2490568"/>
                </a:cubicBezTo>
                <a:cubicBezTo>
                  <a:pt x="3662418" y="2665737"/>
                  <a:pt x="3616073" y="2880164"/>
                  <a:pt x="3647661" y="3124300"/>
                </a:cubicBezTo>
                <a:cubicBezTo>
                  <a:pt x="3679249" y="3368436"/>
                  <a:pt x="3677361" y="3519722"/>
                  <a:pt x="3647661" y="3758032"/>
                </a:cubicBezTo>
                <a:cubicBezTo>
                  <a:pt x="3617961" y="3996342"/>
                  <a:pt x="3615180" y="4147465"/>
                  <a:pt x="3647661" y="4436126"/>
                </a:cubicBezTo>
                <a:cubicBezTo>
                  <a:pt x="3506685" y="4421969"/>
                  <a:pt x="3266652" y="4433618"/>
                  <a:pt x="3149147" y="4436126"/>
                </a:cubicBezTo>
                <a:cubicBezTo>
                  <a:pt x="3031642" y="4438634"/>
                  <a:pt x="2832267" y="4432536"/>
                  <a:pt x="2650634" y="4436126"/>
                </a:cubicBezTo>
                <a:cubicBezTo>
                  <a:pt x="2469001" y="4439716"/>
                  <a:pt x="2324677" y="4416284"/>
                  <a:pt x="2042690" y="4436126"/>
                </a:cubicBezTo>
                <a:cubicBezTo>
                  <a:pt x="1760703" y="4455968"/>
                  <a:pt x="1686949" y="4416099"/>
                  <a:pt x="1398270" y="4436126"/>
                </a:cubicBezTo>
                <a:cubicBezTo>
                  <a:pt x="1109591" y="4456153"/>
                  <a:pt x="1071585" y="4455485"/>
                  <a:pt x="899756" y="4436126"/>
                </a:cubicBezTo>
                <a:cubicBezTo>
                  <a:pt x="727927" y="4416767"/>
                  <a:pt x="344407" y="4430463"/>
                  <a:pt x="0" y="4436126"/>
                </a:cubicBezTo>
                <a:cubicBezTo>
                  <a:pt x="5440" y="4303018"/>
                  <a:pt x="91" y="4161914"/>
                  <a:pt x="0" y="3891116"/>
                </a:cubicBezTo>
                <a:cubicBezTo>
                  <a:pt x="-91" y="3620318"/>
                  <a:pt x="-11601" y="3462294"/>
                  <a:pt x="0" y="3301745"/>
                </a:cubicBezTo>
                <a:cubicBezTo>
                  <a:pt x="11601" y="3141196"/>
                  <a:pt x="22776" y="2916996"/>
                  <a:pt x="0" y="2756735"/>
                </a:cubicBezTo>
                <a:cubicBezTo>
                  <a:pt x="-22776" y="2596474"/>
                  <a:pt x="5257" y="2440491"/>
                  <a:pt x="0" y="2256087"/>
                </a:cubicBezTo>
                <a:cubicBezTo>
                  <a:pt x="-5257" y="2071683"/>
                  <a:pt x="20189" y="1902567"/>
                  <a:pt x="0" y="1666716"/>
                </a:cubicBezTo>
                <a:cubicBezTo>
                  <a:pt x="-20189" y="1430865"/>
                  <a:pt x="-21241" y="1161108"/>
                  <a:pt x="0" y="988622"/>
                </a:cubicBezTo>
                <a:cubicBezTo>
                  <a:pt x="21241" y="816136"/>
                  <a:pt x="17108" y="40674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68728339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573F5E9-1340-A7CC-6ABF-EE4DFA278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28114" y="1232452"/>
            <a:ext cx="3200400" cy="3850919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24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2A39B854-4B6C-4F7F-A602-6F97770CE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5439978"/>
            <a:ext cx="6281928" cy="18288"/>
          </a:xfrm>
          <a:custGeom>
            <a:avLst/>
            <a:gdLst>
              <a:gd name="connsiteX0" fmla="*/ 0 w 6281928"/>
              <a:gd name="connsiteY0" fmla="*/ 0 h 18288"/>
              <a:gd name="connsiteX1" fmla="*/ 572353 w 6281928"/>
              <a:gd name="connsiteY1" fmla="*/ 0 h 18288"/>
              <a:gd name="connsiteX2" fmla="*/ 1207526 w 6281928"/>
              <a:gd name="connsiteY2" fmla="*/ 0 h 18288"/>
              <a:gd name="connsiteX3" fmla="*/ 1779880 w 6281928"/>
              <a:gd name="connsiteY3" fmla="*/ 0 h 18288"/>
              <a:gd name="connsiteX4" fmla="*/ 2540691 w 6281928"/>
              <a:gd name="connsiteY4" fmla="*/ 0 h 18288"/>
              <a:gd name="connsiteX5" fmla="*/ 3238683 w 6281928"/>
              <a:gd name="connsiteY5" fmla="*/ 0 h 18288"/>
              <a:gd name="connsiteX6" fmla="*/ 3936675 w 6281928"/>
              <a:gd name="connsiteY6" fmla="*/ 0 h 18288"/>
              <a:gd name="connsiteX7" fmla="*/ 4760305 w 6281928"/>
              <a:gd name="connsiteY7" fmla="*/ 0 h 18288"/>
              <a:gd name="connsiteX8" fmla="*/ 5521117 w 6281928"/>
              <a:gd name="connsiteY8" fmla="*/ 0 h 18288"/>
              <a:gd name="connsiteX9" fmla="*/ 6281928 w 6281928"/>
              <a:gd name="connsiteY9" fmla="*/ 0 h 18288"/>
              <a:gd name="connsiteX10" fmla="*/ 6281928 w 6281928"/>
              <a:gd name="connsiteY10" fmla="*/ 18288 h 18288"/>
              <a:gd name="connsiteX11" fmla="*/ 5772394 w 6281928"/>
              <a:gd name="connsiteY11" fmla="*/ 18288 h 18288"/>
              <a:gd name="connsiteX12" fmla="*/ 5200040 w 6281928"/>
              <a:gd name="connsiteY12" fmla="*/ 18288 h 18288"/>
              <a:gd name="connsiteX13" fmla="*/ 4439229 w 6281928"/>
              <a:gd name="connsiteY13" fmla="*/ 18288 h 18288"/>
              <a:gd name="connsiteX14" fmla="*/ 3615599 w 6281928"/>
              <a:gd name="connsiteY14" fmla="*/ 18288 h 18288"/>
              <a:gd name="connsiteX15" fmla="*/ 2980426 w 6281928"/>
              <a:gd name="connsiteY15" fmla="*/ 18288 h 18288"/>
              <a:gd name="connsiteX16" fmla="*/ 2156795 w 6281928"/>
              <a:gd name="connsiteY16" fmla="*/ 18288 h 18288"/>
              <a:gd name="connsiteX17" fmla="*/ 1584442 w 6281928"/>
              <a:gd name="connsiteY17" fmla="*/ 18288 h 18288"/>
              <a:gd name="connsiteX18" fmla="*/ 1074908 w 6281928"/>
              <a:gd name="connsiteY18" fmla="*/ 18288 h 18288"/>
              <a:gd name="connsiteX19" fmla="*/ 0 w 6281928"/>
              <a:gd name="connsiteY19" fmla="*/ 18288 h 18288"/>
              <a:gd name="connsiteX20" fmla="*/ 0 w 6281928"/>
              <a:gd name="connsiteY2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281928" h="18288" fill="none" extrusionOk="0">
                <a:moveTo>
                  <a:pt x="0" y="0"/>
                </a:moveTo>
                <a:cubicBezTo>
                  <a:pt x="205960" y="24870"/>
                  <a:pt x="343550" y="5918"/>
                  <a:pt x="572353" y="0"/>
                </a:cubicBezTo>
                <a:cubicBezTo>
                  <a:pt x="801156" y="-5918"/>
                  <a:pt x="1015649" y="-11381"/>
                  <a:pt x="1207526" y="0"/>
                </a:cubicBezTo>
                <a:cubicBezTo>
                  <a:pt x="1399403" y="11381"/>
                  <a:pt x="1549725" y="7866"/>
                  <a:pt x="1779880" y="0"/>
                </a:cubicBezTo>
                <a:cubicBezTo>
                  <a:pt x="2010035" y="-7866"/>
                  <a:pt x="2190674" y="12826"/>
                  <a:pt x="2540691" y="0"/>
                </a:cubicBezTo>
                <a:cubicBezTo>
                  <a:pt x="2890708" y="-12826"/>
                  <a:pt x="3025718" y="-18534"/>
                  <a:pt x="3238683" y="0"/>
                </a:cubicBezTo>
                <a:cubicBezTo>
                  <a:pt x="3451648" y="18534"/>
                  <a:pt x="3603947" y="14884"/>
                  <a:pt x="3936675" y="0"/>
                </a:cubicBezTo>
                <a:cubicBezTo>
                  <a:pt x="4269403" y="-14884"/>
                  <a:pt x="4480718" y="-24607"/>
                  <a:pt x="4760305" y="0"/>
                </a:cubicBezTo>
                <a:cubicBezTo>
                  <a:pt x="5039892" y="24607"/>
                  <a:pt x="5359549" y="-31311"/>
                  <a:pt x="5521117" y="0"/>
                </a:cubicBezTo>
                <a:cubicBezTo>
                  <a:pt x="5682685" y="31311"/>
                  <a:pt x="5986067" y="-12593"/>
                  <a:pt x="6281928" y="0"/>
                </a:cubicBezTo>
                <a:cubicBezTo>
                  <a:pt x="6282307" y="7355"/>
                  <a:pt x="6282212" y="10249"/>
                  <a:pt x="6281928" y="18288"/>
                </a:cubicBezTo>
                <a:cubicBezTo>
                  <a:pt x="6078981" y="8428"/>
                  <a:pt x="5961061" y="2290"/>
                  <a:pt x="5772394" y="18288"/>
                </a:cubicBezTo>
                <a:cubicBezTo>
                  <a:pt x="5583727" y="34286"/>
                  <a:pt x="5329968" y="24208"/>
                  <a:pt x="5200040" y="18288"/>
                </a:cubicBezTo>
                <a:cubicBezTo>
                  <a:pt x="5070112" y="12368"/>
                  <a:pt x="4793288" y="21070"/>
                  <a:pt x="4439229" y="18288"/>
                </a:cubicBezTo>
                <a:cubicBezTo>
                  <a:pt x="4085170" y="15506"/>
                  <a:pt x="3813765" y="-16466"/>
                  <a:pt x="3615599" y="18288"/>
                </a:cubicBezTo>
                <a:cubicBezTo>
                  <a:pt x="3417433" y="53042"/>
                  <a:pt x="3133643" y="20727"/>
                  <a:pt x="2980426" y="18288"/>
                </a:cubicBezTo>
                <a:cubicBezTo>
                  <a:pt x="2827209" y="15849"/>
                  <a:pt x="2380685" y="51850"/>
                  <a:pt x="2156795" y="18288"/>
                </a:cubicBezTo>
                <a:cubicBezTo>
                  <a:pt x="1932905" y="-15274"/>
                  <a:pt x="1716744" y="-1398"/>
                  <a:pt x="1584442" y="18288"/>
                </a:cubicBezTo>
                <a:cubicBezTo>
                  <a:pt x="1452140" y="37974"/>
                  <a:pt x="1280887" y="12750"/>
                  <a:pt x="1074908" y="18288"/>
                </a:cubicBezTo>
                <a:cubicBezTo>
                  <a:pt x="868929" y="23826"/>
                  <a:pt x="318124" y="-17878"/>
                  <a:pt x="0" y="18288"/>
                </a:cubicBezTo>
                <a:cubicBezTo>
                  <a:pt x="-384" y="12702"/>
                  <a:pt x="-513" y="4636"/>
                  <a:pt x="0" y="0"/>
                </a:cubicBezTo>
                <a:close/>
              </a:path>
              <a:path w="6281928" h="18288" stroke="0" extrusionOk="0">
                <a:moveTo>
                  <a:pt x="0" y="0"/>
                </a:moveTo>
                <a:cubicBezTo>
                  <a:pt x="135290" y="27650"/>
                  <a:pt x="488372" y="4391"/>
                  <a:pt x="635173" y="0"/>
                </a:cubicBezTo>
                <a:cubicBezTo>
                  <a:pt x="781974" y="-4391"/>
                  <a:pt x="992816" y="14310"/>
                  <a:pt x="1144707" y="0"/>
                </a:cubicBezTo>
                <a:cubicBezTo>
                  <a:pt x="1296598" y="-14310"/>
                  <a:pt x="1796462" y="-1258"/>
                  <a:pt x="1968337" y="0"/>
                </a:cubicBezTo>
                <a:cubicBezTo>
                  <a:pt x="2140212" y="1258"/>
                  <a:pt x="2343376" y="-12852"/>
                  <a:pt x="2603510" y="0"/>
                </a:cubicBezTo>
                <a:cubicBezTo>
                  <a:pt x="2863644" y="12852"/>
                  <a:pt x="2935073" y="-10591"/>
                  <a:pt x="3238683" y="0"/>
                </a:cubicBezTo>
                <a:cubicBezTo>
                  <a:pt x="3542293" y="10591"/>
                  <a:pt x="3731676" y="3538"/>
                  <a:pt x="4062313" y="0"/>
                </a:cubicBezTo>
                <a:cubicBezTo>
                  <a:pt x="4392950" y="-3538"/>
                  <a:pt x="4440715" y="28126"/>
                  <a:pt x="4634667" y="0"/>
                </a:cubicBezTo>
                <a:cubicBezTo>
                  <a:pt x="4828619" y="-28126"/>
                  <a:pt x="5052661" y="8974"/>
                  <a:pt x="5458297" y="0"/>
                </a:cubicBezTo>
                <a:cubicBezTo>
                  <a:pt x="5863933" y="-8974"/>
                  <a:pt x="5906900" y="-24516"/>
                  <a:pt x="6281928" y="0"/>
                </a:cubicBezTo>
                <a:cubicBezTo>
                  <a:pt x="6282268" y="5688"/>
                  <a:pt x="6281759" y="13142"/>
                  <a:pt x="6281928" y="18288"/>
                </a:cubicBezTo>
                <a:cubicBezTo>
                  <a:pt x="6036108" y="15339"/>
                  <a:pt x="5743611" y="10415"/>
                  <a:pt x="5583936" y="18288"/>
                </a:cubicBezTo>
                <a:cubicBezTo>
                  <a:pt x="5424261" y="26161"/>
                  <a:pt x="5250533" y="-179"/>
                  <a:pt x="4948763" y="18288"/>
                </a:cubicBezTo>
                <a:cubicBezTo>
                  <a:pt x="4646993" y="36755"/>
                  <a:pt x="4354673" y="7565"/>
                  <a:pt x="4125133" y="18288"/>
                </a:cubicBezTo>
                <a:cubicBezTo>
                  <a:pt x="3895593" y="29012"/>
                  <a:pt x="3570246" y="29209"/>
                  <a:pt x="3301502" y="18288"/>
                </a:cubicBezTo>
                <a:cubicBezTo>
                  <a:pt x="3032758" y="7367"/>
                  <a:pt x="2955340" y="11905"/>
                  <a:pt x="2729149" y="18288"/>
                </a:cubicBezTo>
                <a:cubicBezTo>
                  <a:pt x="2502958" y="24671"/>
                  <a:pt x="2269423" y="3142"/>
                  <a:pt x="2031157" y="18288"/>
                </a:cubicBezTo>
                <a:cubicBezTo>
                  <a:pt x="1792891" y="33434"/>
                  <a:pt x="1484731" y="22122"/>
                  <a:pt x="1207526" y="18288"/>
                </a:cubicBezTo>
                <a:cubicBezTo>
                  <a:pt x="930321" y="14454"/>
                  <a:pt x="560231" y="-33402"/>
                  <a:pt x="0" y="18288"/>
                </a:cubicBezTo>
                <a:cubicBezTo>
                  <a:pt x="-478" y="10520"/>
                  <a:pt x="210" y="5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7517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D4F56E14-44E1-B368-4EFB-84A7CB893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nb-NO">
                <a:solidFill>
                  <a:srgbClr val="FFFFFF"/>
                </a:solidFill>
              </a:rPr>
              <a:t>Innledning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Plassholder for innhold 4">
            <a:extLst>
              <a:ext uri="{FF2B5EF4-FFF2-40B4-BE49-F238E27FC236}">
                <a16:creationId xmlns:a16="http://schemas.microsoft.com/office/drawing/2014/main" id="{5328A72C-85B4-AC6C-CD16-DF7BA132983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5482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615B393-9E35-E01F-7507-85A6EF835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Nyttig lærebok for de som ønsker mer påfyll</a:t>
            </a:r>
          </a:p>
        </p:txBody>
      </p:sp>
      <p:pic>
        <p:nvPicPr>
          <p:cNvPr id="5" name="Picture 2" descr="Fra bilag til bruk - innføring i finansregnskap og regnskapsanalyse">
            <a:extLst>
              <a:ext uri="{FF2B5EF4-FFF2-40B4-BE49-F238E27FC236}">
                <a16:creationId xmlns:a16="http://schemas.microsoft.com/office/drawing/2014/main" id="{F1241D00-F898-1E80-D63E-693CD3EA5B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35076" y="643466"/>
            <a:ext cx="4065179" cy="556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9087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E1512150-8103-E806-C63B-18A03DDD2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rgbClr val="FFFFFF"/>
                </a:solidFill>
              </a:rPr>
              <a:t>Blir jobben stadig mer vanskelig?</a:t>
            </a:r>
            <a:br>
              <a:rPr lang="nb-NO" dirty="0">
                <a:solidFill>
                  <a:srgbClr val="FFFFFF"/>
                </a:solidFill>
              </a:rPr>
            </a:br>
            <a:br>
              <a:rPr lang="nb-NO" dirty="0">
                <a:solidFill>
                  <a:srgbClr val="FFFFFF"/>
                </a:solidFill>
              </a:rPr>
            </a:br>
            <a:r>
              <a:rPr lang="nb-NO" dirty="0">
                <a:solidFill>
                  <a:srgbClr val="FFFFFF"/>
                </a:solidFill>
              </a:rPr>
              <a:t>= Skille nyttig informasjon fra støy.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F31CF21-1AAF-A3DD-1782-A0600418D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anchor="ctr">
            <a:normAutofit lnSpcReduction="10000"/>
          </a:bodyPr>
          <a:lstStyle/>
          <a:p>
            <a:r>
              <a:rPr lang="nb-NO" sz="2000" b="0" i="0" dirty="0">
                <a:effectLst/>
                <a:latin typeface="Open Sans" panose="020B0604020202020204" pitchFamily="34" charset="0"/>
              </a:rPr>
              <a:t>Amerikanske selskapsregnskaper (10-Ks) har blitt fem ganger så store mellom 2005 og 2017.</a:t>
            </a:r>
          </a:p>
          <a:p>
            <a:endParaRPr lang="nb-NO" sz="2000" b="0" i="0" dirty="0">
              <a:effectLst/>
              <a:latin typeface="Open Sans" panose="020B0604020202020204" pitchFamily="34" charset="0"/>
            </a:endParaRPr>
          </a:p>
          <a:p>
            <a:r>
              <a:rPr lang="nb-NO" sz="2000" b="0" i="0" dirty="0">
                <a:effectLst/>
                <a:latin typeface="Open Sans" panose="020B0604020202020204" pitchFamily="34" charset="0"/>
              </a:rPr>
              <a:t>Median tekstlengde har økt fra 23 000 ord i 1996 til over 50 000 ord i 2013.</a:t>
            </a:r>
          </a:p>
          <a:p>
            <a:endParaRPr lang="nb-NO" sz="2000" b="0" i="0" dirty="0">
              <a:effectLst/>
              <a:latin typeface="Open Sans" panose="020B0604020202020204" pitchFamily="34" charset="0"/>
            </a:endParaRPr>
          </a:p>
          <a:p>
            <a:r>
              <a:rPr lang="nb-NO" sz="2000" b="0" i="0" dirty="0">
                <a:effectLst/>
                <a:latin typeface="Open Sans" panose="020B0604020202020204" pitchFamily="34" charset="0"/>
              </a:rPr>
              <a:t>Språklige endringer i årsrapportene skjer nå 12 ganger så ofte som i 2005</a:t>
            </a:r>
          </a:p>
          <a:p>
            <a:endParaRPr lang="nb-NO" sz="2000" dirty="0">
              <a:latin typeface="Open Sans" panose="020B0604020202020204" pitchFamily="34" charset="0"/>
            </a:endParaRPr>
          </a:p>
          <a:p>
            <a:r>
              <a:rPr lang="nb-NO" sz="2000" dirty="0">
                <a:latin typeface="Open Sans" panose="020B0606030504020204" pitchFamily="34" charset="0"/>
              </a:rPr>
              <a:t>Beskrivelse av tre forhold har økt kraftig: </a:t>
            </a:r>
            <a:r>
              <a:rPr lang="nb-NO" sz="2000" b="0" i="0" dirty="0">
                <a:effectLst/>
                <a:latin typeface="Open Sans" panose="020B0606030504020204" pitchFamily="34" charset="0"/>
              </a:rPr>
              <a:t>internkontroll, risikostyring og regnskapsestimater.</a:t>
            </a:r>
          </a:p>
          <a:p>
            <a:endParaRPr lang="nb-NO" sz="2000" dirty="0">
              <a:latin typeface="Open Sans" panose="020B0606030504020204" pitchFamily="34" charset="0"/>
            </a:endParaRPr>
          </a:p>
          <a:p>
            <a:r>
              <a:rPr lang="nb-NO" sz="2000" dirty="0">
                <a:latin typeface="Open Sans" panose="020B0606030504020204" pitchFamily="34" charset="0"/>
              </a:rPr>
              <a:t>Se lignende økning i Norge!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3986864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BEE8DBB-E9EE-6578-BF72-DE17F7334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 fontScale="90000"/>
          </a:bodyPr>
          <a:lstStyle/>
          <a:p>
            <a:pPr algn="r"/>
            <a:r>
              <a:rPr lang="nb-NO" sz="3700" dirty="0">
                <a:solidFill>
                  <a:srgbClr val="FFFFFF"/>
                </a:solidFill>
              </a:rPr>
              <a:t>To regnskapsspråk i Norge</a:t>
            </a:r>
            <a:br>
              <a:rPr lang="nb-NO" sz="3700" dirty="0">
                <a:solidFill>
                  <a:srgbClr val="FFFFFF"/>
                </a:solidFill>
              </a:rPr>
            </a:br>
            <a:br>
              <a:rPr lang="nb-NO" sz="3700" dirty="0">
                <a:solidFill>
                  <a:srgbClr val="FFFFFF"/>
                </a:solidFill>
              </a:rPr>
            </a:br>
            <a:r>
              <a:rPr lang="nb-NO" sz="3700" dirty="0">
                <a:solidFill>
                  <a:srgbClr val="FFFFFF"/>
                </a:solidFill>
              </a:rPr>
              <a:t>Se note 1 for info om hvilket språk regnskapet er avlagt etter.</a:t>
            </a:r>
          </a:p>
        </p:txBody>
      </p:sp>
      <p:graphicFrame>
        <p:nvGraphicFramePr>
          <p:cNvPr id="27" name="Plassholder for innhold 2">
            <a:extLst>
              <a:ext uri="{FF2B5EF4-FFF2-40B4-BE49-F238E27FC236}">
                <a16:creationId xmlns:a16="http://schemas.microsoft.com/office/drawing/2014/main" id="{B2134E44-CC39-D09B-CB96-B98653F38B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183210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14827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F03E64-D2C8-D921-9935-3925B8E27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Hvem er regnskapspliktig?</a:t>
            </a:r>
          </a:p>
        </p:txBody>
      </p:sp>
      <p:pic>
        <p:nvPicPr>
          <p:cNvPr id="9" name="Plassholder for innhold 8" descr="Et bilde som inneholder tekst, skjermbilde, Font&#10;&#10;Automatisk generert beskrivelse">
            <a:extLst>
              <a:ext uri="{FF2B5EF4-FFF2-40B4-BE49-F238E27FC236}">
                <a16:creationId xmlns:a16="http://schemas.microsoft.com/office/drawing/2014/main" id="{37B1F9BD-21F1-1A04-689C-6C8FD370D0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8900" y="1912144"/>
            <a:ext cx="9474200" cy="4178300"/>
          </a:xfrm>
        </p:spPr>
      </p:pic>
    </p:spTree>
    <p:extLst>
      <p:ext uri="{BB962C8B-B14F-4D97-AF65-F5344CB8AC3E}">
        <p14:creationId xmlns:p14="http://schemas.microsoft.com/office/powerpoint/2010/main" val="36433699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D41B1E2-F1F7-FCF6-42BB-837F348FF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 </a:t>
            </a:r>
            <a:r>
              <a:rPr lang="en-US" sz="3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denne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delen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skal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vi </a:t>
            </a:r>
            <a:r>
              <a:rPr lang="en-US" sz="3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bruke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følgende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selskap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som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eksempel</a:t>
            </a:r>
            <a:endParaRPr lang="en-US" sz="33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 descr="BIR">
            <a:extLst>
              <a:ext uri="{FF2B5EF4-FFF2-40B4-BE49-F238E27FC236}">
                <a16:creationId xmlns:a16="http://schemas.microsoft.com/office/drawing/2014/main" id="{07DDD6D7-B71D-C4E7-4030-27298B196F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83296" y="643466"/>
            <a:ext cx="5568739" cy="556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6196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8360AE3-2826-2CC8-9991-9E582D76F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Konsern oppstår med «bestemmende kontroll», typisk &gt;50% eierskap 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8E0430A7-127F-C457-9458-9D89C5B4EF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8758" y="290405"/>
            <a:ext cx="4375568" cy="627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662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F5ECF4-542E-3384-2F06-41A36A28C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er greia med konsernregnskapet?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F76D344C-107F-B0D6-AD9A-34E99146E8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5954" y="1825625"/>
            <a:ext cx="846009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58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9" name="Rectangle 1024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4" name="Picture 4" descr="Warren Buffett | Bill &amp; Melinda Gates Foundation">
            <a:extLst>
              <a:ext uri="{FF2B5EF4-FFF2-40B4-BE49-F238E27FC236}">
                <a16:creationId xmlns:a16="http://schemas.microsoft.com/office/drawing/2014/main" id="{583AC163-CA14-3AB7-B452-65A886B02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3" b="5673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1" name="Rectangle 1025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C132668-BA05-8870-E219-89D298D04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 fontScale="90000"/>
          </a:bodyPr>
          <a:lstStyle/>
          <a:p>
            <a:r>
              <a:rPr lang="nb-NO" sz="4000" dirty="0"/>
              <a:t>Tips fra Warren Buffet når vi skal analysere et regnskap.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93E6206-EFDE-2D47-4BFC-B93BF98D1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sz="2000" b="0" i="0" u="none" strike="noStrike" dirty="0">
              <a:effectLst/>
              <a:latin typeface="-apple-system"/>
            </a:endParaRPr>
          </a:p>
          <a:p>
            <a:pPr marL="0" indent="0">
              <a:buNone/>
            </a:pPr>
            <a:r>
              <a:rPr lang="nb-NO" sz="2000" b="0" i="0" u="none" strike="noStrike" dirty="0">
                <a:effectLst/>
                <a:latin typeface="-apple-system"/>
              </a:rPr>
              <a:t>«</a:t>
            </a:r>
            <a:r>
              <a:rPr lang="nb-NO" sz="2000" b="0" i="0" u="none" strike="noStrike" dirty="0" err="1">
                <a:effectLst/>
                <a:latin typeface="-apple-system"/>
              </a:rPr>
              <a:t>You’ve</a:t>
            </a:r>
            <a:r>
              <a:rPr lang="nb-NO" sz="2000" b="0" i="0" u="none" strike="noStrike" dirty="0">
                <a:effectLst/>
                <a:latin typeface="-apple-system"/>
              </a:rPr>
              <a:t> </a:t>
            </a:r>
            <a:r>
              <a:rPr lang="nb-NO" sz="2000" b="0" i="0" u="none" strike="noStrike" dirty="0" err="1">
                <a:effectLst/>
                <a:latin typeface="-apple-system"/>
              </a:rPr>
              <a:t>got</a:t>
            </a:r>
            <a:r>
              <a:rPr lang="nb-NO" sz="2000" b="0" i="0" u="none" strike="noStrike" dirty="0">
                <a:effectLst/>
                <a:latin typeface="-apple-system"/>
              </a:rPr>
              <a:t> to understand </a:t>
            </a:r>
            <a:r>
              <a:rPr lang="nb-NO" sz="2000" b="0" i="0" u="none" strike="noStrike" dirty="0" err="1">
                <a:effectLst/>
                <a:latin typeface="-apple-system"/>
              </a:rPr>
              <a:t>the</a:t>
            </a:r>
            <a:r>
              <a:rPr lang="nb-NO" sz="2000" b="0" i="0" u="none" strike="noStrike" dirty="0">
                <a:effectLst/>
                <a:latin typeface="-apple-system"/>
              </a:rPr>
              <a:t> </a:t>
            </a:r>
            <a:r>
              <a:rPr lang="nb-NO" sz="2000" b="0" i="0" u="none" strike="noStrike" dirty="0" err="1">
                <a:effectLst/>
                <a:latin typeface="-apple-system"/>
              </a:rPr>
              <a:t>businesses</a:t>
            </a:r>
            <a:r>
              <a:rPr lang="nb-NO" sz="2000" b="0" i="0" u="none" strike="noStrike" dirty="0">
                <a:effectLst/>
                <a:latin typeface="-apple-system"/>
              </a:rPr>
              <a:t>. </a:t>
            </a:r>
            <a:r>
              <a:rPr lang="nb-NO" sz="2000" b="0" i="0" u="none" strike="noStrike" dirty="0" err="1">
                <a:effectLst/>
                <a:latin typeface="-apple-system"/>
              </a:rPr>
              <a:t>That’s</a:t>
            </a:r>
            <a:r>
              <a:rPr lang="nb-NO" sz="2000" b="0" i="0" u="none" strike="noStrike" dirty="0">
                <a:effectLst/>
                <a:latin typeface="-apple-system"/>
              </a:rPr>
              <a:t> </a:t>
            </a:r>
            <a:r>
              <a:rPr lang="nb-NO" sz="2000" b="0" i="0" u="none" strike="noStrike" dirty="0" err="1">
                <a:effectLst/>
                <a:latin typeface="-apple-system"/>
              </a:rPr>
              <a:t>where</a:t>
            </a:r>
            <a:r>
              <a:rPr lang="nb-NO" sz="2000" b="0" i="0" u="none" strike="noStrike" dirty="0">
                <a:effectLst/>
                <a:latin typeface="-apple-system"/>
              </a:rPr>
              <a:t> it all </a:t>
            </a:r>
            <a:r>
              <a:rPr lang="nb-NO" sz="2000" b="0" i="0" u="none" strike="noStrike" dirty="0" err="1">
                <a:effectLst/>
                <a:latin typeface="-apple-system"/>
              </a:rPr>
              <a:t>begins</a:t>
            </a:r>
            <a:r>
              <a:rPr lang="nb-NO" sz="2000" b="0" i="0" u="none" strike="noStrike" dirty="0">
                <a:effectLst/>
                <a:latin typeface="-apple-system"/>
              </a:rPr>
              <a:t> and </a:t>
            </a:r>
            <a:r>
              <a:rPr lang="nb-NO" sz="2000" b="0" i="0" u="none" strike="noStrike" dirty="0" err="1">
                <a:effectLst/>
                <a:latin typeface="-apple-system"/>
              </a:rPr>
              <a:t>ends</a:t>
            </a:r>
            <a:r>
              <a:rPr lang="nb-NO" sz="2000" b="0" i="0" u="none" strike="noStrike" dirty="0">
                <a:effectLst/>
                <a:latin typeface="-apple-system"/>
              </a:rPr>
              <a:t>.»</a:t>
            </a:r>
          </a:p>
          <a:p>
            <a:pPr marL="0" indent="0">
              <a:buNone/>
            </a:pPr>
            <a:endParaRPr lang="nb-NO" sz="2000" dirty="0">
              <a:latin typeface="-apple-system"/>
            </a:endParaRPr>
          </a:p>
          <a:p>
            <a:pPr marL="0" indent="0">
              <a:buNone/>
            </a:pPr>
            <a:endParaRPr lang="nb-NO" sz="2000" dirty="0">
              <a:latin typeface="-apple-system"/>
            </a:endParaRPr>
          </a:p>
          <a:p>
            <a:pPr marL="0" indent="0">
              <a:buNone/>
            </a:pPr>
            <a:endParaRPr lang="nb-NO" sz="2000" b="0" i="0" u="none" strike="noStrike" dirty="0">
              <a:effectLst/>
              <a:latin typeface="-apple-system"/>
            </a:endParaRPr>
          </a:p>
          <a:p>
            <a:pPr marL="0" indent="0">
              <a:buNone/>
            </a:pPr>
            <a:endParaRPr lang="nb-NO" sz="2000" dirty="0">
              <a:latin typeface="-apple-system"/>
            </a:endParaRPr>
          </a:p>
          <a:p>
            <a:pPr marL="0" indent="0">
              <a:buNone/>
            </a:pP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37605163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60C1BB50-6A4C-00F1-D69A-4A85E708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939159"/>
            <a:ext cx="7644627" cy="275108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Diskusjon: Hvordan forventer dere resultatoppstillingen til BIR-konsernet ser ut?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C7FEC5B-2036-5C76-E824-C4C8D08E3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8600" y="4782320"/>
            <a:ext cx="7644627" cy="1329443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endParaRPr lang="en-US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r"/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 vi forvente at de har stort driftsresultat (Driftsinntekter-Driftskostnader)?</a:t>
            </a:r>
          </a:p>
          <a:p>
            <a:pPr algn="r"/>
            <a:endParaRPr lang="en-US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270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8F29709-090A-7CEC-51A0-A4FC56AA8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Resultatoppstillingen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s. 118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005ED57E-D1B8-DD4D-85E4-48946A0C88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169" y="1966293"/>
            <a:ext cx="10537660" cy="44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158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1">
            <a:extLst>
              <a:ext uri="{FF2B5EF4-FFF2-40B4-BE49-F238E27FC236}">
                <a16:creationId xmlns:a16="http://schemas.microsoft.com/office/drawing/2014/main" id="{FB33DC6A-1F1C-4A06-834E-CFF88F1C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Freeform: Shape 13">
            <a:extLst>
              <a:ext uri="{FF2B5EF4-FFF2-40B4-BE49-F238E27FC236}">
                <a16:creationId xmlns:a16="http://schemas.microsoft.com/office/drawing/2014/main" id="{0FE1D5CF-87B8-4A8A-AD3C-01D06A607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208641" cy="6858000"/>
          </a:xfrm>
          <a:custGeom>
            <a:avLst/>
            <a:gdLst>
              <a:gd name="connsiteX0" fmla="*/ 0 w 6208641"/>
              <a:gd name="connsiteY0" fmla="*/ 0 h 6858000"/>
              <a:gd name="connsiteX1" fmla="*/ 5464181 w 6208641"/>
              <a:gd name="connsiteY1" fmla="*/ 0 h 6858000"/>
              <a:gd name="connsiteX2" fmla="*/ 5538086 w 6208641"/>
              <a:gd name="connsiteY2" fmla="*/ 159684 h 6858000"/>
              <a:gd name="connsiteX3" fmla="*/ 6208641 w 6208641"/>
              <a:gd name="connsiteY3" fmla="*/ 3706589 h 6858000"/>
              <a:gd name="connsiteX4" fmla="*/ 5734754 w 6208641"/>
              <a:gd name="connsiteY4" fmla="*/ 6730443 h 6858000"/>
              <a:gd name="connsiteX5" fmla="*/ 5689361 w 6208641"/>
              <a:gd name="connsiteY5" fmla="*/ 6858000 h 6858000"/>
              <a:gd name="connsiteX6" fmla="*/ 0 w 620864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8641" h="6858000">
                <a:moveTo>
                  <a:pt x="0" y="0"/>
                </a:moveTo>
                <a:lnTo>
                  <a:pt x="5464181" y="0"/>
                </a:lnTo>
                <a:lnTo>
                  <a:pt x="5538086" y="159684"/>
                </a:lnTo>
                <a:cubicBezTo>
                  <a:pt x="5961440" y="1172168"/>
                  <a:pt x="6208641" y="2392735"/>
                  <a:pt x="6208641" y="3706589"/>
                </a:cubicBezTo>
                <a:cubicBezTo>
                  <a:pt x="6208641" y="4801467"/>
                  <a:pt x="6036974" y="5831563"/>
                  <a:pt x="5734754" y="6730443"/>
                </a:cubicBezTo>
                <a:lnTo>
                  <a:pt x="568936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4" name="Freeform: Shape 15">
            <a:extLst>
              <a:ext uri="{FF2B5EF4-FFF2-40B4-BE49-F238E27FC236}">
                <a16:creationId xmlns:a16="http://schemas.microsoft.com/office/drawing/2014/main" id="{60926200-45C2-41E9-839F-31CD5FE4C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03325" cy="6858000"/>
          </a:xfrm>
          <a:custGeom>
            <a:avLst/>
            <a:gdLst>
              <a:gd name="connsiteX0" fmla="*/ 0 w 6203325"/>
              <a:gd name="connsiteY0" fmla="*/ 0 h 6858000"/>
              <a:gd name="connsiteX1" fmla="*/ 5458865 w 6203325"/>
              <a:gd name="connsiteY1" fmla="*/ 0 h 6858000"/>
              <a:gd name="connsiteX2" fmla="*/ 5532770 w 6203325"/>
              <a:gd name="connsiteY2" fmla="*/ 159684 h 6858000"/>
              <a:gd name="connsiteX3" fmla="*/ 6203325 w 6203325"/>
              <a:gd name="connsiteY3" fmla="*/ 3706589 h 6858000"/>
              <a:gd name="connsiteX4" fmla="*/ 5729438 w 6203325"/>
              <a:gd name="connsiteY4" fmla="*/ 6730443 h 6858000"/>
              <a:gd name="connsiteX5" fmla="*/ 5684045 w 6203325"/>
              <a:gd name="connsiteY5" fmla="*/ 6858000 h 6858000"/>
              <a:gd name="connsiteX6" fmla="*/ 0 w 620332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3325" h="6858000">
                <a:moveTo>
                  <a:pt x="0" y="0"/>
                </a:moveTo>
                <a:lnTo>
                  <a:pt x="5458865" y="0"/>
                </a:lnTo>
                <a:lnTo>
                  <a:pt x="5532770" y="159684"/>
                </a:lnTo>
                <a:cubicBezTo>
                  <a:pt x="5956124" y="1172168"/>
                  <a:pt x="6203325" y="2392735"/>
                  <a:pt x="6203325" y="3706589"/>
                </a:cubicBezTo>
                <a:cubicBezTo>
                  <a:pt x="6203325" y="4801467"/>
                  <a:pt x="6031658" y="5831563"/>
                  <a:pt x="5729438" y="6730443"/>
                </a:cubicBezTo>
                <a:lnTo>
                  <a:pt x="568404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F06C0E2-8F44-9098-F519-DB607537F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98" y="1106034"/>
            <a:ext cx="5019074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På inntektssiden</a:t>
            </a:r>
          </a:p>
        </p:txBody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8B81744F-4E59-05D6-482C-D1F11A9906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0467" y="625683"/>
            <a:ext cx="5092066" cy="3335304"/>
          </a:xfrm>
          <a:prstGeom prst="rect">
            <a:avLst/>
          </a:prstGeom>
        </p:spPr>
      </p:pic>
      <p:sp>
        <p:nvSpPr>
          <p:cNvPr id="26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546920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FB90755-C21F-B948-AC6F-DCD090709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325" y="4098263"/>
            <a:ext cx="5427939" cy="233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02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Kalkulator, penn, kompass, penger og en papir graf som er skrevet ut">
            <a:extLst>
              <a:ext uri="{FF2B5EF4-FFF2-40B4-BE49-F238E27FC236}">
                <a16:creationId xmlns:a16="http://schemas.microsoft.com/office/drawing/2014/main" id="{0D6B832A-7050-D58C-54BA-08576B184F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639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F72704AA-2630-B4F1-00BF-D4AE5E856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 err="1">
                <a:solidFill>
                  <a:srgbClr val="FFFFFF"/>
                </a:solidFill>
              </a:rPr>
              <a:t>Selskapets</a:t>
            </a:r>
            <a:r>
              <a:rPr lang="en-US" sz="5200" dirty="0">
                <a:solidFill>
                  <a:srgbClr val="FFFFFF"/>
                </a:solidFill>
              </a:rPr>
              <a:t> </a:t>
            </a:r>
            <a:r>
              <a:rPr lang="en-US" sz="5200" dirty="0" err="1">
                <a:solidFill>
                  <a:srgbClr val="FFFFFF"/>
                </a:solidFill>
              </a:rPr>
              <a:t>økonomiske</a:t>
            </a:r>
            <a:r>
              <a:rPr lang="en-US" sz="5200" dirty="0">
                <a:solidFill>
                  <a:srgbClr val="FFFFFF"/>
                </a:solidFill>
              </a:rPr>
              <a:t> liv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8E5AFB0-E357-8687-0C5E-CCDD191BE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>
                <a:solidFill>
                  <a:srgbClr val="FFFFFF"/>
                </a:solidFill>
              </a:rPr>
              <a:t>Hvordan skal vi måle det i regnskapet?</a:t>
            </a:r>
          </a:p>
        </p:txBody>
      </p:sp>
    </p:spTree>
    <p:extLst>
      <p:ext uri="{BB962C8B-B14F-4D97-AF65-F5344CB8AC3E}">
        <p14:creationId xmlns:p14="http://schemas.microsoft.com/office/powerpoint/2010/main" val="31340101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E432CE-D152-E4B0-1159-9723AB7CF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observerer vi? (oppsummert)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377152E-3555-4390-1C63-EFC53902E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b-NO" dirty="0"/>
              <a:t>Store avskrivninger tyder på massive investeringer i anlegg og varige driftsmidler. Her vil det være bossnettverk, søppelbiler osv.</a:t>
            </a:r>
          </a:p>
          <a:p>
            <a:endParaRPr lang="nb-NO" dirty="0"/>
          </a:p>
          <a:p>
            <a:r>
              <a:rPr lang="nb-NO" dirty="0"/>
              <a:t>Høye lønnskostnader forteller oss at selskapet er arbeidsintensivt.</a:t>
            </a:r>
          </a:p>
          <a:p>
            <a:endParaRPr lang="nb-NO" dirty="0"/>
          </a:p>
          <a:p>
            <a:r>
              <a:rPr lang="nb-NO" dirty="0"/>
              <a:t>Vi kan regne ut et forholdstall (driftsmarginen) som forteller oss hvor stor andel av hver krone i driftsinntekt som kan gå til å dekke rentekostnader, skatt og utbytte.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Driftsmargin = Driftsresultat / Sum driftsinntekter </a:t>
            </a:r>
          </a:p>
          <a:p>
            <a:endParaRPr lang="nb-NO" dirty="0"/>
          </a:p>
          <a:p>
            <a:r>
              <a:rPr lang="nb-NO" b="1" dirty="0"/>
              <a:t>Oppgave: Hva er driftsmarginen til BIR-konsernet for 2023 og 2022?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396256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38CA35-DB98-88C8-5A4D-5375B711F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er driftsmarginen til BIR-konsernet i 2023 og 2022?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1593795-C620-60B4-BA5E-26EC543CD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dirty="0"/>
              <a:t>2023: 106 551 / 1178 609 = 9,04 % 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2022: 153 155 / 1157 227 = 13,23%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Altså en nedgang på 13,23-9,04 = 4,19 prosentpoeng fra 2022 til 2023.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Riktig tolkning av 2023-tallet:</a:t>
            </a:r>
          </a:p>
          <a:p>
            <a:pPr marL="0" indent="0">
              <a:buNone/>
            </a:pPr>
            <a:r>
              <a:rPr lang="nb-NO" b="1" dirty="0"/>
              <a:t>For hver krone i driftsinntekter satt BIR-konsernet igjen med 9 øre til å dekke rentekostnader, betale skatt og gi utbytte til eierkommunene.  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050962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FB33DC6A-1F1C-4A06-834E-CFF88F1C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0" name="Freeform: Shape 39">
            <a:extLst>
              <a:ext uri="{FF2B5EF4-FFF2-40B4-BE49-F238E27FC236}">
                <a16:creationId xmlns:a16="http://schemas.microsoft.com/office/drawing/2014/main" id="{0FE1D5CF-87B8-4A8A-AD3C-01D06A607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208641" cy="6858000"/>
          </a:xfrm>
          <a:custGeom>
            <a:avLst/>
            <a:gdLst>
              <a:gd name="connsiteX0" fmla="*/ 0 w 6208641"/>
              <a:gd name="connsiteY0" fmla="*/ 0 h 6858000"/>
              <a:gd name="connsiteX1" fmla="*/ 5464181 w 6208641"/>
              <a:gd name="connsiteY1" fmla="*/ 0 h 6858000"/>
              <a:gd name="connsiteX2" fmla="*/ 5538086 w 6208641"/>
              <a:gd name="connsiteY2" fmla="*/ 159684 h 6858000"/>
              <a:gd name="connsiteX3" fmla="*/ 6208641 w 6208641"/>
              <a:gd name="connsiteY3" fmla="*/ 3706589 h 6858000"/>
              <a:gd name="connsiteX4" fmla="*/ 5734754 w 6208641"/>
              <a:gd name="connsiteY4" fmla="*/ 6730443 h 6858000"/>
              <a:gd name="connsiteX5" fmla="*/ 5689361 w 6208641"/>
              <a:gd name="connsiteY5" fmla="*/ 6858000 h 6858000"/>
              <a:gd name="connsiteX6" fmla="*/ 0 w 620864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8641" h="6858000">
                <a:moveTo>
                  <a:pt x="0" y="0"/>
                </a:moveTo>
                <a:lnTo>
                  <a:pt x="5464181" y="0"/>
                </a:lnTo>
                <a:lnTo>
                  <a:pt x="5538086" y="159684"/>
                </a:lnTo>
                <a:cubicBezTo>
                  <a:pt x="5961440" y="1172168"/>
                  <a:pt x="6208641" y="2392735"/>
                  <a:pt x="6208641" y="3706589"/>
                </a:cubicBezTo>
                <a:cubicBezTo>
                  <a:pt x="6208641" y="4801467"/>
                  <a:pt x="6036974" y="5831563"/>
                  <a:pt x="5734754" y="6730443"/>
                </a:cubicBezTo>
                <a:lnTo>
                  <a:pt x="568936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2" name="Freeform: Shape 41">
            <a:extLst>
              <a:ext uri="{FF2B5EF4-FFF2-40B4-BE49-F238E27FC236}">
                <a16:creationId xmlns:a16="http://schemas.microsoft.com/office/drawing/2014/main" id="{60926200-45C2-41E9-839F-31CD5FE4C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03325" cy="6858000"/>
          </a:xfrm>
          <a:custGeom>
            <a:avLst/>
            <a:gdLst>
              <a:gd name="connsiteX0" fmla="*/ 0 w 6203325"/>
              <a:gd name="connsiteY0" fmla="*/ 0 h 6858000"/>
              <a:gd name="connsiteX1" fmla="*/ 5458865 w 6203325"/>
              <a:gd name="connsiteY1" fmla="*/ 0 h 6858000"/>
              <a:gd name="connsiteX2" fmla="*/ 5532770 w 6203325"/>
              <a:gd name="connsiteY2" fmla="*/ 159684 h 6858000"/>
              <a:gd name="connsiteX3" fmla="*/ 6203325 w 6203325"/>
              <a:gd name="connsiteY3" fmla="*/ 3706589 h 6858000"/>
              <a:gd name="connsiteX4" fmla="*/ 5729438 w 6203325"/>
              <a:gd name="connsiteY4" fmla="*/ 6730443 h 6858000"/>
              <a:gd name="connsiteX5" fmla="*/ 5684045 w 6203325"/>
              <a:gd name="connsiteY5" fmla="*/ 6858000 h 6858000"/>
              <a:gd name="connsiteX6" fmla="*/ 0 w 620332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3325" h="6858000">
                <a:moveTo>
                  <a:pt x="0" y="0"/>
                </a:moveTo>
                <a:lnTo>
                  <a:pt x="5458865" y="0"/>
                </a:lnTo>
                <a:lnTo>
                  <a:pt x="5532770" y="159684"/>
                </a:lnTo>
                <a:cubicBezTo>
                  <a:pt x="5956124" y="1172168"/>
                  <a:pt x="6203325" y="2392735"/>
                  <a:pt x="6203325" y="3706589"/>
                </a:cubicBezTo>
                <a:cubicBezTo>
                  <a:pt x="6203325" y="4801467"/>
                  <a:pt x="6031658" y="5831563"/>
                  <a:pt x="5729438" y="6730443"/>
                </a:cubicBezTo>
                <a:lnTo>
                  <a:pt x="568404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A84F1B0-88A3-1C7D-2EA2-2BCAD0D23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98" y="1106034"/>
            <a:ext cx="5019074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200"/>
              <a:t>Lønnsnoten er alltid interessant å studere – både for konsernet og for ledelsen. </a:t>
            </a:r>
            <a:br>
              <a:rPr lang="en-US" sz="2200"/>
            </a:br>
            <a:br>
              <a:rPr lang="en-US" sz="2200"/>
            </a:br>
            <a:r>
              <a:rPr lang="en-US" sz="2200"/>
              <a:t>Antall ansatte har økt med 35 i konsernet, og lønnskostnader med over 50 millioner!</a:t>
            </a:r>
            <a:br>
              <a:rPr lang="en-US" sz="2200"/>
            </a:br>
            <a:br>
              <a:rPr lang="en-US" sz="2200"/>
            </a:br>
            <a:r>
              <a:rPr lang="en-US" sz="2200"/>
              <a:t>Det er med å forklare nedgangen i driftsmarginen.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9D12840-3B09-91B7-6ADC-6C38BFCFF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815" y="1037859"/>
            <a:ext cx="6017087" cy="2451961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546920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B94F8BF8-D114-584C-3EEC-1EDCBAF3D1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85815" y="3740532"/>
            <a:ext cx="6018457" cy="206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825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0372BAA-7D68-5B4A-FF91-89379AA96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 lønnsnoten kan vi finne ledelsens spesielle ordninger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3F096CA1-1F7A-EF99-835F-B544BFB5C1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5783" y="492573"/>
            <a:ext cx="6289622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618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CD5CCB47-515C-B099-B6AB-89666025F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1670" y="643466"/>
            <a:ext cx="410866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229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F0ACE2-1B86-39D2-2086-12C683EA8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Avskrivninger er store, la oss se hva som ligger av anleggsmidler i balansen – legg merke til tilgang og avgang – betydelig tilgang!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C04C57F4-991F-3027-7535-9E93A1A78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0044" y="1964043"/>
            <a:ext cx="6406136" cy="4351338"/>
          </a:xfrm>
        </p:spPr>
      </p:pic>
    </p:spTree>
    <p:extLst>
      <p:ext uri="{BB962C8B-B14F-4D97-AF65-F5344CB8AC3E}">
        <p14:creationId xmlns:p14="http://schemas.microsoft.com/office/powerpoint/2010/main" val="15035059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BEE45C7-B166-E825-338C-D9D20AFEF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nb-NO" sz="4000">
                <a:solidFill>
                  <a:srgbClr val="FFFFFF"/>
                </a:solidFill>
              </a:rPr>
              <a:t>Et mye rapportert tall er EBITDA</a:t>
            </a:r>
          </a:p>
        </p:txBody>
      </p:sp>
      <p:graphicFrame>
        <p:nvGraphicFramePr>
          <p:cNvPr id="12" name="Plassholder for innhold 2">
            <a:extLst>
              <a:ext uri="{FF2B5EF4-FFF2-40B4-BE49-F238E27FC236}">
                <a16:creationId xmlns:a16="http://schemas.microsoft.com/office/drawing/2014/main" id="{028C4364-4388-BA60-C15F-91303190F6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1350273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430466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79EA15-A945-AB10-3B4F-1D3E49C0D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nb-NO" sz="4000" dirty="0"/>
              <a:t>Warren Buffet er ingen fan av EBTIDA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61046E8-1093-A7E8-1CD3-5182989AE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>
            <a:normAutofit/>
          </a:bodyPr>
          <a:lstStyle/>
          <a:p>
            <a:r>
              <a:rPr lang="nb-NO" sz="2000" b="0" i="0" u="none" strike="noStrike">
                <a:effectLst/>
                <a:latin typeface="Times New Roman" panose="02020603050405020304" pitchFamily="18" charset="0"/>
              </a:rPr>
              <a:t>“People who use EBITDA are either trying to con you or they’re conning themselves. Telecoms, for example, spend every dime that’s coming in. Interest and taxes are real costs.</a:t>
            </a:r>
            <a:endParaRPr lang="nb-NO" sz="2000"/>
          </a:p>
        </p:txBody>
      </p:sp>
      <p:pic>
        <p:nvPicPr>
          <p:cNvPr id="1026" name="Picture 2" descr="Warren Buffett">
            <a:extLst>
              <a:ext uri="{FF2B5EF4-FFF2-40B4-BE49-F238E27FC236}">
                <a16:creationId xmlns:a16="http://schemas.microsoft.com/office/drawing/2014/main" id="{AF82894A-743A-07D1-3D67-57CFA10F72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504"/>
          <a:stretch/>
        </p:blipFill>
        <p:spPr bwMode="auto">
          <a:xfrm>
            <a:off x="5010386" y="10"/>
            <a:ext cx="7181613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1277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5E8745F2-3BDF-DF6D-D14C-CE3BAD1E9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kan vi lese ut av siste del av resultatoppstillingen?</a:t>
            </a:r>
          </a:p>
        </p:txBody>
      </p:sp>
      <p:pic>
        <p:nvPicPr>
          <p:cNvPr id="9" name="Plassholder for innhold 7" descr="Et bilde som inneholder tekst, skjermbilde, nummer, Font&#10;&#10;Automatisk generert beskrivelse">
            <a:extLst>
              <a:ext uri="{FF2B5EF4-FFF2-40B4-BE49-F238E27FC236}">
                <a16:creationId xmlns:a16="http://schemas.microsoft.com/office/drawing/2014/main" id="{1040DBF3-98A1-20F5-3173-9E5D03F96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7891" y="1813041"/>
            <a:ext cx="72940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782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831D366-EA0E-72A0-B3BE-96DA9A59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3455821" cy="1616203"/>
          </a:xfrm>
        </p:spPr>
        <p:txBody>
          <a:bodyPr anchor="b">
            <a:normAutofit/>
          </a:bodyPr>
          <a:lstStyle/>
          <a:p>
            <a:r>
              <a:rPr lang="nb-NO" sz="3200" dirty="0"/>
              <a:t>Fra siste del leser vi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540358F-49F0-D13F-1805-A5CD49057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533476"/>
            <a:ext cx="3455821" cy="3447832"/>
          </a:xfrm>
        </p:spPr>
        <p:txBody>
          <a:bodyPr anchor="t">
            <a:normAutofit fontScale="62500" lnSpcReduction="20000"/>
          </a:bodyPr>
          <a:lstStyle/>
          <a:p>
            <a:r>
              <a:rPr lang="nb-NO" sz="2000" dirty="0"/>
              <a:t>Selskapets finansiering:</a:t>
            </a:r>
          </a:p>
          <a:p>
            <a:pPr lvl="1"/>
            <a:r>
              <a:rPr lang="nb-NO" sz="2000" dirty="0"/>
              <a:t>Store investeringer er typisk finansiert med mye gjeldsopptak.</a:t>
            </a:r>
          </a:p>
          <a:p>
            <a:pPr lvl="1"/>
            <a:r>
              <a:rPr lang="nb-NO" sz="2000" dirty="0"/>
              <a:t>Da forventer vi å se høye finanskostnader.</a:t>
            </a:r>
            <a:br>
              <a:rPr lang="nb-NO" sz="2000" dirty="0"/>
            </a:br>
            <a:endParaRPr lang="nb-NO" sz="2000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Selskapets investeringsinntekt: gevinster ved salg av aksjer, renteinntekter </a:t>
            </a: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utbytte fra små aksjeposter.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Større aksjeposter er regnet som tilknyttet selskap (20-50 % eierskap), og der fører man enten resultatandel på egen linje (som her, kalles egenkapitalmetoden) eller utbytte som finansinntekt (kostmetoden).</a:t>
            </a:r>
          </a:p>
          <a:p>
            <a:pPr lvl="1"/>
            <a:endParaRPr lang="nb-NO" sz="2000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Hvorfor er ikke utbytte fra datterselskaper med i konsernregnskapet?</a:t>
            </a:r>
          </a:p>
          <a:p>
            <a:pPr marL="457200" lvl="1" indent="0">
              <a:buNone/>
            </a:pPr>
            <a:endParaRPr lang="nb-NO" sz="2000" dirty="0"/>
          </a:p>
        </p:txBody>
      </p:sp>
      <p:pic>
        <p:nvPicPr>
          <p:cNvPr id="5" name="Plassholder for innhold 4" descr="Et bilde som inneholder tekst, skjermbilde, nummer, Parallell&#10;&#10;Automatisk generert beskrivelse">
            <a:extLst>
              <a:ext uri="{FF2B5EF4-FFF2-40B4-BE49-F238E27FC236}">
                <a16:creationId xmlns:a16="http://schemas.microsoft.com/office/drawing/2014/main" id="{11A79D41-D772-2682-791D-C2590E2F2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672" y="1333158"/>
            <a:ext cx="6389346" cy="420099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7510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D185EB-9D60-FC10-6FF6-8316BA939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nb-NO" sz="3700">
                <a:solidFill>
                  <a:srgbClr val="FFFFFF"/>
                </a:solidFill>
              </a:rPr>
              <a:t>Tankeeksempel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F9C3E21-12CA-0C3F-1FE6-D311C1D31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nb-NO" dirty="0"/>
              <a:t>Selskap A er et utleiefirma. De leier ut personell til bedrifter som trenger vikarer. </a:t>
            </a:r>
          </a:p>
          <a:p>
            <a:r>
              <a:rPr lang="nb-NO" dirty="0"/>
              <a:t>Selskap B er et slikt firma. De leier derfor person </a:t>
            </a:r>
            <a:r>
              <a:rPr lang="nb-NO" dirty="0" err="1"/>
              <a:t>X</a:t>
            </a:r>
            <a:r>
              <a:rPr lang="nb-NO" dirty="0"/>
              <a:t> til 200k over to måneder.</a:t>
            </a:r>
          </a:p>
          <a:p>
            <a:r>
              <a:rPr lang="nb-NO" dirty="0"/>
              <a:t>Selskap B betaler 100k med en gang kontrakten blir signert, og 50k i de påfølgende to månedene. </a:t>
            </a:r>
          </a:p>
          <a:p>
            <a:r>
              <a:rPr lang="nb-NO" dirty="0"/>
              <a:t>Selskap A betaler 50k i lønn til person </a:t>
            </a:r>
            <a:r>
              <a:rPr lang="nb-NO" dirty="0" err="1"/>
              <a:t>X</a:t>
            </a:r>
            <a:r>
              <a:rPr lang="nb-NO" dirty="0"/>
              <a:t> hver måned. </a:t>
            </a:r>
          </a:p>
          <a:p>
            <a:endParaRPr lang="nb-NO" dirty="0"/>
          </a:p>
          <a:p>
            <a:r>
              <a:rPr lang="nb-NO" dirty="0"/>
              <a:t>Hvordan kan vi fremstille disse hendelsene i et enkelt regnskap for selskap A?</a:t>
            </a:r>
          </a:p>
        </p:txBody>
      </p:sp>
    </p:spTree>
    <p:extLst>
      <p:ext uri="{BB962C8B-B14F-4D97-AF65-F5344CB8AC3E}">
        <p14:creationId xmlns:p14="http://schemas.microsoft.com/office/powerpoint/2010/main" val="40057983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A490B25-F19A-508E-F1A6-89683470A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4" y="174032"/>
            <a:ext cx="10175631" cy="1111843"/>
          </a:xfrm>
        </p:spPr>
        <p:txBody>
          <a:bodyPr anchor="ctr">
            <a:normAutofit/>
          </a:bodyPr>
          <a:lstStyle/>
          <a:p>
            <a:pPr algn="ctr"/>
            <a:r>
              <a:rPr lang="nb-NO" sz="4000"/>
              <a:t>La oss studere sluttresultatet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DA2957D4-3214-0D0E-892F-6599332DC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184" y="1459907"/>
            <a:ext cx="10175630" cy="767904"/>
          </a:xfrm>
        </p:spPr>
        <p:txBody>
          <a:bodyPr anchor="ctr">
            <a:normAutofit/>
          </a:bodyPr>
          <a:lstStyle/>
          <a:p>
            <a:pPr algn="ctr"/>
            <a:r>
              <a:rPr lang="nb-NO" sz="2000"/>
              <a:t>Det presenterer tre elementer til oss:</a:t>
            </a:r>
          </a:p>
          <a:p>
            <a:pPr lvl="1" algn="ctr"/>
            <a:endParaRPr lang="nb-NO" sz="200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7553D22-8D64-A1F2-F70A-693F3B5C9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886" y="2405149"/>
            <a:ext cx="9628131" cy="389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492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F5F946E-9170-E746-E8FA-0F67FF29F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 skal bruke mye tid på skatt senere, så la oss utsette den diskusjonen.</a:t>
            </a:r>
            <a:b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Målet er at dere ikke skal gjøre slike feilsteg.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907B7DDE-AC39-CB41-A594-7BB4C633C1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9601" y="492573"/>
            <a:ext cx="5821986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665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DEF1B96-12F3-6E37-A4F5-4A9A91232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nb-NO" sz="3100">
                <a:solidFill>
                  <a:srgbClr val="FFFFFF"/>
                </a:solidFill>
              </a:rPr>
              <a:t>Resultatmarginen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B0D7E45-0A51-88F7-FA19-8A3D19858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nb-NO" dirty="0"/>
              <a:t>Resultatmarginen kan beregnes før eller etter skatt.</a:t>
            </a:r>
          </a:p>
          <a:p>
            <a:endParaRPr lang="nb-NO" dirty="0"/>
          </a:p>
          <a:p>
            <a:r>
              <a:rPr lang="nb-NO" dirty="0"/>
              <a:t>Ofte rapporterer man resultatmarginen før skatt siden det letter sammenligningen mellom selskaper.</a:t>
            </a:r>
          </a:p>
          <a:p>
            <a:endParaRPr lang="nb-NO" dirty="0"/>
          </a:p>
          <a:p>
            <a:r>
              <a:rPr lang="nb-NO" dirty="0"/>
              <a:t>Resultatmargin f. skatt = </a:t>
            </a:r>
            <a:r>
              <a:rPr lang="nb-NO" dirty="0" err="1"/>
              <a:t>ord.resultat</a:t>
            </a:r>
            <a:r>
              <a:rPr lang="nb-NO" dirty="0"/>
              <a:t> f. skatt /sum driftsinntekter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Oppgave: Hva er resultatmarginen til BIR-konsernet i 2023 og 2022?</a:t>
            </a:r>
          </a:p>
        </p:txBody>
      </p:sp>
    </p:spTree>
    <p:extLst>
      <p:ext uri="{BB962C8B-B14F-4D97-AF65-F5344CB8AC3E}">
        <p14:creationId xmlns:p14="http://schemas.microsoft.com/office/powerpoint/2010/main" val="27460963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FF3217B-129A-20BE-9A2E-9EAC38933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nb-NO">
                <a:solidFill>
                  <a:srgbClr val="FFFFFF"/>
                </a:solidFill>
              </a:rPr>
              <a:t>Utregning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1202F6E-FCAE-87CE-8BD3-D6C430E14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b-NO" sz="2000" dirty="0"/>
              <a:t>2023: 14 961/ 1178 609 = 1,3 % 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r>
              <a:rPr lang="nb-NO" sz="2000" dirty="0"/>
              <a:t>2022: 144 079/ 1157 227 = 12,5%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r>
              <a:rPr lang="nb-NO" sz="2000" dirty="0"/>
              <a:t>Altså en nedgang på 12,5-1,3 = 11,2 prosentpoeng fra 2022 til 2023.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r>
              <a:rPr lang="nb-NO" sz="2000" dirty="0"/>
              <a:t>Riktig tolkning av 2023-tallet:</a:t>
            </a:r>
          </a:p>
          <a:p>
            <a:pPr marL="0" indent="0">
              <a:buNone/>
            </a:pPr>
            <a:r>
              <a:rPr lang="nb-NO" sz="2000" b="1" dirty="0"/>
              <a:t>For hver krone i driftsinntekter satt BIR-konsernet igjen med litt over 1 øre til å dekke skatt og gi utbytte til eierkommunene.  </a:t>
            </a:r>
          </a:p>
          <a:p>
            <a:pPr marL="0" indent="0">
              <a:buNone/>
            </a:pPr>
            <a:endParaRPr lang="nb-NO" sz="2000" b="1" dirty="0"/>
          </a:p>
          <a:p>
            <a:pPr marL="0" indent="0">
              <a:buNone/>
            </a:pPr>
            <a:r>
              <a:rPr lang="nb-NO" sz="2000" b="1" dirty="0"/>
              <a:t>Vi ser at økte rentekostnader, store investeringer (økte avskrivninger) og kraftig økte lønnskostnader har bidratt til et kraftig fall i marginen til BIR. Naturlig å spørre konsernledelsen om det.</a:t>
            </a:r>
          </a:p>
          <a:p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25947567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9E608A7-C3D9-5F02-9246-1E80B3CB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Balansen gir uttrykk for selskapets finansielle stilling per årslutt – hva man eier og hvordan det er finansiert.</a:t>
            </a:r>
            <a:br>
              <a:rPr lang="en-US" sz="1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1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Anleggsmidler er eiendeler selskapet forventer å ha i mer enn ett år, mens omløpsmidler er eiendeler med kortere levetid.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D1D8107E-E2F8-357B-02ED-ECF20B01EF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7556" y="467208"/>
            <a:ext cx="5775492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845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4BBAB20-DAD8-3E79-5139-38904649D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Balansen gir stort sett uttrykk for historiske priser – altså hva selskapet kjøpte eiendelen for minus avskrivninger</a:t>
            </a:r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D4C8E84C-EDFE-1D36-5023-7015AF4A4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9786" y="1675227"/>
            <a:ext cx="8532428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382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D7A8882F-4057-EB89-D5A9-E326C61CF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nb-NO" sz="2000"/>
              <a:t>Skillet mellom kortsiktig og langsiktig gjeld går på om gjelden skal innfris i neste regnskapsperiode eller ikke. </a:t>
            </a:r>
          </a:p>
          <a:p>
            <a:endParaRPr lang="nb-NO" sz="2000"/>
          </a:p>
          <a:p>
            <a:r>
              <a:rPr lang="nb-NO" sz="2000"/>
              <a:t>Legg merke til egenkapitalpostene.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lassholder for innhold 4">
            <a:extLst>
              <a:ext uri="{FF2B5EF4-FFF2-40B4-BE49-F238E27FC236}">
                <a16:creationId xmlns:a16="http://schemas.microsoft.com/office/drawing/2014/main" id="{5E2BE7C8-A670-1877-8CDE-F423D0392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621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886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839EDDB-2FC5-8D41-C97C-0C9AD8AA1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 fontScale="90000"/>
          </a:bodyPr>
          <a:lstStyle/>
          <a:p>
            <a:r>
              <a:rPr lang="nb-NO" sz="4800" dirty="0"/>
              <a:t>Husk at egenkapital er en restpost. Det er eiendeler – gjeld. </a:t>
            </a:r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C280732-F368-BBD4-934D-642340583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 fontScale="85000" lnSpcReduction="20000"/>
          </a:bodyPr>
          <a:lstStyle/>
          <a:p>
            <a:r>
              <a:rPr lang="nb-NO" sz="1400" dirty="0"/>
              <a:t>Egenkapital skutt inn av eierne skilles i aksjekapital og overkursfond.</a:t>
            </a:r>
          </a:p>
          <a:p>
            <a:pPr lvl="1"/>
            <a:r>
              <a:rPr lang="nb-NO" sz="1400" dirty="0"/>
              <a:t>Aksjekapital er antallet utestående aksjer x pålydende på aksjen. </a:t>
            </a:r>
          </a:p>
          <a:p>
            <a:pPr lvl="2"/>
            <a:r>
              <a:rPr lang="nb-NO" sz="1400" dirty="0"/>
              <a:t>Eks: 100 utestående aksjer til 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pålydende kr 1000</a:t>
            </a:r>
            <a:r>
              <a:rPr lang="nb-NO" sz="1400" dirty="0"/>
              <a:t>. Gir 100 x 1000 = 100 000  kr i aksjekapital.</a:t>
            </a:r>
          </a:p>
          <a:p>
            <a:pPr lvl="2"/>
            <a:endParaRPr lang="nb-NO" sz="1400" dirty="0"/>
          </a:p>
          <a:p>
            <a:pPr marL="685800" marR="0" lvl="1" indent="-228600" defTabSz="914400" rtl="0" eaLnBrk="1" fontAlgn="auto" latinLnBrk="0" hangingPunct="1"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400" dirty="0">
                <a:latin typeface="Calibri" panose="020F0502020204030204"/>
              </a:rPr>
              <a:t>Men hva hvis eierne betaler mer enn det pålydende på aksjene når de skyter inn kapital? Det går til overkursfond. Slik kapital kan lettere deles ut (mer om det senere)</a:t>
            </a:r>
          </a:p>
          <a:p>
            <a:pPr marL="1143000" marR="0" lvl="2" indent="-228600" defTabSz="914400" rtl="0" eaLnBrk="1" fontAlgn="auto" latinLnBrk="0" hangingPunct="1"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Eks: 100 utestående aksjer til pålydende kr 1000. Betaler 1500 per aksje. Gir 500 x 100 = 50 000 kr i overkursfond.</a:t>
            </a:r>
          </a:p>
          <a:p>
            <a:pPr marL="914400" marR="0" lvl="2" indent="0" defTabSz="914400" rtl="0" eaLnBrk="1" fontAlgn="auto" latinLnBrk="0" hangingPunct="1"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nb-NO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Annen egenkapital består av tilbakeholdte overskudd.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600" dirty="0">
              <a:solidFill>
                <a:prstClr val="black"/>
              </a:solidFill>
              <a:latin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Minoritetsinteresser i et konsern er den delen av egenkapitalen i underliggende selskaper som eies av de som ikke har bestemmende innflytelse. </a:t>
            </a:r>
          </a:p>
          <a:p>
            <a:pPr marL="457200" marR="0" lvl="1" indent="0" defTabSz="914400" rtl="0" eaLnBrk="1" fontAlgn="auto" latinLnBrk="0" hangingPunct="1"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nb-NO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2"/>
            <a:endParaRPr lang="nb-NO" sz="14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FBDADCF-3A36-5DDC-60C1-0C480F000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532" y="3330636"/>
            <a:ext cx="5150277" cy="2021482"/>
          </a:xfrm>
          <a:prstGeom prst="rect">
            <a:avLst/>
          </a:prstGeom>
        </p:spPr>
      </p:pic>
      <p:sp>
        <p:nvSpPr>
          <p:cNvPr id="25" name="Rectangle 15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589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59A4933-1573-44CF-CF3E-9EDAB156C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Investorer er ofte opptatt av hva eiendelene har generert av avkastning i perioden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25F3480-E91B-3B32-6D2B-2156C54CF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Det er et eget mål for dette kalt </a:t>
            </a:r>
            <a:r>
              <a:rPr lang="nb-NO" dirty="0" err="1"/>
              <a:t>totalkapitalrentabiliten</a:t>
            </a:r>
            <a:r>
              <a:rPr lang="nb-NO" dirty="0"/>
              <a:t>.</a:t>
            </a:r>
          </a:p>
          <a:p>
            <a:endParaRPr lang="nb-NO" dirty="0"/>
          </a:p>
          <a:p>
            <a:r>
              <a:rPr lang="nb-NO" dirty="0"/>
              <a:t>Totalkapitalrentabiliteten for 2023 for BIR er lik:</a:t>
            </a:r>
          </a:p>
          <a:p>
            <a:pPr lvl="1"/>
            <a:r>
              <a:rPr lang="nb-NO" dirty="0"/>
              <a:t>(Resultat f. skatt + finanskostnader) / gjennomsnittlig totalkapital</a:t>
            </a:r>
          </a:p>
          <a:p>
            <a:pPr lvl="1"/>
            <a:r>
              <a:rPr lang="nb-NO" dirty="0"/>
              <a:t>Gjennomsnittlig totalkapital = (sum eiendeler 2022 + sum eiendeler 2023) /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>
                <a:solidFill>
                  <a:prstClr val="black"/>
                </a:solidFill>
                <a:latin typeface="Calibri" panose="020F0502020204030204"/>
              </a:rPr>
              <a:t>Vi legger til finanskostnaden fordi vi ønsker å finne avkastningen uavhengig av finansieringen.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 dere finne </a:t>
            </a:r>
            <a:r>
              <a:rPr kumimoji="0" lang="nb-N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totalkapitalrentabiliten</a:t>
            </a: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BIR?</a:t>
            </a:r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055486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CDF96B-8CAF-362B-C651-9123F4326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Løsning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2843CA6-CCA2-0D19-6291-9978597E6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 dirty="0"/>
              <a:t>Resultat f. skatt: 14 961</a:t>
            </a:r>
          </a:p>
          <a:p>
            <a:pPr marL="0" indent="0">
              <a:buNone/>
            </a:pPr>
            <a:r>
              <a:rPr lang="nb-NO" dirty="0"/>
              <a:t>+ Finanskostnader:   113 749</a:t>
            </a:r>
          </a:p>
          <a:p>
            <a:pPr marL="0" indent="0">
              <a:buNone/>
            </a:pPr>
            <a:r>
              <a:rPr lang="nb-NO" dirty="0"/>
              <a:t>Sum = 128 710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Gjennomsnittlig totalkapital = (3 775 011 + 3 459 343) / 2</a:t>
            </a:r>
          </a:p>
          <a:p>
            <a:pPr marL="0" indent="0">
              <a:buNone/>
            </a:pPr>
            <a:r>
              <a:rPr lang="nb-NO" dirty="0"/>
              <a:t>				      = 3 617 177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b="1" dirty="0"/>
              <a:t>TKR = 128 710 / 3 617 177 = 3,56% </a:t>
            </a:r>
          </a:p>
          <a:p>
            <a:pPr marL="0" indent="0">
              <a:buNone/>
            </a:pPr>
            <a:endParaRPr lang="nb-NO" b="1" dirty="0"/>
          </a:p>
          <a:p>
            <a:pPr marL="0" indent="0">
              <a:buNone/>
            </a:pPr>
            <a:r>
              <a:rPr lang="nb-NO" b="1" dirty="0"/>
              <a:t>For å forstå om TKR er høy eller lav må vi sammenligne med andre aktører i bransjen. </a:t>
            </a:r>
          </a:p>
        </p:txBody>
      </p:sp>
    </p:spTree>
    <p:extLst>
      <p:ext uri="{BB962C8B-B14F-4D97-AF65-F5344CB8AC3E}">
        <p14:creationId xmlns:p14="http://schemas.microsoft.com/office/powerpoint/2010/main" val="3232023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59AB4C8-9178-4F7A-8404-6890510B5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73035D1-242E-0EAE-4A56-76E2CA66E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1"/>
            <a:ext cx="10909640" cy="18326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Kontantprinsippet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5B424D7-5E3E-C1DC-A860-BAEAED5F3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81" y="2419141"/>
            <a:ext cx="10909643" cy="5526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tenke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oss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 alt vi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fører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regnskapet</a:t>
            </a:r>
            <a:r>
              <a:rPr lang="en-US" sz="2400" dirty="0"/>
              <a:t> 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banktransaksjoner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inn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og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av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selskapet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4CFDFB37-4BC7-42C6-915D-A6609139B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234391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4A0FCC70-F48C-E953-10C4-54F04D0F3E56}"/>
              </a:ext>
            </a:extLst>
          </p:cNvPr>
          <p:cNvGraphicFramePr>
            <a:graphicFrameLocks noGrp="1"/>
          </p:cNvGraphicFramePr>
          <p:nvPr/>
        </p:nvGraphicFramePr>
        <p:xfrm>
          <a:off x="320040" y="3272523"/>
          <a:ext cx="11548873" cy="2806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1197">
                  <a:extLst>
                    <a:ext uri="{9D8B030D-6E8A-4147-A177-3AD203B41FA5}">
                      <a16:colId xmlns:a16="http://schemas.microsoft.com/office/drawing/2014/main" val="820211267"/>
                    </a:ext>
                  </a:extLst>
                </a:gridCol>
                <a:gridCol w="3524712">
                  <a:extLst>
                    <a:ext uri="{9D8B030D-6E8A-4147-A177-3AD203B41FA5}">
                      <a16:colId xmlns:a16="http://schemas.microsoft.com/office/drawing/2014/main" val="3794788743"/>
                    </a:ext>
                  </a:extLst>
                </a:gridCol>
                <a:gridCol w="2271482">
                  <a:extLst>
                    <a:ext uri="{9D8B030D-6E8A-4147-A177-3AD203B41FA5}">
                      <a16:colId xmlns:a16="http://schemas.microsoft.com/office/drawing/2014/main" val="4103691193"/>
                    </a:ext>
                  </a:extLst>
                </a:gridCol>
                <a:gridCol w="2271482">
                  <a:extLst>
                    <a:ext uri="{9D8B030D-6E8A-4147-A177-3AD203B41FA5}">
                      <a16:colId xmlns:a16="http://schemas.microsoft.com/office/drawing/2014/main" val="4008224846"/>
                    </a:ext>
                  </a:extLst>
                </a:gridCol>
              </a:tblGrid>
              <a:tr h="541187">
                <a:tc>
                  <a:txBody>
                    <a:bodyPr/>
                    <a:lstStyle/>
                    <a:p>
                      <a:pPr algn="l" fontAlgn="b"/>
                      <a:endParaRPr lang="nb-NO" sz="3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0" marR="14690" marT="146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3100" u="none" strike="noStrike">
                          <a:effectLst/>
                        </a:rPr>
                        <a:t>Kontraktsinngåelse</a:t>
                      </a:r>
                      <a:endParaRPr lang="nb-NO" sz="3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0" marR="14690" marT="146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3100" u="none" strike="noStrike">
                          <a:effectLst/>
                        </a:rPr>
                        <a:t>1. måned</a:t>
                      </a:r>
                      <a:endParaRPr lang="nb-NO" sz="3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0" marR="14690" marT="146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3100" u="none" strike="noStrike">
                          <a:effectLst/>
                        </a:rPr>
                        <a:t>2.måned</a:t>
                      </a:r>
                      <a:endParaRPr lang="nb-NO" sz="3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0" marR="14690" marT="14690" marB="0" anchor="b"/>
                </a:tc>
                <a:extLst>
                  <a:ext uri="{0D108BD9-81ED-4DB2-BD59-A6C34878D82A}">
                    <a16:rowId xmlns:a16="http://schemas.microsoft.com/office/drawing/2014/main" val="3075008410"/>
                  </a:ext>
                </a:extLst>
              </a:tr>
              <a:tr h="541187">
                <a:tc>
                  <a:txBody>
                    <a:bodyPr/>
                    <a:lstStyle/>
                    <a:p>
                      <a:pPr algn="l" fontAlgn="b"/>
                      <a:r>
                        <a:rPr lang="nb-NO" sz="3100" u="none" strike="noStrike">
                          <a:effectLst/>
                        </a:rPr>
                        <a:t>Salgsinntekt</a:t>
                      </a:r>
                      <a:endParaRPr lang="nb-NO" sz="3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0" marR="14690" marT="146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3100" u="none" strike="noStrike">
                          <a:effectLst/>
                        </a:rPr>
                        <a:t>100</a:t>
                      </a:r>
                      <a:endParaRPr lang="nb-NO" sz="3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0" marR="14690" marT="146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3100" u="none" strike="noStrike">
                          <a:effectLst/>
                        </a:rPr>
                        <a:t>50</a:t>
                      </a:r>
                      <a:endParaRPr lang="nb-NO" sz="3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0" marR="14690" marT="146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3100" u="none" strike="noStrike">
                          <a:effectLst/>
                        </a:rPr>
                        <a:t>50</a:t>
                      </a:r>
                      <a:endParaRPr lang="nb-NO" sz="3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0" marR="14690" marT="14690" marB="0" anchor="b"/>
                </a:tc>
                <a:extLst>
                  <a:ext uri="{0D108BD9-81ED-4DB2-BD59-A6C34878D82A}">
                    <a16:rowId xmlns:a16="http://schemas.microsoft.com/office/drawing/2014/main" val="1909878151"/>
                  </a:ext>
                </a:extLst>
              </a:tr>
              <a:tr h="541187">
                <a:tc>
                  <a:txBody>
                    <a:bodyPr/>
                    <a:lstStyle/>
                    <a:p>
                      <a:pPr algn="l" fontAlgn="b"/>
                      <a:r>
                        <a:rPr lang="nb-NO" sz="3100" u="none" strike="noStrike">
                          <a:effectLst/>
                        </a:rPr>
                        <a:t>Lønnskostnad</a:t>
                      </a:r>
                      <a:endParaRPr lang="nb-NO" sz="3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0" marR="14690" marT="146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3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0" marR="14690" marT="146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3100" u="none" strike="noStrike">
                          <a:effectLst/>
                        </a:rPr>
                        <a:t>-50</a:t>
                      </a:r>
                      <a:endParaRPr lang="nb-NO" sz="3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0" marR="14690" marT="146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3100" u="none" strike="noStrike">
                          <a:effectLst/>
                        </a:rPr>
                        <a:t>-50</a:t>
                      </a:r>
                      <a:endParaRPr lang="nb-NO" sz="3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0" marR="14690" marT="14690" marB="0" anchor="b"/>
                </a:tc>
                <a:extLst>
                  <a:ext uri="{0D108BD9-81ED-4DB2-BD59-A6C34878D82A}">
                    <a16:rowId xmlns:a16="http://schemas.microsoft.com/office/drawing/2014/main" val="3156117039"/>
                  </a:ext>
                </a:extLst>
              </a:tr>
              <a:tr h="641472">
                <a:tc>
                  <a:txBody>
                    <a:bodyPr/>
                    <a:lstStyle/>
                    <a:p>
                      <a:pPr algn="l" fontAlgn="b"/>
                      <a:endParaRPr lang="nb-NO" sz="3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0" marR="14690" marT="146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3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0" marR="14690" marT="146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3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0" marR="14690" marT="146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3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0" marR="14690" marT="14690" marB="0" anchor="b"/>
                </a:tc>
                <a:extLst>
                  <a:ext uri="{0D108BD9-81ED-4DB2-BD59-A6C34878D82A}">
                    <a16:rowId xmlns:a16="http://schemas.microsoft.com/office/drawing/2014/main" val="1364072008"/>
                  </a:ext>
                </a:extLst>
              </a:tr>
              <a:tr h="541187">
                <a:tc>
                  <a:txBody>
                    <a:bodyPr/>
                    <a:lstStyle/>
                    <a:p>
                      <a:pPr algn="l" fontAlgn="b"/>
                      <a:r>
                        <a:rPr lang="nb-NO" sz="3100" u="none" strike="noStrike">
                          <a:effectLst/>
                        </a:rPr>
                        <a:t>Driftsresultat</a:t>
                      </a:r>
                      <a:endParaRPr lang="nb-NO" sz="3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0" marR="14690" marT="146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3100" u="none" strike="noStrike">
                          <a:effectLst/>
                        </a:rPr>
                        <a:t>100</a:t>
                      </a:r>
                      <a:endParaRPr lang="nb-NO" sz="3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0" marR="14690" marT="146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3100" u="none" strike="noStrike">
                          <a:effectLst/>
                        </a:rPr>
                        <a:t>0</a:t>
                      </a:r>
                      <a:endParaRPr lang="nb-NO" sz="3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0" marR="14690" marT="146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3100" u="none" strike="noStrike">
                          <a:effectLst/>
                        </a:rPr>
                        <a:t>0</a:t>
                      </a:r>
                      <a:endParaRPr lang="nb-NO" sz="3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0" marR="14690" marT="14690" marB="0" anchor="b"/>
                </a:tc>
                <a:extLst>
                  <a:ext uri="{0D108BD9-81ED-4DB2-BD59-A6C34878D82A}">
                    <a16:rowId xmlns:a16="http://schemas.microsoft.com/office/drawing/2014/main" val="8713748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47299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60437F-008D-8630-6C83-CF274BA18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Sammenligningstall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446571E1-14EC-0FED-4CCF-5FE0DED0E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1311" y="1905686"/>
            <a:ext cx="6369377" cy="4191215"/>
          </a:xfrm>
        </p:spPr>
      </p:pic>
    </p:spTree>
    <p:extLst>
      <p:ext uri="{BB962C8B-B14F-4D97-AF65-F5344CB8AC3E}">
        <p14:creationId xmlns:p14="http://schemas.microsoft.com/office/powerpoint/2010/main" val="7697669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E96315A-7B90-951F-C1C7-61B8EFAF8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nb-NO" sz="4000" dirty="0"/>
              <a:t>Ang. nivået på TKR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68A68DB-CBCD-5FAA-0D84-A19B1E734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/>
              <a:t>“There is no more important proposition in economic theory than that, under competition, the rate of return on investment tends toward equality in all industries.”</a:t>
            </a:r>
            <a:endParaRPr lang="nb-NO" sz="2000"/>
          </a:p>
        </p:txBody>
      </p:sp>
      <p:pic>
        <p:nvPicPr>
          <p:cNvPr id="3074" name="Picture 2" descr="George J. Stigler's Legacy - Stigler Center | Chicago Booth">
            <a:extLst>
              <a:ext uri="{FF2B5EF4-FFF2-40B4-BE49-F238E27FC236}">
                <a16:creationId xmlns:a16="http://schemas.microsoft.com/office/drawing/2014/main" id="{60060363-E9E0-FCD8-CD37-8440C115D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8" r="24799"/>
          <a:stretch/>
        </p:blipFill>
        <p:spPr bwMode="auto">
          <a:xfrm>
            <a:off x="6096000" y="1"/>
            <a:ext cx="6102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0579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8FDF75A5-071D-5ED3-F8F6-2569AC1FAA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5031" y="1380754"/>
            <a:ext cx="5561938" cy="2513516"/>
          </a:xfrm>
        </p:spPr>
        <p:txBody>
          <a:bodyPr>
            <a:normAutofit/>
          </a:bodyPr>
          <a:lstStyle/>
          <a:p>
            <a:r>
              <a:rPr lang="nb-NO" dirty="0"/>
              <a:t>Likviditets- og kredittanalyse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F88CC437-F698-2520-6F32-BFF2F84674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5031" y="4076802"/>
            <a:ext cx="5561938" cy="1534587"/>
          </a:xfrm>
        </p:spPr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5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7AE6FC-4A7A-7939-31B3-0472FFAAB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nb-NO" dirty="0"/>
              <a:t>Hva mener vi med likviditet?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3D015F3-2592-8390-4498-7F08C0FF7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nb-NO" sz="2000" dirty="0"/>
              <a:t>Selskapets evne til å dekke forpliktelsene sine og gjøre nye investeringer (betalingsevne og kjøpekraft).</a:t>
            </a:r>
          </a:p>
          <a:p>
            <a:endParaRPr lang="nb-NO" sz="1600" dirty="0"/>
          </a:p>
        </p:txBody>
      </p:sp>
      <p:pic>
        <p:nvPicPr>
          <p:cNvPr id="1026" name="Picture 2" descr="If Cash Is King, Why Doesn't It Rule?">
            <a:extLst>
              <a:ext uri="{FF2B5EF4-FFF2-40B4-BE49-F238E27FC236}">
                <a16:creationId xmlns:a16="http://schemas.microsoft.com/office/drawing/2014/main" id="{C4285A6F-6075-4CB2-2526-4F4C2B65E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5862" y="1682643"/>
            <a:ext cx="6019331" cy="348946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2888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19CED55-3C59-E6F1-70F3-997261CB9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Hvordan står det til med likviditeten til selskapet? Da kan vi studere kontantstrømoppstillingen. Se s. 121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AEC52099-F2EA-D85D-4D81-50D6AEB6B8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2857" y="31070"/>
            <a:ext cx="5197822" cy="664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440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1A0A0F7-0858-3726-5A1A-9F8440658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Ikke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alle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selskap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har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kontantstrømoppstilling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–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kommer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tilbake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til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denne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problemstillingen</a:t>
            </a:r>
            <a:endParaRPr lang="en-US" sz="2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8FEABB71-2458-E58E-8901-1226715928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4369" y="1679073"/>
            <a:ext cx="7205524" cy="336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528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1663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0F03112-3089-8EE2-94F6-32D89CE7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BIR gir selv denne oversikten i årsrapporten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A9A76BBC-781B-C393-0835-8D9BC25D34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0280" y="961812"/>
            <a:ext cx="6044839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080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25AFEE6-1A20-4960-A42C-8545C0304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nb-NO" sz="1900">
                <a:solidFill>
                  <a:srgbClr val="FFFFFF"/>
                </a:solidFill>
              </a:rPr>
              <a:t>Vi kan bruke kontantstrømoppstillingen til å vurdere selskapets finansielle evne</a:t>
            </a: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A8AA6AB2-1B7D-DA1C-32D0-34898A708D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7448513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14548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23C93FC-B440-C3EF-40CC-5EB231A00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733" y="548464"/>
            <a:ext cx="6798541" cy="1675623"/>
          </a:xfrm>
        </p:spPr>
        <p:txBody>
          <a:bodyPr anchor="b">
            <a:normAutofit/>
          </a:bodyPr>
          <a:lstStyle/>
          <a:p>
            <a:r>
              <a:rPr lang="nb-NO" sz="4000"/>
              <a:t>Vi kan også studere likviditetsgrader</a:t>
            </a:r>
          </a:p>
        </p:txBody>
      </p:sp>
      <p:pic>
        <p:nvPicPr>
          <p:cNvPr id="5" name="Picture 4" descr="Hvit kalkulator">
            <a:extLst>
              <a:ext uri="{FF2B5EF4-FFF2-40B4-BE49-F238E27FC236}">
                <a16:creationId xmlns:a16="http://schemas.microsoft.com/office/drawing/2014/main" id="{8D9B8CEA-EE0D-86F8-D843-74F6F39D77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861" r="48293" b="-1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774779E-937A-93FE-7023-4A749A9B8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734" y="2409830"/>
            <a:ext cx="6798539" cy="3705217"/>
          </a:xfrm>
        </p:spPr>
        <p:txBody>
          <a:bodyPr>
            <a:normAutofit/>
          </a:bodyPr>
          <a:lstStyle/>
          <a:p>
            <a:r>
              <a:rPr lang="nb-NO" sz="1300"/>
              <a:t>Likviditetsgrad 1:</a:t>
            </a:r>
          </a:p>
          <a:p>
            <a:pPr lvl="1"/>
            <a:r>
              <a:rPr lang="nb-NO" sz="1300"/>
              <a:t>Likviditetsgrad 1 = Omløpsmidler / Kortsiktig gjeld</a:t>
            </a:r>
          </a:p>
          <a:p>
            <a:pPr lvl="1"/>
            <a:r>
              <a:rPr lang="nb-NO" sz="1300"/>
              <a:t>Måler selskapets evne til å dekke kortsiktig gjeld: forpliktelser som må betales innen neste år. Mange vil hevde denne bør være over 2.</a:t>
            </a:r>
          </a:p>
          <a:p>
            <a:pPr lvl="1"/>
            <a:endParaRPr lang="nb-NO" sz="1300"/>
          </a:p>
          <a:p>
            <a:r>
              <a:rPr lang="nb-NO" sz="1300"/>
              <a:t>Likviditetsgrad 2:</a:t>
            </a:r>
          </a:p>
          <a:p>
            <a:pPr lvl="1"/>
            <a:r>
              <a:rPr lang="nb-NO" sz="1300"/>
              <a:t>Likviditetsgrad 2 = </a:t>
            </a:r>
            <a:r>
              <a:rPr lang="nb-NO" sz="1300" b="0" i="0">
                <a:effectLst/>
                <a:latin typeface="basis-grotesque-pro"/>
              </a:rPr>
              <a:t>Omløpsmidler - Varelager / kortsiktig gjeld</a:t>
            </a:r>
          </a:p>
          <a:p>
            <a:pPr lvl="1"/>
            <a:r>
              <a:rPr lang="nb-NO" sz="1300">
                <a:latin typeface="basis-grotesque-pro"/>
              </a:rPr>
              <a:t>Vi tar hensyn til at varelageret kan være vanskelig å omsette, og får et enda mer forsiktig mål på likviditeten.</a:t>
            </a:r>
            <a:r>
              <a:rPr lang="nb-NO" sz="1300"/>
              <a:t> Mange vil hevde denne bør være over 1.</a:t>
            </a:r>
          </a:p>
          <a:p>
            <a:pPr marL="457200" lvl="1" indent="0">
              <a:buNone/>
            </a:pPr>
            <a:endParaRPr lang="nb-NO" sz="1300">
              <a:latin typeface="basis-grotesque-pro"/>
            </a:endParaRP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3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Likviditetsgrad 3:</a:t>
            </a:r>
          </a:p>
          <a:p>
            <a:pPr lvl="1">
              <a:spcBef>
                <a:spcPts val="1000"/>
              </a:spcBef>
              <a:defRPr/>
            </a:pPr>
            <a:r>
              <a:rPr lang="nb-NO" sz="1300"/>
              <a:t>Likviditetsgrad 3 = </a:t>
            </a:r>
            <a:r>
              <a:rPr lang="nb-NO" sz="1300">
                <a:latin typeface="basis-grotesque-pro"/>
              </a:rPr>
              <a:t>Bankinnskudd</a:t>
            </a:r>
            <a:r>
              <a:rPr lang="nb-NO" sz="1300" b="0" i="0">
                <a:effectLst/>
                <a:latin typeface="basis-grotesque-pro"/>
              </a:rPr>
              <a:t>/ kortsiktig gjeld</a:t>
            </a:r>
          </a:p>
          <a:p>
            <a:pPr lvl="1">
              <a:spcBef>
                <a:spcPts val="1000"/>
              </a:spcBef>
              <a:defRPr/>
            </a:pPr>
            <a:r>
              <a:rPr lang="nb-NO" sz="1300" b="0" i="0">
                <a:effectLst/>
                <a:latin typeface="basis-grotesque-pro"/>
              </a:rPr>
              <a:t>Dette målet forteller oss hvor mye av den kortsiktige gjelden som bør kunne dekkes av det vi har på bankkontoen. Mange vil hevde at den bør være større enn 1/3. Altså at vi kan dekke de neste fire månedene med kortsiktig gjeld</a:t>
            </a:r>
            <a:r>
              <a:rPr lang="nb-NO" sz="1300">
                <a:latin typeface="basis-grotesque-pro"/>
              </a:rPr>
              <a:t> av kontantbeholdningen.</a:t>
            </a:r>
            <a:endParaRPr lang="nb-NO" sz="1300" b="0" i="0">
              <a:effectLst/>
              <a:latin typeface="basis-grotesque-pro"/>
            </a:endParaRPr>
          </a:p>
          <a:p>
            <a:pPr lvl="1">
              <a:spcBef>
                <a:spcPts val="1000"/>
              </a:spcBef>
              <a:defRPr/>
            </a:pPr>
            <a:endParaRPr lang="nb-NO" sz="1300" b="0" i="0">
              <a:effectLst/>
              <a:latin typeface="basis-grotesque-pro"/>
            </a:endParaRPr>
          </a:p>
          <a:p>
            <a:pPr lvl="1">
              <a:spcBef>
                <a:spcPts val="1000"/>
              </a:spcBef>
              <a:defRPr/>
            </a:pPr>
            <a:endParaRPr kumimoji="0" lang="nb-NO" sz="13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1"/>
            <a:endParaRPr lang="nb-NO" sz="1300">
              <a:latin typeface="basis-grotesque-pro"/>
            </a:endParaRPr>
          </a:p>
          <a:p>
            <a:pPr lvl="1"/>
            <a:endParaRPr lang="nb-NO" sz="1300"/>
          </a:p>
          <a:p>
            <a:pPr marL="1371600" lvl="3" indent="0">
              <a:buNone/>
            </a:pPr>
            <a:endParaRPr lang="nb-NO" sz="1300"/>
          </a:p>
        </p:txBody>
      </p:sp>
    </p:spTree>
    <p:extLst>
      <p:ext uri="{BB962C8B-B14F-4D97-AF65-F5344CB8AC3E}">
        <p14:creationId xmlns:p14="http://schemas.microsoft.com/office/powerpoint/2010/main" val="21947251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D9571AA-FB02-13BC-A46E-6A6624A1D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nb-NO" sz="4000">
                <a:solidFill>
                  <a:srgbClr val="FFFFFF"/>
                </a:solidFill>
              </a:rPr>
              <a:t>Oppgave</a:t>
            </a: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DFDDD9DA-16AD-1848-AA0C-7F9681EF72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5935775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74736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0A348DF-B0EC-C643-1233-CC22D8979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nb-NO" sz="3800"/>
              <a:t>Periodisering til når aktiviteten skjer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74638C5-7043-412F-2749-18FCC7211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5" y="2807208"/>
            <a:ext cx="3835961" cy="3431312"/>
          </a:xfrm>
        </p:spPr>
        <p:txBody>
          <a:bodyPr anchor="t">
            <a:normAutofit/>
          </a:bodyPr>
          <a:lstStyle/>
          <a:p>
            <a:r>
              <a:rPr lang="nb-NO" sz="2200" dirty="0"/>
              <a:t>Da tar vi hensyn til at det er null aktivitet ved kontraktsinngåelse, og at inntekten blir «opptjent» når tjenesten blir levert. (Opptjeningsprinsippet)</a:t>
            </a:r>
          </a:p>
          <a:p>
            <a:endParaRPr lang="nb-NO" sz="2200" dirty="0"/>
          </a:p>
          <a:p>
            <a:r>
              <a:rPr lang="nb-NO" sz="2200" dirty="0"/>
              <a:t>Kostnadene blir sammenstilt med tilhørende inntekt (Sammenstillingsprinsippet)</a:t>
            </a:r>
          </a:p>
        </p:txBody>
      </p:sp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01A7D162-DF68-8E4D-DFAD-7D55F31CF21B}"/>
              </a:ext>
            </a:extLst>
          </p:cNvPr>
          <p:cNvGraphicFramePr>
            <a:graphicFrameLocks noGrp="1"/>
          </p:cNvGraphicFramePr>
          <p:nvPr/>
        </p:nvGraphicFramePr>
        <p:xfrm>
          <a:off x="4654295" y="2226663"/>
          <a:ext cx="7220547" cy="2404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0274">
                  <a:extLst>
                    <a:ext uri="{9D8B030D-6E8A-4147-A177-3AD203B41FA5}">
                      <a16:colId xmlns:a16="http://schemas.microsoft.com/office/drawing/2014/main" val="859896328"/>
                    </a:ext>
                  </a:extLst>
                </a:gridCol>
                <a:gridCol w="2478858">
                  <a:extLst>
                    <a:ext uri="{9D8B030D-6E8A-4147-A177-3AD203B41FA5}">
                      <a16:colId xmlns:a16="http://schemas.microsoft.com/office/drawing/2014/main" val="1219698083"/>
                    </a:ext>
                  </a:extLst>
                </a:gridCol>
                <a:gridCol w="1340977">
                  <a:extLst>
                    <a:ext uri="{9D8B030D-6E8A-4147-A177-3AD203B41FA5}">
                      <a16:colId xmlns:a16="http://schemas.microsoft.com/office/drawing/2014/main" val="2055329053"/>
                    </a:ext>
                  </a:extLst>
                </a:gridCol>
                <a:gridCol w="1340438">
                  <a:extLst>
                    <a:ext uri="{9D8B030D-6E8A-4147-A177-3AD203B41FA5}">
                      <a16:colId xmlns:a16="http://schemas.microsoft.com/office/drawing/2014/main" val="1694439939"/>
                    </a:ext>
                  </a:extLst>
                </a:gridCol>
              </a:tblGrid>
              <a:tr h="742234">
                <a:tc>
                  <a:txBody>
                    <a:bodyPr/>
                    <a:lstStyle/>
                    <a:p>
                      <a:pPr algn="l" fontAlgn="b"/>
                      <a:endParaRPr lang="nb-NO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82" marR="10782" marT="107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300" u="none" strike="noStrike">
                          <a:effectLst/>
                        </a:rPr>
                        <a:t>Kontraktsinngåelse</a:t>
                      </a:r>
                      <a:endParaRPr lang="nb-NO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82" marR="10782" marT="107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300" u="none" strike="noStrike" dirty="0">
                          <a:effectLst/>
                        </a:rPr>
                        <a:t>1. måned</a:t>
                      </a:r>
                      <a:endParaRPr lang="nb-NO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82" marR="10782" marT="107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300" u="none" strike="noStrike">
                          <a:effectLst/>
                        </a:rPr>
                        <a:t>2.måned</a:t>
                      </a:r>
                      <a:endParaRPr lang="nb-NO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82" marR="10782" marT="10782" marB="0" anchor="b"/>
                </a:tc>
                <a:extLst>
                  <a:ext uri="{0D108BD9-81ED-4DB2-BD59-A6C34878D82A}">
                    <a16:rowId xmlns:a16="http://schemas.microsoft.com/office/drawing/2014/main" val="2959336293"/>
                  </a:ext>
                </a:extLst>
              </a:tr>
              <a:tr h="397210">
                <a:tc>
                  <a:txBody>
                    <a:bodyPr/>
                    <a:lstStyle/>
                    <a:p>
                      <a:pPr algn="l" fontAlgn="b"/>
                      <a:r>
                        <a:rPr lang="nb-NO" sz="2300" u="none" strike="noStrike">
                          <a:effectLst/>
                        </a:rPr>
                        <a:t>Salgsinntekt</a:t>
                      </a:r>
                      <a:endParaRPr lang="nb-NO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82" marR="10782" marT="107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82" marR="10782" marT="107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300" u="none" strike="noStrike">
                          <a:effectLst/>
                        </a:rPr>
                        <a:t>100</a:t>
                      </a:r>
                      <a:endParaRPr lang="nb-NO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82" marR="10782" marT="107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300" u="none" strike="noStrike">
                          <a:effectLst/>
                        </a:rPr>
                        <a:t>100</a:t>
                      </a:r>
                      <a:endParaRPr lang="nb-NO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82" marR="10782" marT="10782" marB="0" anchor="b"/>
                </a:tc>
                <a:extLst>
                  <a:ext uri="{0D108BD9-81ED-4DB2-BD59-A6C34878D82A}">
                    <a16:rowId xmlns:a16="http://schemas.microsoft.com/office/drawing/2014/main" val="133773131"/>
                  </a:ext>
                </a:extLst>
              </a:tr>
              <a:tr h="397210">
                <a:tc>
                  <a:txBody>
                    <a:bodyPr/>
                    <a:lstStyle/>
                    <a:p>
                      <a:pPr algn="l" fontAlgn="b"/>
                      <a:r>
                        <a:rPr lang="nb-NO" sz="2300" u="none" strike="noStrike">
                          <a:effectLst/>
                        </a:rPr>
                        <a:t>Lønnskostnad</a:t>
                      </a:r>
                      <a:endParaRPr lang="nb-NO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82" marR="10782" marT="107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82" marR="10782" marT="107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300" u="none" strike="noStrike">
                          <a:effectLst/>
                        </a:rPr>
                        <a:t>-50</a:t>
                      </a:r>
                      <a:endParaRPr lang="nb-NO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82" marR="10782" marT="107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300" u="none" strike="noStrike">
                          <a:effectLst/>
                        </a:rPr>
                        <a:t>-50</a:t>
                      </a:r>
                      <a:endParaRPr lang="nb-NO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82" marR="10782" marT="10782" marB="0" anchor="b"/>
                </a:tc>
                <a:extLst>
                  <a:ext uri="{0D108BD9-81ED-4DB2-BD59-A6C34878D82A}">
                    <a16:rowId xmlns:a16="http://schemas.microsoft.com/office/drawing/2014/main" val="3334946739"/>
                  </a:ext>
                </a:extLst>
              </a:tr>
              <a:tr h="470815">
                <a:tc>
                  <a:txBody>
                    <a:bodyPr/>
                    <a:lstStyle/>
                    <a:p>
                      <a:pPr algn="l" fontAlgn="b"/>
                      <a:endParaRPr lang="nb-NO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82" marR="10782" marT="107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82" marR="10782" marT="107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82" marR="10782" marT="107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82" marR="10782" marT="10782" marB="0" anchor="b"/>
                </a:tc>
                <a:extLst>
                  <a:ext uri="{0D108BD9-81ED-4DB2-BD59-A6C34878D82A}">
                    <a16:rowId xmlns:a16="http://schemas.microsoft.com/office/drawing/2014/main" val="2630395608"/>
                  </a:ext>
                </a:extLst>
              </a:tr>
              <a:tr h="397210">
                <a:tc>
                  <a:txBody>
                    <a:bodyPr/>
                    <a:lstStyle/>
                    <a:p>
                      <a:pPr algn="l" fontAlgn="b"/>
                      <a:r>
                        <a:rPr lang="nb-NO" sz="2300" u="none" strike="noStrike">
                          <a:effectLst/>
                        </a:rPr>
                        <a:t>Driftsresultat</a:t>
                      </a:r>
                      <a:endParaRPr lang="nb-NO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82" marR="10782" marT="107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82" marR="10782" marT="107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300" u="none" strike="noStrike">
                          <a:effectLst/>
                        </a:rPr>
                        <a:t>50</a:t>
                      </a:r>
                      <a:endParaRPr lang="nb-NO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82" marR="10782" marT="107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300" u="none" strike="noStrike" dirty="0">
                          <a:effectLst/>
                        </a:rPr>
                        <a:t>50</a:t>
                      </a:r>
                      <a:endParaRPr lang="nb-NO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82" marR="10782" marT="10782" marB="0" anchor="b"/>
                </a:tc>
                <a:extLst>
                  <a:ext uri="{0D108BD9-81ED-4DB2-BD59-A6C34878D82A}">
                    <a16:rowId xmlns:a16="http://schemas.microsoft.com/office/drawing/2014/main" val="28020256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7244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EBCBF5F-02D9-5354-3182-0649DE503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Løsning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AE61FDC-E3B1-DFD5-BCA9-A488173FE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/>
              <a:t>Operational</a:t>
            </a:r>
            <a:r>
              <a:rPr lang="nb-NO" dirty="0"/>
              <a:t> cash </a:t>
            </a:r>
            <a:r>
              <a:rPr lang="nb-NO" dirty="0" err="1"/>
              <a:t>flow</a:t>
            </a:r>
            <a:r>
              <a:rPr lang="nb-NO" dirty="0"/>
              <a:t> ratio = 131 587 / 314 620 = 0,42 </a:t>
            </a:r>
          </a:p>
          <a:p>
            <a:endParaRPr lang="nb-NO" dirty="0"/>
          </a:p>
          <a:p>
            <a:r>
              <a:rPr lang="nb-NO" dirty="0"/>
              <a:t>Likviditetsgrad 1: 388 282 / 314 620 = 1,23</a:t>
            </a:r>
          </a:p>
          <a:p>
            <a:endParaRPr lang="nb-NO" dirty="0"/>
          </a:p>
          <a:p>
            <a:r>
              <a:rPr lang="nb-NO" dirty="0"/>
              <a:t>Likviditetsgrad 2: (388 282 – 3 558 ) / 314 620 = 1,22</a:t>
            </a:r>
          </a:p>
          <a:p>
            <a:endParaRPr lang="nb-NO" dirty="0"/>
          </a:p>
          <a:p>
            <a:r>
              <a:rPr lang="nb-NO" dirty="0"/>
              <a:t>Likviditetsgrad 3: 115 023 / 314 620 = 0,37</a:t>
            </a:r>
          </a:p>
        </p:txBody>
      </p:sp>
    </p:spTree>
    <p:extLst>
      <p:ext uri="{BB962C8B-B14F-4D97-AF65-F5344CB8AC3E}">
        <p14:creationId xmlns:p14="http://schemas.microsoft.com/office/powerpoint/2010/main" val="21692477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B3A17838-44FD-982A-608A-730D6854B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Kredittanalyse og konkursfare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9B03EFFA-1922-60F4-DA12-AC13160F6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57845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ADACF74-90F6-30EB-B9A1-2BCADE3E5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Krav til forsvarlig EK</a:t>
            </a:r>
          </a:p>
        </p:txBody>
      </p:sp>
      <p:graphicFrame>
        <p:nvGraphicFramePr>
          <p:cNvPr id="22" name="Plassholder for innhold 2">
            <a:extLst>
              <a:ext uri="{FF2B5EF4-FFF2-40B4-BE49-F238E27FC236}">
                <a16:creationId xmlns:a16="http://schemas.microsoft.com/office/drawing/2014/main" id="{E4C3283C-BD4E-DD6F-68F1-C1D34C6617A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816561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649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9573853-C6AB-A4D2-E9D1-7F68A9C08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Kan ha plikt til å begjære oppbud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47DD3711-AEF3-79A6-01F5-661A850F6B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0" y="2483855"/>
            <a:ext cx="7188199" cy="188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51583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9D30B6-8BE9-57D6-DBBC-AC8FCE0F4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Husk aksjelovens bestemmelser – plasser ansvaret hos styret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B01F1AB0-9180-ECFA-ACB0-1DAA9CBC8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9822" y="1825625"/>
            <a:ext cx="7172355" cy="4351338"/>
          </a:xfrm>
        </p:spPr>
      </p:pic>
    </p:spTree>
    <p:extLst>
      <p:ext uri="{BB962C8B-B14F-4D97-AF65-F5344CB8AC3E}">
        <p14:creationId xmlns:p14="http://schemas.microsoft.com/office/powerpoint/2010/main" val="292467152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CD056C4-8F8B-F144-F6D3-58919BE9B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nb-NO" sz="3700"/>
              <a:t>Fordeler og ulemper med gjeld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CCA7C75-943B-6133-7926-F7F7A40FE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b-NO" sz="1300" b="1" u="sng"/>
              <a:t>Argumenter for gjeld:</a:t>
            </a:r>
          </a:p>
          <a:p>
            <a:pPr>
              <a:buFontTx/>
              <a:buChar char="-"/>
            </a:pPr>
            <a:r>
              <a:rPr lang="nb-NO" sz="1300"/>
              <a:t>Skattefordel for rentekostnader (rentefradraget)</a:t>
            </a:r>
          </a:p>
          <a:p>
            <a:pPr>
              <a:buFontTx/>
              <a:buChar char="-"/>
            </a:pPr>
            <a:r>
              <a:rPr lang="nb-NO" sz="1300"/>
              <a:t>Reduserer fri kontantstrømproblemet.</a:t>
            </a:r>
          </a:p>
          <a:p>
            <a:pPr lvl="1">
              <a:buFontTx/>
              <a:buChar char="-"/>
            </a:pPr>
            <a:r>
              <a:rPr lang="nb-NO" sz="1300"/>
              <a:t>Hva vil det si? Med mye penger tilgjengelig kan det sløses etc. Med høy gjeld må ledelsen prestere for å overleve, og jobbe hardere for å betjene renter og avdrag.</a:t>
            </a:r>
          </a:p>
          <a:p>
            <a:pPr marL="0" indent="0">
              <a:buNone/>
            </a:pPr>
            <a:endParaRPr lang="nb-NO" sz="1300"/>
          </a:p>
          <a:p>
            <a:pPr marL="0" indent="0">
              <a:buNone/>
            </a:pPr>
            <a:r>
              <a:rPr lang="nb-NO" sz="1300" b="1" u="sng"/>
              <a:t>Argumenter mot gjeld:</a:t>
            </a:r>
          </a:p>
          <a:p>
            <a:pPr marL="0" indent="0">
              <a:buNone/>
            </a:pPr>
            <a:r>
              <a:rPr lang="nb-NO" sz="1300"/>
              <a:t>- Potensielt store kostnader ved finansielle problemer</a:t>
            </a:r>
          </a:p>
          <a:p>
            <a:pPr>
              <a:buFontTx/>
              <a:buChar char="-"/>
            </a:pPr>
            <a:r>
              <a:rPr lang="nb-NO" sz="1300"/>
              <a:t>Må forhandle med långivere</a:t>
            </a:r>
          </a:p>
          <a:p>
            <a:pPr>
              <a:buFontTx/>
              <a:buChar char="-"/>
            </a:pPr>
            <a:r>
              <a:rPr lang="nb-NO" sz="1300"/>
              <a:t>Kan lede til underfinansiering -&gt; prosjekter med positiv nåverdi kan risikere å ikke bli finansiert.</a:t>
            </a:r>
          </a:p>
          <a:p>
            <a:pPr>
              <a:buFontTx/>
              <a:buChar char="-"/>
            </a:pPr>
            <a:r>
              <a:rPr lang="nb-NO" sz="1300"/>
              <a:t>Kunder kan bli skeptiske ved høy gjeldsgrad. Leverandører kan kreve kontant betaling o.l.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amle Wrinkled hender med noen mynter">
            <a:extLst>
              <a:ext uri="{FF2B5EF4-FFF2-40B4-BE49-F238E27FC236}">
                <a16:creationId xmlns:a16="http://schemas.microsoft.com/office/drawing/2014/main" id="{FEDC6B1F-1CE2-057C-DF0C-63236E8557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66" r="26076" b="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753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A11F8AF-1C7F-0D59-A8AD-21769074F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nb-NO" sz="4100" dirty="0">
                <a:solidFill>
                  <a:srgbClr val="FFFFFF"/>
                </a:solidFill>
              </a:rPr>
              <a:t>Eiendelssiden avgjør nivået på EK som er akseptabelt!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0C9439B-7CD7-0896-CDF3-02E222FB8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nb-NO" sz="1800" dirty="0"/>
              <a:t>Er det stor usikkerhet knyttet til kontantstrømmene? (operating risk)</a:t>
            </a:r>
          </a:p>
          <a:p>
            <a:pPr lvl="1"/>
            <a:r>
              <a:rPr lang="nb-NO" sz="1800" dirty="0"/>
              <a:t>Tenk FOU som farmasøytisk industri, spillindustri, annen teknologisk virksomhet.</a:t>
            </a:r>
          </a:p>
          <a:p>
            <a:pPr lvl="1"/>
            <a:r>
              <a:rPr lang="nb-NO" sz="1800" dirty="0"/>
              <a:t>Bransjer med store svingninger. </a:t>
            </a:r>
          </a:p>
          <a:p>
            <a:pPr lvl="1"/>
            <a:r>
              <a:rPr lang="nb-NO" sz="1800" dirty="0"/>
              <a:t>Noen få kunder – avhengig av å vinne kontrakter.</a:t>
            </a:r>
          </a:p>
          <a:p>
            <a:pPr lvl="1"/>
            <a:endParaRPr lang="nb-NO" sz="1800" dirty="0"/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 det mindre usikkerhet knyttet kontantstrømmene?</a:t>
            </a:r>
          </a:p>
          <a:p>
            <a:pPr lvl="1">
              <a:spcBef>
                <a:spcPts val="1000"/>
              </a:spcBef>
              <a:defRPr/>
            </a:pPr>
            <a:r>
              <a:rPr lang="nb-NO" sz="1800" dirty="0">
                <a:latin typeface="Calibri" panose="020F0502020204030204"/>
              </a:rPr>
              <a:t>Eiendomsbransjen med stabile leiekontrakter med solide leietakere, som stat, kommune, større selskap etc.</a:t>
            </a:r>
          </a:p>
          <a:p>
            <a:pPr lvl="1">
              <a:spcBef>
                <a:spcPts val="1000"/>
              </a:spcBef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 har stor kontantbeholdning, eller beholdning av likvide aksjer eller gjeldsbrev.</a:t>
            </a:r>
          </a:p>
          <a:p>
            <a:pPr lvl="1">
              <a:spcBef>
                <a:spcPts val="1000"/>
              </a:spcBef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Bransjer med stabil inntjening som er predikerbar.</a:t>
            </a:r>
          </a:p>
          <a:p>
            <a:pPr lvl="1"/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3080271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102BBDB5-A26A-15AD-A7C6-B4BA226C1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nb-NO" sz="3400">
                <a:solidFill>
                  <a:srgbClr val="FFFFFF"/>
                </a:solidFill>
              </a:rPr>
              <a:t>Hva slags type gjeldsfinansiering bør selskapet velge?	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E0182AA-CDF2-5EDC-3E06-2B77FC868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anchor="ctr">
            <a:normAutofit/>
          </a:bodyPr>
          <a:lstStyle/>
          <a:p>
            <a:r>
              <a:rPr lang="nb-NO" sz="1700" dirty="0"/>
              <a:t>For eiendeler som genererer kontantstrømmer over et lengre tidsperspektiv er det fornuftig å finansiere med langsiktig gjeld.</a:t>
            </a:r>
          </a:p>
          <a:p>
            <a:pPr lvl="2"/>
            <a:r>
              <a:rPr lang="nb-NO" sz="1700" dirty="0"/>
              <a:t>Det gir mindre likviditetsrisiko, spesielt hvis vi greier å matche rente- og avdragsbetalingene med kontantstrømmene eiendelene genererer.	</a:t>
            </a:r>
          </a:p>
          <a:p>
            <a:pPr lvl="2"/>
            <a:r>
              <a:rPr lang="nb-NO" sz="1700" dirty="0"/>
              <a:t>Tenk maskinpark, eiendom o.l.</a:t>
            </a:r>
          </a:p>
          <a:p>
            <a:pPr lvl="2"/>
            <a:r>
              <a:rPr lang="nb-NO" sz="1700" dirty="0"/>
              <a:t>Finansierer vi dette med kortsiktig gjeld må vi gjøre stadige gjeldsopptak, som skaper refinansieringskostnader og også likviditetsrisiko hvis kapitalmarkedet tørker inn (Tenk finanskrisen.</a:t>
            </a:r>
          </a:p>
          <a:p>
            <a:pPr marL="914400" lvl="2" indent="0">
              <a:buNone/>
            </a:pPr>
            <a:endParaRPr lang="nb-NO" sz="1700" dirty="0"/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700" dirty="0"/>
              <a:t>Med kortsiktige eiendeler som varelageret er situasjonen en annen</a:t>
            </a:r>
            <a:r>
              <a:rPr kumimoji="0" lang="nb-NO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lang="nb-NO" sz="1700" dirty="0"/>
          </a:p>
          <a:p>
            <a:pPr lvl="2">
              <a:spcBef>
                <a:spcPts val="1000"/>
              </a:spcBef>
              <a:defRPr/>
            </a:pPr>
            <a:r>
              <a:rPr lang="nb-NO" sz="1700" dirty="0"/>
              <a:t>Hvis en for stor andel av netto operasjonell arbeidskapital er finansiert med langsiktig gjeld reduseres selskapets finansielle fleksibilitet og kan øke lånekostnaden. </a:t>
            </a:r>
          </a:p>
        </p:txBody>
      </p:sp>
    </p:spTree>
    <p:extLst>
      <p:ext uri="{BB962C8B-B14F-4D97-AF65-F5344CB8AC3E}">
        <p14:creationId xmlns:p14="http://schemas.microsoft.com/office/powerpoint/2010/main" val="26944006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47F845C-4EC7-2D18-97B2-2B24C5EFF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nb-NO" sz="4800"/>
              <a:t>De klassiske måltallene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106356E8-8A03-2A3F-079E-4F6AF108AB1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820696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64F26D7-BAA0-F908-A5F3-BD51FC8B1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nb-NO" sz="5400"/>
              <a:t>Oppgave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BFF0E5-1113-CDDD-AAE6-03283BB63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nb-NO" sz="2400"/>
              <a:t>Kan dere finne gjeldsgraden og egenkapitalandelen for BIR for 2023 og 2022?</a:t>
            </a:r>
          </a:p>
          <a:p>
            <a:endParaRPr lang="nb-NO" sz="2400"/>
          </a:p>
          <a:p>
            <a:r>
              <a:rPr lang="nb-NO" sz="2400"/>
              <a:t>Hva tenker dere om hva tallene viser?</a:t>
            </a:r>
          </a:p>
        </p:txBody>
      </p:sp>
    </p:spTree>
    <p:extLst>
      <p:ext uri="{BB962C8B-B14F-4D97-AF65-F5344CB8AC3E}">
        <p14:creationId xmlns:p14="http://schemas.microsoft.com/office/powerpoint/2010/main" val="779274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D0D3AA30-D6DE-39C3-D852-B72C248CE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nb-NO" sz="3100" b="1" dirty="0">
                <a:solidFill>
                  <a:srgbClr val="FFFFFF"/>
                </a:solidFill>
              </a:rPr>
              <a:t>Eksempel: Kundefordring (når vi får </a:t>
            </a:r>
            <a:r>
              <a:rPr lang="nb-NO" sz="3100" b="1" dirty="0" err="1">
                <a:solidFill>
                  <a:srgbClr val="FFFFFF"/>
                </a:solidFill>
              </a:rPr>
              <a:t>etterskudsbetaling</a:t>
            </a:r>
            <a:r>
              <a:rPr lang="nb-NO" sz="3100" b="1" dirty="0">
                <a:solidFill>
                  <a:srgbClr val="FFFFFF"/>
                </a:solidFill>
              </a:rPr>
              <a:t>)</a:t>
            </a:r>
            <a:br>
              <a:rPr lang="nb-NO" sz="3100" b="1" dirty="0">
                <a:solidFill>
                  <a:srgbClr val="FFFFFF"/>
                </a:solidFill>
              </a:rPr>
            </a:br>
            <a:endParaRPr lang="nb-NO" sz="3100" b="1" dirty="0">
              <a:solidFill>
                <a:srgbClr val="FFFFFF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Plassholder for innhold 4">
            <a:extLst>
              <a:ext uri="{FF2B5EF4-FFF2-40B4-BE49-F238E27FC236}">
                <a16:creationId xmlns:a16="http://schemas.microsoft.com/office/drawing/2014/main" id="{A95946D6-E544-1FC4-A365-1C6E7374757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218579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E53563-952E-D5D3-86A3-923F2437F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Løsning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70B7F06-52A2-F122-4143-169025F567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Gjeldsgrad (2022) = 2 940 588 / 518 753 = 5,67</a:t>
            </a:r>
          </a:p>
          <a:p>
            <a:r>
              <a:rPr lang="nb-NO" dirty="0"/>
              <a:t>Gjeldsgrad (2023) = 3 239 736 / 535 274 = 6,06</a:t>
            </a:r>
          </a:p>
          <a:p>
            <a:endParaRPr lang="nb-NO" dirty="0"/>
          </a:p>
          <a:p>
            <a:r>
              <a:rPr lang="nb-NO" dirty="0"/>
              <a:t>Egenkapitalgrad (2022) = 518 753  / 3 459 343 = 15%</a:t>
            </a:r>
          </a:p>
          <a:p>
            <a:r>
              <a:rPr lang="nb-NO" dirty="0"/>
              <a:t>Egenkapitalgrad (2023) = 535 274  / 3 775 011 = 14,2 %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Dere ser at tallene viser to forskjellige måter å uttrykke det samme forholdet mellom egenkapital og gjeld. </a:t>
            </a:r>
          </a:p>
        </p:txBody>
      </p:sp>
    </p:spTree>
    <p:extLst>
      <p:ext uri="{BB962C8B-B14F-4D97-AF65-F5344CB8AC3E}">
        <p14:creationId xmlns:p14="http://schemas.microsoft.com/office/powerpoint/2010/main" val="180056026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3061EA2-C1C2-B2BD-9E62-78A51E64F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Skandalen: Kraft og Kultur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8A6D25F-ADE3-D8B5-A4F5-A2B9AA0830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Hvorfor bransjeforståelse er viktig i regnskapsanalyse.</a:t>
            </a:r>
          </a:p>
          <a:p>
            <a:endParaRPr lang="nb-NO" dirty="0"/>
          </a:p>
          <a:p>
            <a:r>
              <a:rPr lang="nb-NO" dirty="0"/>
              <a:t>Denne var det ikke journalister som avslørte… men de dekket behørig utfallet!</a:t>
            </a:r>
          </a:p>
        </p:txBody>
      </p:sp>
    </p:spTree>
    <p:extLst>
      <p:ext uri="{BB962C8B-B14F-4D97-AF65-F5344CB8AC3E}">
        <p14:creationId xmlns:p14="http://schemas.microsoft.com/office/powerpoint/2010/main" val="298367851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86E1D515-DE41-4D41-995D-7A87EEA2A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A4DDC8-1D0B-4B83-8CF0-4F24D54506BB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F1C63460-AE50-5A4A-8D94-19A8D57177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DCFEB2C9-1FB0-6847-B6DC-9BC10B37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Hvorfor dette </a:t>
            </a:r>
            <a:r>
              <a:rPr lang="nb-NO" dirty="0" err="1"/>
              <a:t>caset</a:t>
            </a:r>
            <a:r>
              <a:rPr lang="nb-NO" dirty="0"/>
              <a:t>? Et drama med mange fasetter</a:t>
            </a:r>
          </a:p>
        </p:txBody>
      </p:sp>
      <p:pic>
        <p:nvPicPr>
          <p:cNvPr id="8" name="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814F472E-D47E-DE43-AC44-778992A4F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887" y="1796319"/>
            <a:ext cx="4339617" cy="3280612"/>
          </a:xfrm>
          <a:prstGeom prst="rect">
            <a:avLst/>
          </a:prstGeom>
        </p:spPr>
      </p:pic>
      <p:pic>
        <p:nvPicPr>
          <p:cNvPr id="10" name="Bilde 9" descr="Et bilde som inneholder tekst, mann, person, dress&#10;&#10;Automatisk generert beskrivelse">
            <a:extLst>
              <a:ext uri="{FF2B5EF4-FFF2-40B4-BE49-F238E27FC236}">
                <a16:creationId xmlns:a16="http://schemas.microsoft.com/office/drawing/2014/main" id="{19FFBA3A-8EF3-644F-97A9-D437BE4D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6" y="1796319"/>
            <a:ext cx="3837681" cy="3236533"/>
          </a:xfrm>
          <a:prstGeom prst="rect">
            <a:avLst/>
          </a:prstGeom>
        </p:spPr>
      </p:pic>
      <p:pic>
        <p:nvPicPr>
          <p:cNvPr id="12" name="Bilde 11" descr="Et bilde som inneholder tekst, person, skjermbilde&#10;&#10;Automatisk generert beskrivelse">
            <a:extLst>
              <a:ext uri="{FF2B5EF4-FFF2-40B4-BE49-F238E27FC236}">
                <a16:creationId xmlns:a16="http://schemas.microsoft.com/office/drawing/2014/main" id="{EFD200AD-4BA1-6349-8D8B-D7F5926AA1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020" y="2837039"/>
            <a:ext cx="4838210" cy="333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7671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352931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CF31D553-127C-EF42-BEDC-1AD2F1CED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506727"/>
            <a:ext cx="3885141" cy="15267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000">
                <a:solidFill>
                  <a:schemeClr val="bg1"/>
                </a:solidFill>
              </a:rPr>
              <a:t>Hovedpersonene</a:t>
            </a:r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580963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3A38B17-8D91-3842-8DE4-86E2B7D5AC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45336" y="506727"/>
            <a:ext cx="6609921" cy="15267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/>
            <a:r>
              <a:rPr lang="en-US" sz="2200">
                <a:solidFill>
                  <a:schemeClr val="bg1"/>
                </a:solidFill>
              </a:rPr>
              <a:t>Boris Benulic (daglig leder Kraft og Kultur)                   Elisabeth Simonsson (Partner, Grant Thornton)	                </a:t>
            </a:r>
          </a:p>
        </p:txBody>
      </p:sp>
      <p:pic>
        <p:nvPicPr>
          <p:cNvPr id="1026" name="Picture 2" descr="Kraft &amp;amp; Kultur-direktøren i ny bok: – Vurderte å ta mitt eget liv -  Folkebladet">
            <a:extLst>
              <a:ext uri="{FF2B5EF4-FFF2-40B4-BE49-F238E27FC236}">
                <a16:creationId xmlns:a16="http://schemas.microsoft.com/office/drawing/2014/main" id="{481AE968-B0C7-D547-9395-CAA1C6A76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308" y="2834831"/>
            <a:ext cx="5559480" cy="312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i är inte förvånade&amp;quot; | Realtid.se - Kapitalmarknad, finansiering,  strategiarbete &amp;amp; fondförvaltning">
            <a:extLst>
              <a:ext uri="{FF2B5EF4-FFF2-40B4-BE49-F238E27FC236}">
                <a16:creationId xmlns:a16="http://schemas.microsoft.com/office/drawing/2014/main" id="{29C49E54-65D5-E148-BC73-5AC41F5D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1320" y="2527997"/>
            <a:ext cx="3867787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243C21DF-2229-8F45-B58C-124FF3E91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FA4DDC8-1D0B-4B83-8CF0-4F24D54506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47415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4E7BE095-5F76-8948-B1A2-10614B328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Dette var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inntekter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som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altså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ikke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var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fakturert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kunden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0BFD137-0EDD-F340-AC10-C615DCB0C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504462"/>
            <a:ext cx="7188199" cy="3845686"/>
          </a:xfrm>
          <a:prstGeom prst="rect">
            <a:avLst/>
          </a:prstGeom>
        </p:spPr>
      </p:pic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ABA06859-A2FD-254C-BFBB-15FA0F2E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0257" y="6356350"/>
            <a:ext cx="5600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FA4DDC8-1D0B-4B83-8CF0-4F24D54506B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23522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BC187531-17C4-F54A-AB2C-B28539B1C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Både revisor og styret stilte spørsmål om veksten. Men det var ansatte som selv bidro til oppklare det til slutt.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e 5" descr="Et bilde som inneholder bord&#10;&#10;Automatisk generert beskrivelse">
            <a:extLst>
              <a:ext uri="{FF2B5EF4-FFF2-40B4-BE49-F238E27FC236}">
                <a16:creationId xmlns:a16="http://schemas.microsoft.com/office/drawing/2014/main" id="{B9AE8C4D-44FA-034A-9E2C-5BDFC48ED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65" y="2427541"/>
            <a:ext cx="10589771" cy="3997637"/>
          </a:xfrm>
          <a:prstGeom prst="rect">
            <a:avLst/>
          </a:prstGeom>
        </p:spPr>
      </p:pic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27D69C90-13CE-E64D-928D-4DBEB0AD1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22430"/>
            <a:ext cx="27432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FA4DDC8-1D0B-4B83-8CF0-4F24D54506B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5D0F237-58F7-894B-A56E-436DB224D6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211203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E661A05B-223F-2747-86DB-91B1FA45E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b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Hvilke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feil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lå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regnskapet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ifølge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granskningsrapportene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  <a:b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65B90496-9B2F-D140-B5E4-9373C13FC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313299"/>
            <a:ext cx="7106082" cy="3091146"/>
          </a:xfrm>
          <a:prstGeom prst="rect">
            <a:avLst/>
          </a:prstGeom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EDB736C-BE8C-9D45-BBC4-FB6AE1BA8B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38600" y="4884873"/>
            <a:ext cx="7188199" cy="129209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/>
            <a:r>
              <a:rPr lang="en-US" sz="1800">
                <a:solidFill>
                  <a:schemeClr val="tx1"/>
                </a:solidFill>
              </a:rPr>
              <a:t>Omfattende juks med opptjente, ikke fakturerte inntekter. Tapsført over 1,6 milliarder hos konsernet i etterkant i 2010 og 2011.</a:t>
            </a:r>
          </a:p>
          <a:p>
            <a:pPr indent="-228600"/>
            <a:r>
              <a:rPr lang="en-US" sz="1800">
                <a:solidFill>
                  <a:schemeClr val="tx1"/>
                </a:solidFill>
              </a:rPr>
              <a:t>Eksempel på korrespondanse avdekket av EY:</a:t>
            </a:r>
          </a:p>
        </p:txBody>
      </p:sp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35DE74A0-53E9-2740-AF31-38BC8C7CC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84978" y="6356350"/>
            <a:ext cx="146882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FA4DDC8-1D0B-4B83-8CF0-4F24D54506B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25074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29917F3-0560-4C6F-B265-458B218C4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423A4CF1-A4BD-3A40-88B6-D8DE151A1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662400"/>
            <a:ext cx="10055721" cy="13255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Hvorfor denne manipulasjonen?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39BAE7-7EB8-4E22-BCBB-F00F514DB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E476A00-9FF6-4B98-9E5C-7A22D8F59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8F0632CB-5E59-4727-9C88-4537512D5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16C2A0A-0014-F74B-BCB4-B6396A10D5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1678" y="2286001"/>
            <a:ext cx="10089112" cy="390959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/>
            <a:r>
              <a:rPr lang="en-US" sz="2000">
                <a:solidFill>
                  <a:schemeClr val="tx1">
                    <a:alpha val="60000"/>
                  </a:schemeClr>
                </a:solidFill>
              </a:rPr>
              <a:t>Regnskapsposten opptjente ikke fakturerte inntekter ble brukt til å skjule underskudd i K&amp;K som følge av tapsbringende salg av elkraft til sluttbrukere i Sverige.</a:t>
            </a:r>
          </a:p>
          <a:p>
            <a:pPr marL="0" indent="-228600"/>
            <a:endParaRPr lang="en-US" sz="2000">
              <a:solidFill>
                <a:schemeClr val="tx1">
                  <a:alpha val="60000"/>
                </a:schemeClr>
              </a:solidFill>
            </a:endParaRPr>
          </a:p>
          <a:p>
            <a:pPr marL="0" indent="-228600"/>
            <a:r>
              <a:rPr lang="en-US" sz="2000">
                <a:solidFill>
                  <a:schemeClr val="tx1">
                    <a:alpha val="60000"/>
                  </a:schemeClr>
                </a:solidFill>
              </a:rPr>
              <a:t>Fra Grettes granskningsrapport: </a:t>
            </a:r>
          </a:p>
          <a:p>
            <a:pPr marL="0" indent="-228600"/>
            <a:r>
              <a:rPr lang="en-US" sz="2000">
                <a:solidFill>
                  <a:schemeClr val="tx1">
                    <a:alpha val="60000"/>
                  </a:schemeClr>
                </a:solidFill>
              </a:rPr>
              <a:t>"etter det jeg erfarer skyldes tapene innenfor kraft først og fremst to forhold: 1)kraftkontrakter som var solgt med for lav margin til å dekke kostnadene ved leveransen og 2) fastprisavtaler som ikke var prissikret og som dermed medførte store tap [...]. I tillegg var det andre forretningsområder i KKAB som tapte penger, [...]." </a:t>
            </a:r>
          </a:p>
          <a:p>
            <a:pPr indent="-228600"/>
            <a:endParaRPr lang="en-US" sz="2000">
              <a:solidFill>
                <a:schemeClr val="tx1">
                  <a:alpha val="60000"/>
                </a:schemeClr>
              </a:solidFill>
            </a:endParaRPr>
          </a:p>
          <a:p>
            <a:pPr indent="-228600"/>
            <a:endParaRPr lang="en-US" sz="200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5CCAF3DF-6103-3843-B8F5-8C6CD650A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1463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FA4DDC8-1D0B-4B83-8CF0-4F24D54506B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alpha val="6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6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39762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F526DD0-5E46-40B7-AEF1-9B26256CF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95F9CF-036E-4FA4-A4CB-DA479B206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rot="10800000">
            <a:off x="0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3382A6EA-0EE6-7848-B831-34E9FEB2D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662400"/>
            <a:ext cx="3409200" cy="55794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 dirty="0" err="1">
                <a:latin typeface="+mj-lt"/>
                <a:ea typeface="+mj-ea"/>
                <a:cs typeface="+mj-cs"/>
              </a:rPr>
              <a:t>Hva</a:t>
            </a:r>
            <a:r>
              <a:rPr lang="en-US" kern="1200" dirty="0">
                <a:latin typeface="+mj-lt"/>
                <a:ea typeface="+mj-ea"/>
                <a:cs typeface="+mj-cs"/>
              </a:rPr>
              <a:t> var </a:t>
            </a:r>
            <a:r>
              <a:rPr lang="en-US" kern="1200" dirty="0" err="1">
                <a:latin typeface="+mj-lt"/>
                <a:ea typeface="+mj-ea"/>
                <a:cs typeface="+mj-cs"/>
              </a:rPr>
              <a:t>vanlig</a:t>
            </a:r>
            <a:r>
              <a:rPr lang="en-US" kern="1200" dirty="0"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latin typeface="+mj-lt"/>
                <a:ea typeface="+mj-ea"/>
                <a:cs typeface="+mj-cs"/>
              </a:rPr>
              <a:t>inntektsføring</a:t>
            </a:r>
            <a:r>
              <a:rPr lang="en-US" kern="1200" dirty="0"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latin typeface="+mj-lt"/>
                <a:ea typeface="+mj-ea"/>
                <a:cs typeface="+mj-cs"/>
              </a:rPr>
              <a:t>i</a:t>
            </a:r>
            <a:r>
              <a:rPr lang="en-US" kern="1200" dirty="0"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latin typeface="+mj-lt"/>
                <a:ea typeface="+mj-ea"/>
                <a:cs typeface="+mj-cs"/>
              </a:rPr>
              <a:t>bransjen</a:t>
            </a:r>
            <a:r>
              <a:rPr lang="en-US" kern="1200" dirty="0">
                <a:latin typeface="+mj-lt"/>
                <a:ea typeface="+mj-ea"/>
                <a:cs typeface="+mj-cs"/>
              </a:rPr>
              <a:t>?</a:t>
            </a:r>
            <a:br>
              <a:rPr lang="en-US" kern="1200" dirty="0">
                <a:latin typeface="+mj-lt"/>
                <a:ea typeface="+mj-ea"/>
                <a:cs typeface="+mj-cs"/>
              </a:rPr>
            </a:br>
            <a:br>
              <a:rPr lang="en-US" kern="1200" dirty="0">
                <a:latin typeface="+mj-lt"/>
                <a:ea typeface="+mj-ea"/>
                <a:cs typeface="+mj-cs"/>
              </a:rPr>
            </a:br>
            <a:r>
              <a:rPr lang="en-US" dirty="0"/>
              <a:t>Fra </a:t>
            </a:r>
            <a:r>
              <a:rPr lang="en-US" dirty="0" err="1"/>
              <a:t>Grettes</a:t>
            </a:r>
            <a:r>
              <a:rPr lang="en-US" dirty="0"/>
              <a:t> rapport…</a:t>
            </a:r>
            <a:br>
              <a:rPr lang="en-US" dirty="0"/>
            </a:br>
            <a:endParaRPr lang="en-US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7AD4290-1EE1-44F4-95C2-68AB19DD2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0093" y="0"/>
            <a:ext cx="334174" cy="6858000"/>
          </a:xfrm>
          <a:custGeom>
            <a:avLst/>
            <a:gdLst>
              <a:gd name="connsiteX0" fmla="*/ 189795 w 334174"/>
              <a:gd name="connsiteY0" fmla="*/ 0 h 6858000"/>
              <a:gd name="connsiteX1" fmla="*/ 334174 w 334174"/>
              <a:gd name="connsiteY1" fmla="*/ 0 h 6858000"/>
              <a:gd name="connsiteX2" fmla="*/ 329135 w 334174"/>
              <a:gd name="connsiteY2" fmla="*/ 66675 h 6858000"/>
              <a:gd name="connsiteX3" fmla="*/ 320737 w 334174"/>
              <a:gd name="connsiteY3" fmla="*/ 122237 h 6858000"/>
              <a:gd name="connsiteX4" fmla="*/ 310660 w 334174"/>
              <a:gd name="connsiteY4" fmla="*/ 174625 h 6858000"/>
              <a:gd name="connsiteX5" fmla="*/ 293864 w 334174"/>
              <a:gd name="connsiteY5" fmla="*/ 217487 h 6858000"/>
              <a:gd name="connsiteX6" fmla="*/ 277068 w 334174"/>
              <a:gd name="connsiteY6" fmla="*/ 260350 h 6858000"/>
              <a:gd name="connsiteX7" fmla="*/ 256913 w 334174"/>
              <a:gd name="connsiteY7" fmla="*/ 296862 h 6858000"/>
              <a:gd name="connsiteX8" fmla="*/ 236758 w 334174"/>
              <a:gd name="connsiteY8" fmla="*/ 334962 h 6858000"/>
              <a:gd name="connsiteX9" fmla="*/ 218282 w 334174"/>
              <a:gd name="connsiteY9" fmla="*/ 369887 h 6858000"/>
              <a:gd name="connsiteX10" fmla="*/ 199806 w 334174"/>
              <a:gd name="connsiteY10" fmla="*/ 409575 h 6858000"/>
              <a:gd name="connsiteX11" fmla="*/ 183011 w 334174"/>
              <a:gd name="connsiteY11" fmla="*/ 450850 h 6858000"/>
              <a:gd name="connsiteX12" fmla="*/ 167894 w 334174"/>
              <a:gd name="connsiteY12" fmla="*/ 496887 h 6858000"/>
              <a:gd name="connsiteX13" fmla="*/ 156137 w 334174"/>
              <a:gd name="connsiteY13" fmla="*/ 546100 h 6858000"/>
              <a:gd name="connsiteX14" fmla="*/ 147738 w 334174"/>
              <a:gd name="connsiteY14" fmla="*/ 606425 h 6858000"/>
              <a:gd name="connsiteX15" fmla="*/ 144379 w 334174"/>
              <a:gd name="connsiteY15" fmla="*/ 673100 h 6858000"/>
              <a:gd name="connsiteX16" fmla="*/ 147738 w 334174"/>
              <a:gd name="connsiteY16" fmla="*/ 744537 h 6858000"/>
              <a:gd name="connsiteX17" fmla="*/ 156137 w 334174"/>
              <a:gd name="connsiteY17" fmla="*/ 801687 h 6858000"/>
              <a:gd name="connsiteX18" fmla="*/ 167894 w 334174"/>
              <a:gd name="connsiteY18" fmla="*/ 854075 h 6858000"/>
              <a:gd name="connsiteX19" fmla="*/ 183011 w 334174"/>
              <a:gd name="connsiteY19" fmla="*/ 901700 h 6858000"/>
              <a:gd name="connsiteX20" fmla="*/ 199806 w 334174"/>
              <a:gd name="connsiteY20" fmla="*/ 942975 h 6858000"/>
              <a:gd name="connsiteX21" fmla="*/ 219962 w 334174"/>
              <a:gd name="connsiteY21" fmla="*/ 981075 h 6858000"/>
              <a:gd name="connsiteX22" fmla="*/ 240117 w 334174"/>
              <a:gd name="connsiteY22" fmla="*/ 1017587 h 6858000"/>
              <a:gd name="connsiteX23" fmla="*/ 260272 w 334174"/>
              <a:gd name="connsiteY23" fmla="*/ 1055687 h 6858000"/>
              <a:gd name="connsiteX24" fmla="*/ 278747 w 334174"/>
              <a:gd name="connsiteY24" fmla="*/ 1095375 h 6858000"/>
              <a:gd name="connsiteX25" fmla="*/ 297223 w 334174"/>
              <a:gd name="connsiteY25" fmla="*/ 1136650 h 6858000"/>
              <a:gd name="connsiteX26" fmla="*/ 312339 w 334174"/>
              <a:gd name="connsiteY26" fmla="*/ 1182687 h 6858000"/>
              <a:gd name="connsiteX27" fmla="*/ 322417 w 334174"/>
              <a:gd name="connsiteY27" fmla="*/ 1235075 h 6858000"/>
              <a:gd name="connsiteX28" fmla="*/ 332494 w 334174"/>
              <a:gd name="connsiteY28" fmla="*/ 1295400 h 6858000"/>
              <a:gd name="connsiteX29" fmla="*/ 334174 w 334174"/>
              <a:gd name="connsiteY29" fmla="*/ 1363662 h 6858000"/>
              <a:gd name="connsiteX30" fmla="*/ 332494 w 334174"/>
              <a:gd name="connsiteY30" fmla="*/ 1431925 h 6858000"/>
              <a:gd name="connsiteX31" fmla="*/ 322417 w 334174"/>
              <a:gd name="connsiteY31" fmla="*/ 1492250 h 6858000"/>
              <a:gd name="connsiteX32" fmla="*/ 312339 w 334174"/>
              <a:gd name="connsiteY32" fmla="*/ 1544637 h 6858000"/>
              <a:gd name="connsiteX33" fmla="*/ 297223 w 334174"/>
              <a:gd name="connsiteY33" fmla="*/ 1589087 h 6858000"/>
              <a:gd name="connsiteX34" fmla="*/ 278747 w 334174"/>
              <a:gd name="connsiteY34" fmla="*/ 1631950 h 6858000"/>
              <a:gd name="connsiteX35" fmla="*/ 260272 w 334174"/>
              <a:gd name="connsiteY35" fmla="*/ 1671637 h 6858000"/>
              <a:gd name="connsiteX36" fmla="*/ 240117 w 334174"/>
              <a:gd name="connsiteY36" fmla="*/ 1708150 h 6858000"/>
              <a:gd name="connsiteX37" fmla="*/ 219962 w 334174"/>
              <a:gd name="connsiteY37" fmla="*/ 1743075 h 6858000"/>
              <a:gd name="connsiteX38" fmla="*/ 199806 w 334174"/>
              <a:gd name="connsiteY38" fmla="*/ 1782762 h 6858000"/>
              <a:gd name="connsiteX39" fmla="*/ 183011 w 334174"/>
              <a:gd name="connsiteY39" fmla="*/ 1824037 h 6858000"/>
              <a:gd name="connsiteX40" fmla="*/ 167894 w 334174"/>
              <a:gd name="connsiteY40" fmla="*/ 1870075 h 6858000"/>
              <a:gd name="connsiteX41" fmla="*/ 156137 w 334174"/>
              <a:gd name="connsiteY41" fmla="*/ 1922462 h 6858000"/>
              <a:gd name="connsiteX42" fmla="*/ 147738 w 334174"/>
              <a:gd name="connsiteY42" fmla="*/ 1982787 h 6858000"/>
              <a:gd name="connsiteX43" fmla="*/ 144379 w 334174"/>
              <a:gd name="connsiteY43" fmla="*/ 2051050 h 6858000"/>
              <a:gd name="connsiteX44" fmla="*/ 147738 w 334174"/>
              <a:gd name="connsiteY44" fmla="*/ 2119312 h 6858000"/>
              <a:gd name="connsiteX45" fmla="*/ 156137 w 334174"/>
              <a:gd name="connsiteY45" fmla="*/ 2179637 h 6858000"/>
              <a:gd name="connsiteX46" fmla="*/ 167894 w 334174"/>
              <a:gd name="connsiteY46" fmla="*/ 2232025 h 6858000"/>
              <a:gd name="connsiteX47" fmla="*/ 183011 w 334174"/>
              <a:gd name="connsiteY47" fmla="*/ 2278062 h 6858000"/>
              <a:gd name="connsiteX48" fmla="*/ 199806 w 334174"/>
              <a:gd name="connsiteY48" fmla="*/ 2319337 h 6858000"/>
              <a:gd name="connsiteX49" fmla="*/ 219962 w 334174"/>
              <a:gd name="connsiteY49" fmla="*/ 2359025 h 6858000"/>
              <a:gd name="connsiteX50" fmla="*/ 240117 w 334174"/>
              <a:gd name="connsiteY50" fmla="*/ 2395537 h 6858000"/>
              <a:gd name="connsiteX51" fmla="*/ 260272 w 334174"/>
              <a:gd name="connsiteY51" fmla="*/ 2433637 h 6858000"/>
              <a:gd name="connsiteX52" fmla="*/ 278747 w 334174"/>
              <a:gd name="connsiteY52" fmla="*/ 2471737 h 6858000"/>
              <a:gd name="connsiteX53" fmla="*/ 297223 w 334174"/>
              <a:gd name="connsiteY53" fmla="*/ 2513012 h 6858000"/>
              <a:gd name="connsiteX54" fmla="*/ 312339 w 334174"/>
              <a:gd name="connsiteY54" fmla="*/ 2560637 h 6858000"/>
              <a:gd name="connsiteX55" fmla="*/ 322417 w 334174"/>
              <a:gd name="connsiteY55" fmla="*/ 2613025 h 6858000"/>
              <a:gd name="connsiteX56" fmla="*/ 332494 w 334174"/>
              <a:gd name="connsiteY56" fmla="*/ 2671762 h 6858000"/>
              <a:gd name="connsiteX57" fmla="*/ 334174 w 334174"/>
              <a:gd name="connsiteY57" fmla="*/ 2741612 h 6858000"/>
              <a:gd name="connsiteX58" fmla="*/ 332494 w 334174"/>
              <a:gd name="connsiteY58" fmla="*/ 2809875 h 6858000"/>
              <a:gd name="connsiteX59" fmla="*/ 322417 w 334174"/>
              <a:gd name="connsiteY59" fmla="*/ 2868612 h 6858000"/>
              <a:gd name="connsiteX60" fmla="*/ 312339 w 334174"/>
              <a:gd name="connsiteY60" fmla="*/ 2922587 h 6858000"/>
              <a:gd name="connsiteX61" fmla="*/ 297223 w 334174"/>
              <a:gd name="connsiteY61" fmla="*/ 2967037 h 6858000"/>
              <a:gd name="connsiteX62" fmla="*/ 278747 w 334174"/>
              <a:gd name="connsiteY62" fmla="*/ 3009900 h 6858000"/>
              <a:gd name="connsiteX63" fmla="*/ 260272 w 334174"/>
              <a:gd name="connsiteY63" fmla="*/ 3046412 h 6858000"/>
              <a:gd name="connsiteX64" fmla="*/ 240117 w 334174"/>
              <a:gd name="connsiteY64" fmla="*/ 3084512 h 6858000"/>
              <a:gd name="connsiteX65" fmla="*/ 219962 w 334174"/>
              <a:gd name="connsiteY65" fmla="*/ 3121025 h 6858000"/>
              <a:gd name="connsiteX66" fmla="*/ 199806 w 334174"/>
              <a:gd name="connsiteY66" fmla="*/ 3160712 h 6858000"/>
              <a:gd name="connsiteX67" fmla="*/ 183011 w 334174"/>
              <a:gd name="connsiteY67" fmla="*/ 3201987 h 6858000"/>
              <a:gd name="connsiteX68" fmla="*/ 167894 w 334174"/>
              <a:gd name="connsiteY68" fmla="*/ 3248025 h 6858000"/>
              <a:gd name="connsiteX69" fmla="*/ 156137 w 334174"/>
              <a:gd name="connsiteY69" fmla="*/ 3300412 h 6858000"/>
              <a:gd name="connsiteX70" fmla="*/ 147738 w 334174"/>
              <a:gd name="connsiteY70" fmla="*/ 3360737 h 6858000"/>
              <a:gd name="connsiteX71" fmla="*/ 144379 w 334174"/>
              <a:gd name="connsiteY71" fmla="*/ 3427412 h 6858000"/>
              <a:gd name="connsiteX72" fmla="*/ 147738 w 334174"/>
              <a:gd name="connsiteY72" fmla="*/ 3497262 h 6858000"/>
              <a:gd name="connsiteX73" fmla="*/ 156137 w 334174"/>
              <a:gd name="connsiteY73" fmla="*/ 3557587 h 6858000"/>
              <a:gd name="connsiteX74" fmla="*/ 167894 w 334174"/>
              <a:gd name="connsiteY74" fmla="*/ 3609975 h 6858000"/>
              <a:gd name="connsiteX75" fmla="*/ 183011 w 334174"/>
              <a:gd name="connsiteY75" fmla="*/ 3656012 h 6858000"/>
              <a:gd name="connsiteX76" fmla="*/ 199806 w 334174"/>
              <a:gd name="connsiteY76" fmla="*/ 3697287 h 6858000"/>
              <a:gd name="connsiteX77" fmla="*/ 219962 w 334174"/>
              <a:gd name="connsiteY77" fmla="*/ 3736975 h 6858000"/>
              <a:gd name="connsiteX78" fmla="*/ 260272 w 334174"/>
              <a:gd name="connsiteY78" fmla="*/ 3811587 h 6858000"/>
              <a:gd name="connsiteX79" fmla="*/ 278747 w 334174"/>
              <a:gd name="connsiteY79" fmla="*/ 3848100 h 6858000"/>
              <a:gd name="connsiteX80" fmla="*/ 297223 w 334174"/>
              <a:gd name="connsiteY80" fmla="*/ 3890962 h 6858000"/>
              <a:gd name="connsiteX81" fmla="*/ 312339 w 334174"/>
              <a:gd name="connsiteY81" fmla="*/ 3935412 h 6858000"/>
              <a:gd name="connsiteX82" fmla="*/ 322417 w 334174"/>
              <a:gd name="connsiteY82" fmla="*/ 3987800 h 6858000"/>
              <a:gd name="connsiteX83" fmla="*/ 332494 w 334174"/>
              <a:gd name="connsiteY83" fmla="*/ 4048125 h 6858000"/>
              <a:gd name="connsiteX84" fmla="*/ 334174 w 334174"/>
              <a:gd name="connsiteY84" fmla="*/ 4116387 h 6858000"/>
              <a:gd name="connsiteX85" fmla="*/ 332494 w 334174"/>
              <a:gd name="connsiteY85" fmla="*/ 4186237 h 6858000"/>
              <a:gd name="connsiteX86" fmla="*/ 322417 w 334174"/>
              <a:gd name="connsiteY86" fmla="*/ 4244975 h 6858000"/>
              <a:gd name="connsiteX87" fmla="*/ 312339 w 334174"/>
              <a:gd name="connsiteY87" fmla="*/ 4297362 h 6858000"/>
              <a:gd name="connsiteX88" fmla="*/ 297223 w 334174"/>
              <a:gd name="connsiteY88" fmla="*/ 4343400 h 6858000"/>
              <a:gd name="connsiteX89" fmla="*/ 278747 w 334174"/>
              <a:gd name="connsiteY89" fmla="*/ 4386262 h 6858000"/>
              <a:gd name="connsiteX90" fmla="*/ 260272 w 334174"/>
              <a:gd name="connsiteY90" fmla="*/ 4424362 h 6858000"/>
              <a:gd name="connsiteX91" fmla="*/ 219962 w 334174"/>
              <a:gd name="connsiteY91" fmla="*/ 4498975 h 6858000"/>
              <a:gd name="connsiteX92" fmla="*/ 199806 w 334174"/>
              <a:gd name="connsiteY92" fmla="*/ 4537075 h 6858000"/>
              <a:gd name="connsiteX93" fmla="*/ 183011 w 334174"/>
              <a:gd name="connsiteY93" fmla="*/ 4579937 h 6858000"/>
              <a:gd name="connsiteX94" fmla="*/ 167894 w 334174"/>
              <a:gd name="connsiteY94" fmla="*/ 4625975 h 6858000"/>
              <a:gd name="connsiteX95" fmla="*/ 156137 w 334174"/>
              <a:gd name="connsiteY95" fmla="*/ 4678362 h 6858000"/>
              <a:gd name="connsiteX96" fmla="*/ 147738 w 334174"/>
              <a:gd name="connsiteY96" fmla="*/ 4738687 h 6858000"/>
              <a:gd name="connsiteX97" fmla="*/ 144379 w 334174"/>
              <a:gd name="connsiteY97" fmla="*/ 4806950 h 6858000"/>
              <a:gd name="connsiteX98" fmla="*/ 147738 w 334174"/>
              <a:gd name="connsiteY98" fmla="*/ 4875212 h 6858000"/>
              <a:gd name="connsiteX99" fmla="*/ 156137 w 334174"/>
              <a:gd name="connsiteY99" fmla="*/ 4935537 h 6858000"/>
              <a:gd name="connsiteX100" fmla="*/ 167894 w 334174"/>
              <a:gd name="connsiteY100" fmla="*/ 4987925 h 6858000"/>
              <a:gd name="connsiteX101" fmla="*/ 183011 w 334174"/>
              <a:gd name="connsiteY101" fmla="*/ 5033962 h 6858000"/>
              <a:gd name="connsiteX102" fmla="*/ 199806 w 334174"/>
              <a:gd name="connsiteY102" fmla="*/ 5075237 h 6858000"/>
              <a:gd name="connsiteX103" fmla="*/ 219962 w 334174"/>
              <a:gd name="connsiteY103" fmla="*/ 5114925 h 6858000"/>
              <a:gd name="connsiteX104" fmla="*/ 240117 w 334174"/>
              <a:gd name="connsiteY104" fmla="*/ 5149850 h 6858000"/>
              <a:gd name="connsiteX105" fmla="*/ 260272 w 334174"/>
              <a:gd name="connsiteY105" fmla="*/ 5186362 h 6858000"/>
              <a:gd name="connsiteX106" fmla="*/ 278747 w 334174"/>
              <a:gd name="connsiteY106" fmla="*/ 5226050 h 6858000"/>
              <a:gd name="connsiteX107" fmla="*/ 297223 w 334174"/>
              <a:gd name="connsiteY107" fmla="*/ 5268912 h 6858000"/>
              <a:gd name="connsiteX108" fmla="*/ 312339 w 334174"/>
              <a:gd name="connsiteY108" fmla="*/ 5313362 h 6858000"/>
              <a:gd name="connsiteX109" fmla="*/ 322417 w 334174"/>
              <a:gd name="connsiteY109" fmla="*/ 5365750 h 6858000"/>
              <a:gd name="connsiteX110" fmla="*/ 332494 w 334174"/>
              <a:gd name="connsiteY110" fmla="*/ 5426075 h 6858000"/>
              <a:gd name="connsiteX111" fmla="*/ 334174 w 334174"/>
              <a:gd name="connsiteY111" fmla="*/ 5494337 h 6858000"/>
              <a:gd name="connsiteX112" fmla="*/ 332494 w 334174"/>
              <a:gd name="connsiteY112" fmla="*/ 5562600 h 6858000"/>
              <a:gd name="connsiteX113" fmla="*/ 322417 w 334174"/>
              <a:gd name="connsiteY113" fmla="*/ 5622925 h 6858000"/>
              <a:gd name="connsiteX114" fmla="*/ 312339 w 334174"/>
              <a:gd name="connsiteY114" fmla="*/ 5675312 h 6858000"/>
              <a:gd name="connsiteX115" fmla="*/ 297223 w 334174"/>
              <a:gd name="connsiteY115" fmla="*/ 5721350 h 6858000"/>
              <a:gd name="connsiteX116" fmla="*/ 278747 w 334174"/>
              <a:gd name="connsiteY116" fmla="*/ 5762625 h 6858000"/>
              <a:gd name="connsiteX117" fmla="*/ 260272 w 334174"/>
              <a:gd name="connsiteY117" fmla="*/ 5802312 h 6858000"/>
              <a:gd name="connsiteX118" fmla="*/ 240117 w 334174"/>
              <a:gd name="connsiteY118" fmla="*/ 5840412 h 6858000"/>
              <a:gd name="connsiteX119" fmla="*/ 219962 w 334174"/>
              <a:gd name="connsiteY119" fmla="*/ 5876925 h 6858000"/>
              <a:gd name="connsiteX120" fmla="*/ 199806 w 334174"/>
              <a:gd name="connsiteY120" fmla="*/ 5915025 h 6858000"/>
              <a:gd name="connsiteX121" fmla="*/ 183011 w 334174"/>
              <a:gd name="connsiteY121" fmla="*/ 5956300 h 6858000"/>
              <a:gd name="connsiteX122" fmla="*/ 167894 w 334174"/>
              <a:gd name="connsiteY122" fmla="*/ 6003925 h 6858000"/>
              <a:gd name="connsiteX123" fmla="*/ 156137 w 334174"/>
              <a:gd name="connsiteY123" fmla="*/ 6056312 h 6858000"/>
              <a:gd name="connsiteX124" fmla="*/ 147738 w 334174"/>
              <a:gd name="connsiteY124" fmla="*/ 6113462 h 6858000"/>
              <a:gd name="connsiteX125" fmla="*/ 144379 w 334174"/>
              <a:gd name="connsiteY125" fmla="*/ 6183312 h 6858000"/>
              <a:gd name="connsiteX126" fmla="*/ 147738 w 334174"/>
              <a:gd name="connsiteY126" fmla="*/ 6251575 h 6858000"/>
              <a:gd name="connsiteX127" fmla="*/ 156137 w 334174"/>
              <a:gd name="connsiteY127" fmla="*/ 6311900 h 6858000"/>
              <a:gd name="connsiteX128" fmla="*/ 167894 w 334174"/>
              <a:gd name="connsiteY128" fmla="*/ 6361112 h 6858000"/>
              <a:gd name="connsiteX129" fmla="*/ 183011 w 334174"/>
              <a:gd name="connsiteY129" fmla="*/ 6407150 h 6858000"/>
              <a:gd name="connsiteX130" fmla="*/ 199806 w 334174"/>
              <a:gd name="connsiteY130" fmla="*/ 6448425 h 6858000"/>
              <a:gd name="connsiteX131" fmla="*/ 218282 w 334174"/>
              <a:gd name="connsiteY131" fmla="*/ 6488112 h 6858000"/>
              <a:gd name="connsiteX132" fmla="*/ 236758 w 334174"/>
              <a:gd name="connsiteY132" fmla="*/ 6523037 h 6858000"/>
              <a:gd name="connsiteX133" fmla="*/ 256913 w 334174"/>
              <a:gd name="connsiteY133" fmla="*/ 6561137 h 6858000"/>
              <a:gd name="connsiteX134" fmla="*/ 277068 w 334174"/>
              <a:gd name="connsiteY134" fmla="*/ 6597650 h 6858000"/>
              <a:gd name="connsiteX135" fmla="*/ 293864 w 334174"/>
              <a:gd name="connsiteY135" fmla="*/ 6640512 h 6858000"/>
              <a:gd name="connsiteX136" fmla="*/ 310660 w 334174"/>
              <a:gd name="connsiteY136" fmla="*/ 6683375 h 6858000"/>
              <a:gd name="connsiteX137" fmla="*/ 320737 w 334174"/>
              <a:gd name="connsiteY137" fmla="*/ 6735762 h 6858000"/>
              <a:gd name="connsiteX138" fmla="*/ 329135 w 334174"/>
              <a:gd name="connsiteY138" fmla="*/ 6791325 h 6858000"/>
              <a:gd name="connsiteX139" fmla="*/ 334174 w 334174"/>
              <a:gd name="connsiteY139" fmla="*/ 6858000 h 6858000"/>
              <a:gd name="connsiteX140" fmla="*/ 189795 w 334174"/>
              <a:gd name="connsiteY140" fmla="*/ 6858000 h 6858000"/>
              <a:gd name="connsiteX141" fmla="*/ 184756 w 334174"/>
              <a:gd name="connsiteY141" fmla="*/ 6791325 h 6858000"/>
              <a:gd name="connsiteX142" fmla="*/ 176358 w 334174"/>
              <a:gd name="connsiteY142" fmla="*/ 6735762 h 6858000"/>
              <a:gd name="connsiteX143" fmla="*/ 166281 w 334174"/>
              <a:gd name="connsiteY143" fmla="*/ 6683375 h 6858000"/>
              <a:gd name="connsiteX144" fmla="*/ 149485 w 334174"/>
              <a:gd name="connsiteY144" fmla="*/ 6640512 h 6858000"/>
              <a:gd name="connsiteX145" fmla="*/ 132689 w 334174"/>
              <a:gd name="connsiteY145" fmla="*/ 6597650 h 6858000"/>
              <a:gd name="connsiteX146" fmla="*/ 112534 w 334174"/>
              <a:gd name="connsiteY146" fmla="*/ 6561137 h 6858000"/>
              <a:gd name="connsiteX147" fmla="*/ 92379 w 334174"/>
              <a:gd name="connsiteY147" fmla="*/ 6523037 h 6858000"/>
              <a:gd name="connsiteX148" fmla="*/ 73903 w 334174"/>
              <a:gd name="connsiteY148" fmla="*/ 6488112 h 6858000"/>
              <a:gd name="connsiteX149" fmla="*/ 55427 w 334174"/>
              <a:gd name="connsiteY149" fmla="*/ 6448425 h 6858000"/>
              <a:gd name="connsiteX150" fmla="*/ 38632 w 334174"/>
              <a:gd name="connsiteY150" fmla="*/ 6407150 h 6858000"/>
              <a:gd name="connsiteX151" fmla="*/ 23515 w 334174"/>
              <a:gd name="connsiteY151" fmla="*/ 6361112 h 6858000"/>
              <a:gd name="connsiteX152" fmla="*/ 11758 w 334174"/>
              <a:gd name="connsiteY152" fmla="*/ 6311900 h 6858000"/>
              <a:gd name="connsiteX153" fmla="*/ 3359 w 334174"/>
              <a:gd name="connsiteY153" fmla="*/ 6251575 h 6858000"/>
              <a:gd name="connsiteX154" fmla="*/ 0 w 334174"/>
              <a:gd name="connsiteY154" fmla="*/ 6183312 h 6858000"/>
              <a:gd name="connsiteX155" fmla="*/ 3359 w 334174"/>
              <a:gd name="connsiteY155" fmla="*/ 6113462 h 6858000"/>
              <a:gd name="connsiteX156" fmla="*/ 11758 w 334174"/>
              <a:gd name="connsiteY156" fmla="*/ 6056312 h 6858000"/>
              <a:gd name="connsiteX157" fmla="*/ 23515 w 334174"/>
              <a:gd name="connsiteY157" fmla="*/ 6003925 h 6858000"/>
              <a:gd name="connsiteX158" fmla="*/ 38632 w 334174"/>
              <a:gd name="connsiteY158" fmla="*/ 5956300 h 6858000"/>
              <a:gd name="connsiteX159" fmla="*/ 55427 w 334174"/>
              <a:gd name="connsiteY159" fmla="*/ 5915025 h 6858000"/>
              <a:gd name="connsiteX160" fmla="*/ 75583 w 334174"/>
              <a:gd name="connsiteY160" fmla="*/ 5876925 h 6858000"/>
              <a:gd name="connsiteX161" fmla="*/ 95738 w 334174"/>
              <a:gd name="connsiteY161" fmla="*/ 5840412 h 6858000"/>
              <a:gd name="connsiteX162" fmla="*/ 115893 w 334174"/>
              <a:gd name="connsiteY162" fmla="*/ 5802312 h 6858000"/>
              <a:gd name="connsiteX163" fmla="*/ 134368 w 334174"/>
              <a:gd name="connsiteY163" fmla="*/ 5762625 h 6858000"/>
              <a:gd name="connsiteX164" fmla="*/ 152844 w 334174"/>
              <a:gd name="connsiteY164" fmla="*/ 5721350 h 6858000"/>
              <a:gd name="connsiteX165" fmla="*/ 167960 w 334174"/>
              <a:gd name="connsiteY165" fmla="*/ 5675312 h 6858000"/>
              <a:gd name="connsiteX166" fmla="*/ 178038 w 334174"/>
              <a:gd name="connsiteY166" fmla="*/ 5622925 h 6858000"/>
              <a:gd name="connsiteX167" fmla="*/ 188115 w 334174"/>
              <a:gd name="connsiteY167" fmla="*/ 5562600 h 6858000"/>
              <a:gd name="connsiteX168" fmla="*/ 189795 w 334174"/>
              <a:gd name="connsiteY168" fmla="*/ 5494337 h 6858000"/>
              <a:gd name="connsiteX169" fmla="*/ 188115 w 334174"/>
              <a:gd name="connsiteY169" fmla="*/ 5426075 h 6858000"/>
              <a:gd name="connsiteX170" fmla="*/ 178038 w 334174"/>
              <a:gd name="connsiteY170" fmla="*/ 5365750 h 6858000"/>
              <a:gd name="connsiteX171" fmla="*/ 167960 w 334174"/>
              <a:gd name="connsiteY171" fmla="*/ 5313362 h 6858000"/>
              <a:gd name="connsiteX172" fmla="*/ 152844 w 334174"/>
              <a:gd name="connsiteY172" fmla="*/ 5268912 h 6858000"/>
              <a:gd name="connsiteX173" fmla="*/ 134368 w 334174"/>
              <a:gd name="connsiteY173" fmla="*/ 5226050 h 6858000"/>
              <a:gd name="connsiteX174" fmla="*/ 115893 w 334174"/>
              <a:gd name="connsiteY174" fmla="*/ 5186362 h 6858000"/>
              <a:gd name="connsiteX175" fmla="*/ 95738 w 334174"/>
              <a:gd name="connsiteY175" fmla="*/ 5149850 h 6858000"/>
              <a:gd name="connsiteX176" fmla="*/ 75583 w 334174"/>
              <a:gd name="connsiteY176" fmla="*/ 5114925 h 6858000"/>
              <a:gd name="connsiteX177" fmla="*/ 55427 w 334174"/>
              <a:gd name="connsiteY177" fmla="*/ 5075237 h 6858000"/>
              <a:gd name="connsiteX178" fmla="*/ 38632 w 334174"/>
              <a:gd name="connsiteY178" fmla="*/ 5033962 h 6858000"/>
              <a:gd name="connsiteX179" fmla="*/ 23515 w 334174"/>
              <a:gd name="connsiteY179" fmla="*/ 4987925 h 6858000"/>
              <a:gd name="connsiteX180" fmla="*/ 11758 w 334174"/>
              <a:gd name="connsiteY180" fmla="*/ 4935537 h 6858000"/>
              <a:gd name="connsiteX181" fmla="*/ 3359 w 334174"/>
              <a:gd name="connsiteY181" fmla="*/ 4875212 h 6858000"/>
              <a:gd name="connsiteX182" fmla="*/ 0 w 334174"/>
              <a:gd name="connsiteY182" fmla="*/ 4806950 h 6858000"/>
              <a:gd name="connsiteX183" fmla="*/ 3359 w 334174"/>
              <a:gd name="connsiteY183" fmla="*/ 4738687 h 6858000"/>
              <a:gd name="connsiteX184" fmla="*/ 11758 w 334174"/>
              <a:gd name="connsiteY184" fmla="*/ 4678362 h 6858000"/>
              <a:gd name="connsiteX185" fmla="*/ 23515 w 334174"/>
              <a:gd name="connsiteY185" fmla="*/ 4625975 h 6858000"/>
              <a:gd name="connsiteX186" fmla="*/ 38632 w 334174"/>
              <a:gd name="connsiteY186" fmla="*/ 4579937 h 6858000"/>
              <a:gd name="connsiteX187" fmla="*/ 55427 w 334174"/>
              <a:gd name="connsiteY187" fmla="*/ 4537075 h 6858000"/>
              <a:gd name="connsiteX188" fmla="*/ 75583 w 334174"/>
              <a:gd name="connsiteY188" fmla="*/ 4498975 h 6858000"/>
              <a:gd name="connsiteX189" fmla="*/ 115893 w 334174"/>
              <a:gd name="connsiteY189" fmla="*/ 4424362 h 6858000"/>
              <a:gd name="connsiteX190" fmla="*/ 134368 w 334174"/>
              <a:gd name="connsiteY190" fmla="*/ 4386262 h 6858000"/>
              <a:gd name="connsiteX191" fmla="*/ 152844 w 334174"/>
              <a:gd name="connsiteY191" fmla="*/ 4343400 h 6858000"/>
              <a:gd name="connsiteX192" fmla="*/ 167960 w 334174"/>
              <a:gd name="connsiteY192" fmla="*/ 4297362 h 6858000"/>
              <a:gd name="connsiteX193" fmla="*/ 178038 w 334174"/>
              <a:gd name="connsiteY193" fmla="*/ 4244975 h 6858000"/>
              <a:gd name="connsiteX194" fmla="*/ 188115 w 334174"/>
              <a:gd name="connsiteY194" fmla="*/ 4186237 h 6858000"/>
              <a:gd name="connsiteX195" fmla="*/ 189795 w 334174"/>
              <a:gd name="connsiteY195" fmla="*/ 4116387 h 6858000"/>
              <a:gd name="connsiteX196" fmla="*/ 188115 w 334174"/>
              <a:gd name="connsiteY196" fmla="*/ 4048125 h 6858000"/>
              <a:gd name="connsiteX197" fmla="*/ 178038 w 334174"/>
              <a:gd name="connsiteY197" fmla="*/ 3987800 h 6858000"/>
              <a:gd name="connsiteX198" fmla="*/ 167960 w 334174"/>
              <a:gd name="connsiteY198" fmla="*/ 3935412 h 6858000"/>
              <a:gd name="connsiteX199" fmla="*/ 152844 w 334174"/>
              <a:gd name="connsiteY199" fmla="*/ 3890962 h 6858000"/>
              <a:gd name="connsiteX200" fmla="*/ 134368 w 334174"/>
              <a:gd name="connsiteY200" fmla="*/ 3848100 h 6858000"/>
              <a:gd name="connsiteX201" fmla="*/ 115893 w 334174"/>
              <a:gd name="connsiteY201" fmla="*/ 3811587 h 6858000"/>
              <a:gd name="connsiteX202" fmla="*/ 75583 w 334174"/>
              <a:gd name="connsiteY202" fmla="*/ 3736975 h 6858000"/>
              <a:gd name="connsiteX203" fmla="*/ 55427 w 334174"/>
              <a:gd name="connsiteY203" fmla="*/ 3697287 h 6858000"/>
              <a:gd name="connsiteX204" fmla="*/ 38632 w 334174"/>
              <a:gd name="connsiteY204" fmla="*/ 3656012 h 6858000"/>
              <a:gd name="connsiteX205" fmla="*/ 23515 w 334174"/>
              <a:gd name="connsiteY205" fmla="*/ 3609975 h 6858000"/>
              <a:gd name="connsiteX206" fmla="*/ 11758 w 334174"/>
              <a:gd name="connsiteY206" fmla="*/ 3557587 h 6858000"/>
              <a:gd name="connsiteX207" fmla="*/ 3359 w 334174"/>
              <a:gd name="connsiteY207" fmla="*/ 3497262 h 6858000"/>
              <a:gd name="connsiteX208" fmla="*/ 0 w 334174"/>
              <a:gd name="connsiteY208" fmla="*/ 3427412 h 6858000"/>
              <a:gd name="connsiteX209" fmla="*/ 3359 w 334174"/>
              <a:gd name="connsiteY209" fmla="*/ 3360737 h 6858000"/>
              <a:gd name="connsiteX210" fmla="*/ 11758 w 334174"/>
              <a:gd name="connsiteY210" fmla="*/ 3300412 h 6858000"/>
              <a:gd name="connsiteX211" fmla="*/ 23515 w 334174"/>
              <a:gd name="connsiteY211" fmla="*/ 3248025 h 6858000"/>
              <a:gd name="connsiteX212" fmla="*/ 38632 w 334174"/>
              <a:gd name="connsiteY212" fmla="*/ 3201987 h 6858000"/>
              <a:gd name="connsiteX213" fmla="*/ 55427 w 334174"/>
              <a:gd name="connsiteY213" fmla="*/ 3160712 h 6858000"/>
              <a:gd name="connsiteX214" fmla="*/ 75583 w 334174"/>
              <a:gd name="connsiteY214" fmla="*/ 3121025 h 6858000"/>
              <a:gd name="connsiteX215" fmla="*/ 95738 w 334174"/>
              <a:gd name="connsiteY215" fmla="*/ 3084512 h 6858000"/>
              <a:gd name="connsiteX216" fmla="*/ 115893 w 334174"/>
              <a:gd name="connsiteY216" fmla="*/ 3046412 h 6858000"/>
              <a:gd name="connsiteX217" fmla="*/ 134368 w 334174"/>
              <a:gd name="connsiteY217" fmla="*/ 3009900 h 6858000"/>
              <a:gd name="connsiteX218" fmla="*/ 152844 w 334174"/>
              <a:gd name="connsiteY218" fmla="*/ 2967037 h 6858000"/>
              <a:gd name="connsiteX219" fmla="*/ 167960 w 334174"/>
              <a:gd name="connsiteY219" fmla="*/ 2922587 h 6858000"/>
              <a:gd name="connsiteX220" fmla="*/ 178038 w 334174"/>
              <a:gd name="connsiteY220" fmla="*/ 2868612 h 6858000"/>
              <a:gd name="connsiteX221" fmla="*/ 188115 w 334174"/>
              <a:gd name="connsiteY221" fmla="*/ 2809875 h 6858000"/>
              <a:gd name="connsiteX222" fmla="*/ 189795 w 334174"/>
              <a:gd name="connsiteY222" fmla="*/ 2741612 h 6858000"/>
              <a:gd name="connsiteX223" fmla="*/ 188115 w 334174"/>
              <a:gd name="connsiteY223" fmla="*/ 2671762 h 6858000"/>
              <a:gd name="connsiteX224" fmla="*/ 178038 w 334174"/>
              <a:gd name="connsiteY224" fmla="*/ 2613025 h 6858000"/>
              <a:gd name="connsiteX225" fmla="*/ 167960 w 334174"/>
              <a:gd name="connsiteY225" fmla="*/ 2560637 h 6858000"/>
              <a:gd name="connsiteX226" fmla="*/ 152844 w 334174"/>
              <a:gd name="connsiteY226" fmla="*/ 2513012 h 6858000"/>
              <a:gd name="connsiteX227" fmla="*/ 134368 w 334174"/>
              <a:gd name="connsiteY227" fmla="*/ 2471737 h 6858000"/>
              <a:gd name="connsiteX228" fmla="*/ 115893 w 334174"/>
              <a:gd name="connsiteY228" fmla="*/ 2433637 h 6858000"/>
              <a:gd name="connsiteX229" fmla="*/ 95738 w 334174"/>
              <a:gd name="connsiteY229" fmla="*/ 2395537 h 6858000"/>
              <a:gd name="connsiteX230" fmla="*/ 75583 w 334174"/>
              <a:gd name="connsiteY230" fmla="*/ 2359025 h 6858000"/>
              <a:gd name="connsiteX231" fmla="*/ 55427 w 334174"/>
              <a:gd name="connsiteY231" fmla="*/ 2319337 h 6858000"/>
              <a:gd name="connsiteX232" fmla="*/ 38632 w 334174"/>
              <a:gd name="connsiteY232" fmla="*/ 2278062 h 6858000"/>
              <a:gd name="connsiteX233" fmla="*/ 23515 w 334174"/>
              <a:gd name="connsiteY233" fmla="*/ 2232025 h 6858000"/>
              <a:gd name="connsiteX234" fmla="*/ 11758 w 334174"/>
              <a:gd name="connsiteY234" fmla="*/ 2179637 h 6858000"/>
              <a:gd name="connsiteX235" fmla="*/ 3359 w 334174"/>
              <a:gd name="connsiteY235" fmla="*/ 2119312 h 6858000"/>
              <a:gd name="connsiteX236" fmla="*/ 0 w 334174"/>
              <a:gd name="connsiteY236" fmla="*/ 2051050 h 6858000"/>
              <a:gd name="connsiteX237" fmla="*/ 3359 w 334174"/>
              <a:gd name="connsiteY237" fmla="*/ 1982787 h 6858000"/>
              <a:gd name="connsiteX238" fmla="*/ 11758 w 334174"/>
              <a:gd name="connsiteY238" fmla="*/ 1922462 h 6858000"/>
              <a:gd name="connsiteX239" fmla="*/ 23515 w 334174"/>
              <a:gd name="connsiteY239" fmla="*/ 1870075 h 6858000"/>
              <a:gd name="connsiteX240" fmla="*/ 38632 w 334174"/>
              <a:gd name="connsiteY240" fmla="*/ 1824037 h 6858000"/>
              <a:gd name="connsiteX241" fmla="*/ 55427 w 334174"/>
              <a:gd name="connsiteY241" fmla="*/ 1782762 h 6858000"/>
              <a:gd name="connsiteX242" fmla="*/ 75583 w 334174"/>
              <a:gd name="connsiteY242" fmla="*/ 1743075 h 6858000"/>
              <a:gd name="connsiteX243" fmla="*/ 95738 w 334174"/>
              <a:gd name="connsiteY243" fmla="*/ 1708150 h 6858000"/>
              <a:gd name="connsiteX244" fmla="*/ 115893 w 334174"/>
              <a:gd name="connsiteY244" fmla="*/ 1671637 h 6858000"/>
              <a:gd name="connsiteX245" fmla="*/ 134368 w 334174"/>
              <a:gd name="connsiteY245" fmla="*/ 1631950 h 6858000"/>
              <a:gd name="connsiteX246" fmla="*/ 152844 w 334174"/>
              <a:gd name="connsiteY246" fmla="*/ 1589087 h 6858000"/>
              <a:gd name="connsiteX247" fmla="*/ 167960 w 334174"/>
              <a:gd name="connsiteY247" fmla="*/ 1544637 h 6858000"/>
              <a:gd name="connsiteX248" fmla="*/ 178038 w 334174"/>
              <a:gd name="connsiteY248" fmla="*/ 1492250 h 6858000"/>
              <a:gd name="connsiteX249" fmla="*/ 188115 w 334174"/>
              <a:gd name="connsiteY249" fmla="*/ 1431925 h 6858000"/>
              <a:gd name="connsiteX250" fmla="*/ 189795 w 334174"/>
              <a:gd name="connsiteY250" fmla="*/ 1363662 h 6858000"/>
              <a:gd name="connsiteX251" fmla="*/ 188115 w 334174"/>
              <a:gd name="connsiteY251" fmla="*/ 1295400 h 6858000"/>
              <a:gd name="connsiteX252" fmla="*/ 178038 w 334174"/>
              <a:gd name="connsiteY252" fmla="*/ 1235075 h 6858000"/>
              <a:gd name="connsiteX253" fmla="*/ 167960 w 334174"/>
              <a:gd name="connsiteY253" fmla="*/ 1182687 h 6858000"/>
              <a:gd name="connsiteX254" fmla="*/ 152844 w 334174"/>
              <a:gd name="connsiteY254" fmla="*/ 1136650 h 6858000"/>
              <a:gd name="connsiteX255" fmla="*/ 134368 w 334174"/>
              <a:gd name="connsiteY255" fmla="*/ 1095375 h 6858000"/>
              <a:gd name="connsiteX256" fmla="*/ 115893 w 334174"/>
              <a:gd name="connsiteY256" fmla="*/ 1055687 h 6858000"/>
              <a:gd name="connsiteX257" fmla="*/ 95738 w 334174"/>
              <a:gd name="connsiteY257" fmla="*/ 1017587 h 6858000"/>
              <a:gd name="connsiteX258" fmla="*/ 75583 w 334174"/>
              <a:gd name="connsiteY258" fmla="*/ 981075 h 6858000"/>
              <a:gd name="connsiteX259" fmla="*/ 55427 w 334174"/>
              <a:gd name="connsiteY259" fmla="*/ 942975 h 6858000"/>
              <a:gd name="connsiteX260" fmla="*/ 38632 w 334174"/>
              <a:gd name="connsiteY260" fmla="*/ 901700 h 6858000"/>
              <a:gd name="connsiteX261" fmla="*/ 23515 w 334174"/>
              <a:gd name="connsiteY261" fmla="*/ 854075 h 6858000"/>
              <a:gd name="connsiteX262" fmla="*/ 11758 w 334174"/>
              <a:gd name="connsiteY262" fmla="*/ 801687 h 6858000"/>
              <a:gd name="connsiteX263" fmla="*/ 3359 w 334174"/>
              <a:gd name="connsiteY263" fmla="*/ 744537 h 6858000"/>
              <a:gd name="connsiteX264" fmla="*/ 0 w 334174"/>
              <a:gd name="connsiteY264" fmla="*/ 673100 h 6858000"/>
              <a:gd name="connsiteX265" fmla="*/ 3359 w 334174"/>
              <a:gd name="connsiteY265" fmla="*/ 606425 h 6858000"/>
              <a:gd name="connsiteX266" fmla="*/ 11758 w 334174"/>
              <a:gd name="connsiteY266" fmla="*/ 546100 h 6858000"/>
              <a:gd name="connsiteX267" fmla="*/ 23515 w 334174"/>
              <a:gd name="connsiteY267" fmla="*/ 496887 h 6858000"/>
              <a:gd name="connsiteX268" fmla="*/ 38632 w 334174"/>
              <a:gd name="connsiteY268" fmla="*/ 450850 h 6858000"/>
              <a:gd name="connsiteX269" fmla="*/ 55427 w 334174"/>
              <a:gd name="connsiteY269" fmla="*/ 409575 h 6858000"/>
              <a:gd name="connsiteX270" fmla="*/ 73903 w 334174"/>
              <a:gd name="connsiteY270" fmla="*/ 369887 h 6858000"/>
              <a:gd name="connsiteX271" fmla="*/ 92379 w 334174"/>
              <a:gd name="connsiteY271" fmla="*/ 334962 h 6858000"/>
              <a:gd name="connsiteX272" fmla="*/ 112534 w 334174"/>
              <a:gd name="connsiteY272" fmla="*/ 296862 h 6858000"/>
              <a:gd name="connsiteX273" fmla="*/ 132689 w 334174"/>
              <a:gd name="connsiteY273" fmla="*/ 260350 h 6858000"/>
              <a:gd name="connsiteX274" fmla="*/ 149485 w 334174"/>
              <a:gd name="connsiteY274" fmla="*/ 217487 h 6858000"/>
              <a:gd name="connsiteX275" fmla="*/ 166281 w 334174"/>
              <a:gd name="connsiteY275" fmla="*/ 174625 h 6858000"/>
              <a:gd name="connsiteX276" fmla="*/ 176358 w 334174"/>
              <a:gd name="connsiteY276" fmla="*/ 122237 h 6858000"/>
              <a:gd name="connsiteX277" fmla="*/ 184756 w 334174"/>
              <a:gd name="connsiteY277" fmla="*/ 66675 h 6858000"/>
              <a:gd name="connsiteX278" fmla="*/ 189795 w 334174"/>
              <a:gd name="connsiteY27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334174" h="6858000">
                <a:moveTo>
                  <a:pt x="189795" y="0"/>
                </a:moveTo>
                <a:lnTo>
                  <a:pt x="334174" y="0"/>
                </a:lnTo>
                <a:lnTo>
                  <a:pt x="329135" y="66675"/>
                </a:lnTo>
                <a:lnTo>
                  <a:pt x="320737" y="122237"/>
                </a:lnTo>
                <a:lnTo>
                  <a:pt x="310660" y="174625"/>
                </a:lnTo>
                <a:lnTo>
                  <a:pt x="293864" y="217487"/>
                </a:lnTo>
                <a:lnTo>
                  <a:pt x="277068" y="260350"/>
                </a:lnTo>
                <a:lnTo>
                  <a:pt x="256913" y="296862"/>
                </a:lnTo>
                <a:lnTo>
                  <a:pt x="236758" y="334962"/>
                </a:lnTo>
                <a:lnTo>
                  <a:pt x="218282" y="369887"/>
                </a:lnTo>
                <a:lnTo>
                  <a:pt x="199806" y="409575"/>
                </a:lnTo>
                <a:lnTo>
                  <a:pt x="183011" y="450850"/>
                </a:lnTo>
                <a:lnTo>
                  <a:pt x="167894" y="496887"/>
                </a:lnTo>
                <a:lnTo>
                  <a:pt x="156137" y="546100"/>
                </a:lnTo>
                <a:lnTo>
                  <a:pt x="147738" y="606425"/>
                </a:lnTo>
                <a:lnTo>
                  <a:pt x="144379" y="673100"/>
                </a:lnTo>
                <a:lnTo>
                  <a:pt x="147738" y="744537"/>
                </a:lnTo>
                <a:lnTo>
                  <a:pt x="156137" y="801687"/>
                </a:lnTo>
                <a:lnTo>
                  <a:pt x="167894" y="854075"/>
                </a:lnTo>
                <a:lnTo>
                  <a:pt x="183011" y="901700"/>
                </a:lnTo>
                <a:lnTo>
                  <a:pt x="199806" y="942975"/>
                </a:lnTo>
                <a:lnTo>
                  <a:pt x="219962" y="981075"/>
                </a:lnTo>
                <a:lnTo>
                  <a:pt x="240117" y="1017587"/>
                </a:lnTo>
                <a:lnTo>
                  <a:pt x="260272" y="1055687"/>
                </a:lnTo>
                <a:lnTo>
                  <a:pt x="278747" y="1095375"/>
                </a:lnTo>
                <a:lnTo>
                  <a:pt x="297223" y="1136650"/>
                </a:lnTo>
                <a:lnTo>
                  <a:pt x="312339" y="1182687"/>
                </a:lnTo>
                <a:lnTo>
                  <a:pt x="322417" y="1235075"/>
                </a:lnTo>
                <a:lnTo>
                  <a:pt x="332494" y="1295400"/>
                </a:lnTo>
                <a:lnTo>
                  <a:pt x="334174" y="1363662"/>
                </a:lnTo>
                <a:lnTo>
                  <a:pt x="332494" y="1431925"/>
                </a:lnTo>
                <a:lnTo>
                  <a:pt x="322417" y="1492250"/>
                </a:lnTo>
                <a:lnTo>
                  <a:pt x="312339" y="1544637"/>
                </a:lnTo>
                <a:lnTo>
                  <a:pt x="297223" y="1589087"/>
                </a:lnTo>
                <a:lnTo>
                  <a:pt x="278747" y="1631950"/>
                </a:lnTo>
                <a:lnTo>
                  <a:pt x="260272" y="1671637"/>
                </a:lnTo>
                <a:lnTo>
                  <a:pt x="240117" y="1708150"/>
                </a:lnTo>
                <a:lnTo>
                  <a:pt x="219962" y="1743075"/>
                </a:lnTo>
                <a:lnTo>
                  <a:pt x="199806" y="1782762"/>
                </a:lnTo>
                <a:lnTo>
                  <a:pt x="183011" y="1824037"/>
                </a:lnTo>
                <a:lnTo>
                  <a:pt x="167894" y="1870075"/>
                </a:lnTo>
                <a:lnTo>
                  <a:pt x="156137" y="1922462"/>
                </a:lnTo>
                <a:lnTo>
                  <a:pt x="147738" y="1982787"/>
                </a:lnTo>
                <a:lnTo>
                  <a:pt x="144379" y="2051050"/>
                </a:lnTo>
                <a:lnTo>
                  <a:pt x="147738" y="2119312"/>
                </a:lnTo>
                <a:lnTo>
                  <a:pt x="156137" y="2179637"/>
                </a:lnTo>
                <a:lnTo>
                  <a:pt x="167894" y="2232025"/>
                </a:lnTo>
                <a:lnTo>
                  <a:pt x="183011" y="2278062"/>
                </a:lnTo>
                <a:lnTo>
                  <a:pt x="199806" y="2319337"/>
                </a:lnTo>
                <a:lnTo>
                  <a:pt x="219962" y="2359025"/>
                </a:lnTo>
                <a:lnTo>
                  <a:pt x="240117" y="2395537"/>
                </a:lnTo>
                <a:lnTo>
                  <a:pt x="260272" y="2433637"/>
                </a:lnTo>
                <a:lnTo>
                  <a:pt x="278747" y="2471737"/>
                </a:lnTo>
                <a:lnTo>
                  <a:pt x="297223" y="2513012"/>
                </a:lnTo>
                <a:lnTo>
                  <a:pt x="312339" y="2560637"/>
                </a:lnTo>
                <a:lnTo>
                  <a:pt x="322417" y="2613025"/>
                </a:lnTo>
                <a:lnTo>
                  <a:pt x="332494" y="2671762"/>
                </a:lnTo>
                <a:lnTo>
                  <a:pt x="334174" y="2741612"/>
                </a:lnTo>
                <a:lnTo>
                  <a:pt x="332494" y="2809875"/>
                </a:lnTo>
                <a:lnTo>
                  <a:pt x="322417" y="2868612"/>
                </a:lnTo>
                <a:lnTo>
                  <a:pt x="312339" y="2922587"/>
                </a:lnTo>
                <a:lnTo>
                  <a:pt x="297223" y="2967037"/>
                </a:lnTo>
                <a:lnTo>
                  <a:pt x="278747" y="3009900"/>
                </a:lnTo>
                <a:lnTo>
                  <a:pt x="260272" y="3046412"/>
                </a:lnTo>
                <a:lnTo>
                  <a:pt x="240117" y="3084512"/>
                </a:lnTo>
                <a:lnTo>
                  <a:pt x="219962" y="3121025"/>
                </a:lnTo>
                <a:lnTo>
                  <a:pt x="199806" y="3160712"/>
                </a:lnTo>
                <a:lnTo>
                  <a:pt x="183011" y="3201987"/>
                </a:lnTo>
                <a:lnTo>
                  <a:pt x="167894" y="3248025"/>
                </a:lnTo>
                <a:lnTo>
                  <a:pt x="156137" y="3300412"/>
                </a:lnTo>
                <a:lnTo>
                  <a:pt x="147738" y="3360737"/>
                </a:lnTo>
                <a:lnTo>
                  <a:pt x="144379" y="3427412"/>
                </a:lnTo>
                <a:lnTo>
                  <a:pt x="147738" y="3497262"/>
                </a:lnTo>
                <a:lnTo>
                  <a:pt x="156137" y="3557587"/>
                </a:lnTo>
                <a:lnTo>
                  <a:pt x="167894" y="3609975"/>
                </a:lnTo>
                <a:lnTo>
                  <a:pt x="183011" y="3656012"/>
                </a:lnTo>
                <a:lnTo>
                  <a:pt x="199806" y="3697287"/>
                </a:lnTo>
                <a:lnTo>
                  <a:pt x="219962" y="3736975"/>
                </a:lnTo>
                <a:lnTo>
                  <a:pt x="260272" y="3811587"/>
                </a:lnTo>
                <a:lnTo>
                  <a:pt x="278747" y="3848100"/>
                </a:lnTo>
                <a:lnTo>
                  <a:pt x="297223" y="3890962"/>
                </a:lnTo>
                <a:lnTo>
                  <a:pt x="312339" y="3935412"/>
                </a:lnTo>
                <a:lnTo>
                  <a:pt x="322417" y="3987800"/>
                </a:lnTo>
                <a:lnTo>
                  <a:pt x="332494" y="4048125"/>
                </a:lnTo>
                <a:lnTo>
                  <a:pt x="334174" y="4116387"/>
                </a:lnTo>
                <a:lnTo>
                  <a:pt x="332494" y="4186237"/>
                </a:lnTo>
                <a:lnTo>
                  <a:pt x="322417" y="4244975"/>
                </a:lnTo>
                <a:lnTo>
                  <a:pt x="312339" y="4297362"/>
                </a:lnTo>
                <a:lnTo>
                  <a:pt x="297223" y="4343400"/>
                </a:lnTo>
                <a:lnTo>
                  <a:pt x="278747" y="4386262"/>
                </a:lnTo>
                <a:lnTo>
                  <a:pt x="260272" y="4424362"/>
                </a:lnTo>
                <a:lnTo>
                  <a:pt x="219962" y="4498975"/>
                </a:lnTo>
                <a:lnTo>
                  <a:pt x="199806" y="4537075"/>
                </a:lnTo>
                <a:lnTo>
                  <a:pt x="183011" y="4579937"/>
                </a:lnTo>
                <a:lnTo>
                  <a:pt x="167894" y="4625975"/>
                </a:lnTo>
                <a:lnTo>
                  <a:pt x="156137" y="4678362"/>
                </a:lnTo>
                <a:lnTo>
                  <a:pt x="147738" y="4738687"/>
                </a:lnTo>
                <a:lnTo>
                  <a:pt x="144379" y="4806950"/>
                </a:lnTo>
                <a:lnTo>
                  <a:pt x="147738" y="4875212"/>
                </a:lnTo>
                <a:lnTo>
                  <a:pt x="156137" y="4935537"/>
                </a:lnTo>
                <a:lnTo>
                  <a:pt x="167894" y="4987925"/>
                </a:lnTo>
                <a:lnTo>
                  <a:pt x="183011" y="5033962"/>
                </a:lnTo>
                <a:lnTo>
                  <a:pt x="199806" y="5075237"/>
                </a:lnTo>
                <a:lnTo>
                  <a:pt x="219962" y="5114925"/>
                </a:lnTo>
                <a:lnTo>
                  <a:pt x="240117" y="5149850"/>
                </a:lnTo>
                <a:lnTo>
                  <a:pt x="260272" y="5186362"/>
                </a:lnTo>
                <a:lnTo>
                  <a:pt x="278747" y="5226050"/>
                </a:lnTo>
                <a:lnTo>
                  <a:pt x="297223" y="5268912"/>
                </a:lnTo>
                <a:lnTo>
                  <a:pt x="312339" y="5313362"/>
                </a:lnTo>
                <a:lnTo>
                  <a:pt x="322417" y="5365750"/>
                </a:lnTo>
                <a:lnTo>
                  <a:pt x="332494" y="5426075"/>
                </a:lnTo>
                <a:lnTo>
                  <a:pt x="334174" y="5494337"/>
                </a:lnTo>
                <a:lnTo>
                  <a:pt x="332494" y="5562600"/>
                </a:lnTo>
                <a:lnTo>
                  <a:pt x="322417" y="5622925"/>
                </a:lnTo>
                <a:lnTo>
                  <a:pt x="312339" y="5675312"/>
                </a:lnTo>
                <a:lnTo>
                  <a:pt x="297223" y="5721350"/>
                </a:lnTo>
                <a:lnTo>
                  <a:pt x="278747" y="5762625"/>
                </a:lnTo>
                <a:lnTo>
                  <a:pt x="260272" y="5802312"/>
                </a:lnTo>
                <a:lnTo>
                  <a:pt x="240117" y="5840412"/>
                </a:lnTo>
                <a:lnTo>
                  <a:pt x="219962" y="5876925"/>
                </a:lnTo>
                <a:lnTo>
                  <a:pt x="199806" y="5915025"/>
                </a:lnTo>
                <a:lnTo>
                  <a:pt x="183011" y="5956300"/>
                </a:lnTo>
                <a:lnTo>
                  <a:pt x="167894" y="6003925"/>
                </a:lnTo>
                <a:lnTo>
                  <a:pt x="156137" y="6056312"/>
                </a:lnTo>
                <a:lnTo>
                  <a:pt x="147738" y="6113462"/>
                </a:lnTo>
                <a:lnTo>
                  <a:pt x="144379" y="6183312"/>
                </a:lnTo>
                <a:lnTo>
                  <a:pt x="147738" y="6251575"/>
                </a:lnTo>
                <a:lnTo>
                  <a:pt x="156137" y="6311900"/>
                </a:lnTo>
                <a:lnTo>
                  <a:pt x="167894" y="6361112"/>
                </a:lnTo>
                <a:lnTo>
                  <a:pt x="183011" y="6407150"/>
                </a:lnTo>
                <a:lnTo>
                  <a:pt x="199806" y="6448425"/>
                </a:lnTo>
                <a:lnTo>
                  <a:pt x="218282" y="6488112"/>
                </a:lnTo>
                <a:lnTo>
                  <a:pt x="236758" y="6523037"/>
                </a:lnTo>
                <a:lnTo>
                  <a:pt x="256913" y="6561137"/>
                </a:lnTo>
                <a:lnTo>
                  <a:pt x="277068" y="6597650"/>
                </a:lnTo>
                <a:lnTo>
                  <a:pt x="293864" y="6640512"/>
                </a:lnTo>
                <a:lnTo>
                  <a:pt x="310660" y="6683375"/>
                </a:lnTo>
                <a:lnTo>
                  <a:pt x="320737" y="6735762"/>
                </a:lnTo>
                <a:lnTo>
                  <a:pt x="329135" y="6791325"/>
                </a:lnTo>
                <a:lnTo>
                  <a:pt x="334174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lnTo>
                  <a:pt x="1897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FCFDA3B-B06A-D347-B219-83A1DA3B7A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15803" y="662400"/>
            <a:ext cx="6109434" cy="55767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”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Daværende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daglig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leder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i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TKM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og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styreformann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i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K&amp;K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reagerte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i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mai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2010 på at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Energibolaget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i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Sverige AB, et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selskap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med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tilsvarende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virksomhet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(med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unntak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av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kulturvirksomheten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)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og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i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samme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marked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som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K&amp;K,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ikke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hadde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samme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utfordringer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med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opptjente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ikke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fakturerte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inntekter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som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K&amp;K. “</a:t>
            </a:r>
          </a:p>
          <a:p>
            <a:pPr marL="0" indent="0">
              <a:buNone/>
            </a:pPr>
            <a:endParaRPr lang="en-US" sz="2000" dirty="0">
              <a:solidFill>
                <a:schemeClr val="tx1">
                  <a:alpha val="60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“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Daværende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styreleder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i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K&amp;K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stilte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spørsmål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til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K&amp;Ks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daglige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leder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om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dette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.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Mens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en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stor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del av K&amp;Ks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balanse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besto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av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opptjente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ikke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fakturerte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inntekter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, var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posten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nærmest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ikke-eksisterende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i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balansen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for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Energibolaget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i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Sverige AB. I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sitt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svar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til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K&amp;Ks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styreleder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besvarte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ikke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K&amp;Ks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daglige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leder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spørsmålene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. K&amp;Ks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styreleder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fulgte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ikke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dette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opp.”</a:t>
            </a:r>
          </a:p>
          <a:p>
            <a:pPr indent="-228600"/>
            <a:endParaRPr lang="en-US" sz="2000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B749DE4C-86E5-DB4A-BE54-C76C9134A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0838" y="6375679"/>
            <a:ext cx="2624400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FA4DDC8-1D0B-4B83-8CF0-4F24D54506B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alpha val="6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6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6552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4" name="Rectangle 3078">
            <a:extLst>
              <a:ext uri="{FF2B5EF4-FFF2-40B4-BE49-F238E27FC236}">
                <a16:creationId xmlns:a16="http://schemas.microsoft.com/office/drawing/2014/main" id="{8ED08A1D-4632-47AB-8832-C17BA0086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AED86D60-1544-7AED-7A6F-C1CBDB7F7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62399"/>
            <a:ext cx="4357499" cy="1494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Viktigheten av å forstå bransjen når man analyserer et regnskap....</a:t>
            </a:r>
          </a:p>
        </p:txBody>
      </p:sp>
      <p:grpSp>
        <p:nvGrpSpPr>
          <p:cNvPr id="3085" name="Group 3080">
            <a:extLst>
              <a:ext uri="{FF2B5EF4-FFF2-40B4-BE49-F238E27FC236}">
                <a16:creationId xmlns:a16="http://schemas.microsoft.com/office/drawing/2014/main" id="{0075437B-93A1-4A73-812B-C5030CC2F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3082" name="Freeform 6">
              <a:extLst>
                <a:ext uri="{FF2B5EF4-FFF2-40B4-BE49-F238E27FC236}">
                  <a16:creationId xmlns:a16="http://schemas.microsoft.com/office/drawing/2014/main" id="{BB8505BE-2298-4E13-A7FB-2D05006D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3" name="Freeform 6">
              <a:extLst>
                <a:ext uri="{FF2B5EF4-FFF2-40B4-BE49-F238E27FC236}">
                  <a16:creationId xmlns:a16="http://schemas.microsoft.com/office/drawing/2014/main" id="{6751C2C2-B295-4CDA-9112-A35D684DC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6566B3B7-806B-C0F9-2E0D-23BEBEEF1D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1678" y="2286000"/>
            <a:ext cx="4363595" cy="38448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-228600"/>
            <a:r>
              <a:rPr lang="en-US" sz="1900" b="1" dirty="0" err="1">
                <a:solidFill>
                  <a:schemeClr val="tx1">
                    <a:alpha val="60000"/>
                  </a:schemeClr>
                </a:solidFill>
              </a:rPr>
              <a:t>Deloittes</a:t>
            </a:r>
            <a:r>
              <a:rPr lang="en-US" sz="1900" b="1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900" b="1" dirty="0" err="1">
                <a:solidFill>
                  <a:schemeClr val="tx1">
                    <a:alpha val="60000"/>
                  </a:schemeClr>
                </a:solidFill>
              </a:rPr>
              <a:t>konklusjon</a:t>
            </a:r>
            <a:endParaRPr lang="en-US" sz="1900" b="1" dirty="0">
              <a:solidFill>
                <a:schemeClr val="tx1">
                  <a:alpha val="60000"/>
                </a:schemeClr>
              </a:solidFill>
            </a:endParaRPr>
          </a:p>
          <a:p>
            <a:pPr indent="-228600"/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«Vi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bedömer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att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Bolagets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revisor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inte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synes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ha haft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en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tillräcklig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branschkompetens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för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att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revidera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ett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elhandelsbolag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och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vi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har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inte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kunnat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notera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att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Bolagets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revisor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involverat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specialister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avseende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elhandel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eller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finansiella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instrument på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uppdraget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.»</a:t>
            </a:r>
          </a:p>
          <a:p>
            <a:pPr lvl="1" indent="-228600"/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Revisor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har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ikke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i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tilstrekkelig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grad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opparbeidet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seg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forståelse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for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bransjen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og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virksomheten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,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og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har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ikke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dannet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seg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en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oppfatning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av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hvordan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dette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bør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påvirke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regnskapet</a:t>
            </a:r>
            <a:endParaRPr lang="en-US" sz="1900" dirty="0">
              <a:solidFill>
                <a:schemeClr val="tx1">
                  <a:alpha val="60000"/>
                </a:schemeClr>
              </a:solidFill>
            </a:endParaRPr>
          </a:p>
          <a:p>
            <a:pPr marL="0" indent="-228600"/>
            <a:endParaRPr lang="en-US" sz="19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3074" name="Picture 2" descr="Om oss | Deloitte">
            <a:extLst>
              <a:ext uri="{FF2B5EF4-FFF2-40B4-BE49-F238E27FC236}">
                <a16:creationId xmlns:a16="http://schemas.microsoft.com/office/drawing/2014/main" id="{B938BDE8-C974-C37C-A449-F75E183A5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5779" y="643469"/>
            <a:ext cx="5571062" cy="557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120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5E9EB5F-BB06-4290-E585-14B2D128F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endParaRPr lang="nb-NO" sz="40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Plassholder for innhold 8">
            <a:extLst>
              <a:ext uri="{FF2B5EF4-FFF2-40B4-BE49-F238E27FC236}">
                <a16:creationId xmlns:a16="http://schemas.microsoft.com/office/drawing/2014/main" id="{7F27BE06-104A-EE3A-F41E-0919DF9E079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97112" y="1737360"/>
          <a:ext cx="9788636" cy="45354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84292">
                  <a:extLst>
                    <a:ext uri="{9D8B030D-6E8A-4147-A177-3AD203B41FA5}">
                      <a16:colId xmlns:a16="http://schemas.microsoft.com/office/drawing/2014/main" val="3272889631"/>
                    </a:ext>
                  </a:extLst>
                </a:gridCol>
                <a:gridCol w="1638870">
                  <a:extLst>
                    <a:ext uri="{9D8B030D-6E8A-4147-A177-3AD203B41FA5}">
                      <a16:colId xmlns:a16="http://schemas.microsoft.com/office/drawing/2014/main" val="3900737570"/>
                    </a:ext>
                  </a:extLst>
                </a:gridCol>
                <a:gridCol w="1027579">
                  <a:extLst>
                    <a:ext uri="{9D8B030D-6E8A-4147-A177-3AD203B41FA5}">
                      <a16:colId xmlns:a16="http://schemas.microsoft.com/office/drawing/2014/main" val="2888986528"/>
                    </a:ext>
                  </a:extLst>
                </a:gridCol>
                <a:gridCol w="1027579">
                  <a:extLst>
                    <a:ext uri="{9D8B030D-6E8A-4147-A177-3AD203B41FA5}">
                      <a16:colId xmlns:a16="http://schemas.microsoft.com/office/drawing/2014/main" val="726575980"/>
                    </a:ext>
                  </a:extLst>
                </a:gridCol>
                <a:gridCol w="1027579">
                  <a:extLst>
                    <a:ext uri="{9D8B030D-6E8A-4147-A177-3AD203B41FA5}">
                      <a16:colId xmlns:a16="http://schemas.microsoft.com/office/drawing/2014/main" val="504234605"/>
                    </a:ext>
                  </a:extLst>
                </a:gridCol>
                <a:gridCol w="1027579">
                  <a:extLst>
                    <a:ext uri="{9D8B030D-6E8A-4147-A177-3AD203B41FA5}">
                      <a16:colId xmlns:a16="http://schemas.microsoft.com/office/drawing/2014/main" val="4090322259"/>
                    </a:ext>
                  </a:extLst>
                </a:gridCol>
                <a:gridCol w="1027579">
                  <a:extLst>
                    <a:ext uri="{9D8B030D-6E8A-4147-A177-3AD203B41FA5}">
                      <a16:colId xmlns:a16="http://schemas.microsoft.com/office/drawing/2014/main" val="4189324082"/>
                    </a:ext>
                  </a:extLst>
                </a:gridCol>
                <a:gridCol w="1027579">
                  <a:extLst>
                    <a:ext uri="{9D8B030D-6E8A-4147-A177-3AD203B41FA5}">
                      <a16:colId xmlns:a16="http://schemas.microsoft.com/office/drawing/2014/main" val="3875382414"/>
                    </a:ext>
                  </a:extLst>
                </a:gridCol>
              </a:tblGrid>
              <a:tr h="276599"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1" u="none" strike="noStrike">
                          <a:effectLst/>
                        </a:rPr>
                        <a:t>Kontantprinsippet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extLst>
                  <a:ext uri="{0D108BD9-81ED-4DB2-BD59-A6C34878D82A}">
                    <a16:rowId xmlns:a16="http://schemas.microsoft.com/office/drawing/2014/main" val="904669028"/>
                  </a:ext>
                </a:extLst>
              </a:tr>
              <a:tr h="513401"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u="none" strike="noStrike">
                          <a:effectLst/>
                        </a:rPr>
                        <a:t>Kontraktsinngåelse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u="none" strike="noStrike">
                          <a:effectLst/>
                        </a:rPr>
                        <a:t>1. måned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u="none" strike="noStrike">
                          <a:effectLst/>
                        </a:rPr>
                        <a:t>2.måned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u="none" strike="noStrike">
                          <a:effectLst/>
                        </a:rPr>
                        <a:t>3. måned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u="none" strike="noStrike">
                          <a:effectLst/>
                        </a:rPr>
                        <a:t>4. måned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u="none" strike="noStrike">
                          <a:effectLst/>
                        </a:rPr>
                        <a:t>5. måned 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u="none" strike="noStrike">
                          <a:effectLst/>
                        </a:rPr>
                        <a:t>6. måned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extLst>
                  <a:ext uri="{0D108BD9-81ED-4DB2-BD59-A6C34878D82A}">
                    <a16:rowId xmlns:a16="http://schemas.microsoft.com/office/drawing/2014/main" val="3274472478"/>
                  </a:ext>
                </a:extLst>
              </a:tr>
              <a:tr h="276599"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u="none" strike="noStrike">
                          <a:effectLst/>
                        </a:rPr>
                        <a:t>Salgsinntekt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u="none" strike="noStrike">
                          <a:effectLst/>
                        </a:rPr>
                        <a:t>100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u="none" strike="noStrike">
                          <a:effectLst/>
                        </a:rPr>
                        <a:t>0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u="none" strike="noStrike">
                          <a:effectLst/>
                        </a:rPr>
                        <a:t>0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u="none" strike="noStrike">
                          <a:effectLst/>
                        </a:rPr>
                        <a:t>50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u="none" strike="noStrike">
                          <a:effectLst/>
                        </a:rPr>
                        <a:t>50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u="none" strike="noStrike">
                          <a:effectLst/>
                        </a:rPr>
                        <a:t>0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u="none" strike="noStrike">
                          <a:effectLst/>
                        </a:rPr>
                        <a:t>0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extLst>
                  <a:ext uri="{0D108BD9-81ED-4DB2-BD59-A6C34878D82A}">
                    <a16:rowId xmlns:a16="http://schemas.microsoft.com/office/drawing/2014/main" val="3442057214"/>
                  </a:ext>
                </a:extLst>
              </a:tr>
              <a:tr h="276599"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u="none" strike="noStrike">
                          <a:effectLst/>
                        </a:rPr>
                        <a:t>Lønnskostnad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u="none" strike="noStrike">
                          <a:effectLst/>
                        </a:rPr>
                        <a:t>0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u="none" strike="noStrike">
                          <a:effectLst/>
                        </a:rPr>
                        <a:t>-50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u="none" strike="noStrike">
                          <a:effectLst/>
                        </a:rPr>
                        <a:t>-50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u="none" strike="noStrike">
                          <a:effectLst/>
                        </a:rPr>
                        <a:t>0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u="none" strike="noStrike">
                          <a:effectLst/>
                        </a:rPr>
                        <a:t>0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u="none" strike="noStrike">
                          <a:effectLst/>
                        </a:rPr>
                        <a:t>0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u="none" strike="noStrike">
                          <a:effectLst/>
                        </a:rPr>
                        <a:t>0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extLst>
                  <a:ext uri="{0D108BD9-81ED-4DB2-BD59-A6C34878D82A}">
                    <a16:rowId xmlns:a16="http://schemas.microsoft.com/office/drawing/2014/main" val="1475600201"/>
                  </a:ext>
                </a:extLst>
              </a:tr>
              <a:tr h="323959"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extLst>
                  <a:ext uri="{0D108BD9-81ED-4DB2-BD59-A6C34878D82A}">
                    <a16:rowId xmlns:a16="http://schemas.microsoft.com/office/drawing/2014/main" val="2039619636"/>
                  </a:ext>
                </a:extLst>
              </a:tr>
              <a:tr h="276599"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u="none" strike="noStrike">
                          <a:effectLst/>
                        </a:rPr>
                        <a:t>Driftsresultat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u="none" strike="noStrike">
                          <a:effectLst/>
                        </a:rPr>
                        <a:t>100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u="none" strike="noStrike">
                          <a:effectLst/>
                        </a:rPr>
                        <a:t>-50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u="none" strike="noStrike">
                          <a:effectLst/>
                        </a:rPr>
                        <a:t>-50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u="none" strike="noStrike">
                          <a:effectLst/>
                        </a:rPr>
                        <a:t>50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u="none" strike="noStrike">
                          <a:effectLst/>
                        </a:rPr>
                        <a:t>50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u="none" strike="noStrike">
                          <a:effectLst/>
                        </a:rPr>
                        <a:t>0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u="none" strike="noStrike">
                          <a:effectLst/>
                        </a:rPr>
                        <a:t>0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extLst>
                  <a:ext uri="{0D108BD9-81ED-4DB2-BD59-A6C34878D82A}">
                    <a16:rowId xmlns:a16="http://schemas.microsoft.com/office/drawing/2014/main" val="4007189423"/>
                  </a:ext>
                </a:extLst>
              </a:tr>
              <a:tr h="323959"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extLst>
                  <a:ext uri="{0D108BD9-81ED-4DB2-BD59-A6C34878D82A}">
                    <a16:rowId xmlns:a16="http://schemas.microsoft.com/office/drawing/2014/main" val="26770525"/>
                  </a:ext>
                </a:extLst>
              </a:tr>
              <a:tr h="276599"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1" u="none" strike="noStrike">
                          <a:effectLst/>
                        </a:rPr>
                        <a:t>Periodisering</a:t>
                      </a:r>
                      <a:endParaRPr lang="nb-N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extLst>
                  <a:ext uri="{0D108BD9-81ED-4DB2-BD59-A6C34878D82A}">
                    <a16:rowId xmlns:a16="http://schemas.microsoft.com/office/drawing/2014/main" val="1109970206"/>
                  </a:ext>
                </a:extLst>
              </a:tr>
              <a:tr h="513401"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u="none" strike="noStrike">
                          <a:effectLst/>
                        </a:rPr>
                        <a:t>Kontraktsinngåelse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u="none" strike="noStrike">
                          <a:effectLst/>
                        </a:rPr>
                        <a:t>1. måned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u="none" strike="noStrike">
                          <a:effectLst/>
                        </a:rPr>
                        <a:t>2.måned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extLst>
                  <a:ext uri="{0D108BD9-81ED-4DB2-BD59-A6C34878D82A}">
                    <a16:rowId xmlns:a16="http://schemas.microsoft.com/office/drawing/2014/main" val="2030479970"/>
                  </a:ext>
                </a:extLst>
              </a:tr>
              <a:tr h="276599"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u="none" strike="noStrike">
                          <a:effectLst/>
                        </a:rPr>
                        <a:t>Salgsinntekt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u="none" strike="noStrike">
                          <a:effectLst/>
                        </a:rPr>
                        <a:t>100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u="none" strike="noStrike">
                          <a:effectLst/>
                        </a:rPr>
                        <a:t>100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extLst>
                  <a:ext uri="{0D108BD9-81ED-4DB2-BD59-A6C34878D82A}">
                    <a16:rowId xmlns:a16="http://schemas.microsoft.com/office/drawing/2014/main" val="586340334"/>
                  </a:ext>
                </a:extLst>
              </a:tr>
              <a:tr h="276599"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u="none" strike="noStrike">
                          <a:effectLst/>
                        </a:rPr>
                        <a:t>Lønnskostnad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u="none" strike="noStrike">
                          <a:effectLst/>
                        </a:rPr>
                        <a:t>-50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u="none" strike="noStrike">
                          <a:effectLst/>
                        </a:rPr>
                        <a:t>-50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extLst>
                  <a:ext uri="{0D108BD9-81ED-4DB2-BD59-A6C34878D82A}">
                    <a16:rowId xmlns:a16="http://schemas.microsoft.com/office/drawing/2014/main" val="4152318176"/>
                  </a:ext>
                </a:extLst>
              </a:tr>
              <a:tr h="323959"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extLst>
                  <a:ext uri="{0D108BD9-81ED-4DB2-BD59-A6C34878D82A}">
                    <a16:rowId xmlns:a16="http://schemas.microsoft.com/office/drawing/2014/main" val="191974457"/>
                  </a:ext>
                </a:extLst>
              </a:tr>
              <a:tr h="276599"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u="none" strike="noStrike">
                          <a:effectLst/>
                        </a:rPr>
                        <a:t>Driftsresultat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u="none" strike="noStrike">
                          <a:effectLst/>
                        </a:rPr>
                        <a:t>50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u="none" strike="noStrike">
                          <a:effectLst/>
                        </a:rPr>
                        <a:t>50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extLst>
                  <a:ext uri="{0D108BD9-81ED-4DB2-BD59-A6C34878D82A}">
                    <a16:rowId xmlns:a16="http://schemas.microsoft.com/office/drawing/2014/main" val="2230429688"/>
                  </a:ext>
                </a:extLst>
              </a:tr>
              <a:tr h="323959"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2" marR="8222" marT="8222" marB="0" anchor="b"/>
                </a:tc>
                <a:extLst>
                  <a:ext uri="{0D108BD9-81ED-4DB2-BD59-A6C34878D82A}">
                    <a16:rowId xmlns:a16="http://schemas.microsoft.com/office/drawing/2014/main" val="3993759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54300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11852</TotalTime>
  <Words>3895</Words>
  <Application>Microsoft Office PowerPoint</Application>
  <PresentationFormat>Widescreen</PresentationFormat>
  <Paragraphs>479</Paragraphs>
  <Slides>89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10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89</vt:i4>
      </vt:variant>
    </vt:vector>
  </HeadingPairs>
  <TitlesOfParts>
    <vt:vector size="100" baseType="lpstr">
      <vt:lpstr>-apple-system</vt:lpstr>
      <vt:lpstr>Aptos</vt:lpstr>
      <vt:lpstr>Arial</vt:lpstr>
      <vt:lpstr>basis-grotesque-pro</vt:lpstr>
      <vt:lpstr>Calibri</vt:lpstr>
      <vt:lpstr>Calibri Light</vt:lpstr>
      <vt:lpstr>Open Sans</vt:lpstr>
      <vt:lpstr>TextReg</vt:lpstr>
      <vt:lpstr>Times New Roman</vt:lpstr>
      <vt:lpstr>Wingdings</vt:lpstr>
      <vt:lpstr>Office-tema</vt:lpstr>
      <vt:lpstr>SUJO-kurs</vt:lpstr>
      <vt:lpstr>Plan for denne økten</vt:lpstr>
      <vt:lpstr>Nyttig lærebok for de som ønsker mer påfyll</vt:lpstr>
      <vt:lpstr>Selskapets økonomiske liv</vt:lpstr>
      <vt:lpstr>Tankeeksempel</vt:lpstr>
      <vt:lpstr>Kontantprinsippet</vt:lpstr>
      <vt:lpstr>Periodisering til når aktiviteten skjer</vt:lpstr>
      <vt:lpstr>Eksempel: Kundefordring (når vi får etterskudsbetaling) </vt:lpstr>
      <vt:lpstr>PowerPoint-presentasjon</vt:lpstr>
      <vt:lpstr>Men når vi periodiserer en inntekt før vi får betalt – hva skjer?</vt:lpstr>
      <vt:lpstr>Eksempel: Kjøp av driftsmiddel</vt:lpstr>
      <vt:lpstr>Avskrivninger: Fordeler investeringskostnaden over den økonomiske levetiden. </vt:lpstr>
      <vt:lpstr>Utregning</vt:lpstr>
      <vt:lpstr>PowerPoint-presentasjon</vt:lpstr>
      <vt:lpstr>Diskusjon: Hvilken type regnskapsføring ga dere mest informasjon?</vt:lpstr>
      <vt:lpstr>Disse prinsippene vi har gjennomgått: Opptjening og sammenstilling, er lovfestet i regnskapsloven.  Vi skal komme tilbake til de andre prinsippene underveis.</vt:lpstr>
      <vt:lpstr>Diskusjon: Hva hvis en bedrift produserer produkter for et varelager som de så selger i et senere år?</vt:lpstr>
      <vt:lpstr>Eksempel: Man har ikke tilhørende inntekt for varene er ikke solgt! </vt:lpstr>
      <vt:lpstr>PowerPoint-presentasjon</vt:lpstr>
      <vt:lpstr>Produksjonsbedrifter kan dermed flytte kostnader med «lastebiler» over i balansen</vt:lpstr>
      <vt:lpstr>Appropo: Store utfordringer når varelageret ikke blir solgt….</vt:lpstr>
      <vt:lpstr>Hva med kostnader til forskning og utvikling?</vt:lpstr>
      <vt:lpstr>Eksempel: Funcom</vt:lpstr>
      <vt:lpstr>Oppsummert: Periodisering (som loven krever) har klare styrker, og noen svakheter</vt:lpstr>
      <vt:lpstr>Eksempel: Sponsorservice </vt:lpstr>
      <vt:lpstr>Eksempel: FAST-saken hos DN</vt:lpstr>
      <vt:lpstr>Oppsummert</vt:lpstr>
      <vt:lpstr>Del 2: Regnskapsanalyse </vt:lpstr>
      <vt:lpstr>Innledning</vt:lpstr>
      <vt:lpstr>Blir jobben stadig mer vanskelig?  = Skille nyttig informasjon fra støy.</vt:lpstr>
      <vt:lpstr>To regnskapsspråk i Norge  Se note 1 for info om hvilket språk regnskapet er avlagt etter.</vt:lpstr>
      <vt:lpstr>Hvem er regnskapspliktig?</vt:lpstr>
      <vt:lpstr>I denne delen skal vi bruke følgende selskap som eksempel</vt:lpstr>
      <vt:lpstr>Konsern oppstår med «bestemmende kontroll», typisk &gt;50% eierskap </vt:lpstr>
      <vt:lpstr>Hva er greia med konsernregnskapet?</vt:lpstr>
      <vt:lpstr>Tips fra Warren Buffet når vi skal analysere et regnskap.</vt:lpstr>
      <vt:lpstr>Diskusjon: Hvordan forventer dere resultatoppstillingen til BIR-konsernet ser ut?</vt:lpstr>
      <vt:lpstr>Resultatoppstillingen s. 118</vt:lpstr>
      <vt:lpstr>På inntektssiden</vt:lpstr>
      <vt:lpstr>Hva observerer vi? (oppsummert)</vt:lpstr>
      <vt:lpstr>Hva er driftsmarginen til BIR-konsernet i 2023 og 2022?</vt:lpstr>
      <vt:lpstr>Lønnsnoten er alltid interessant å studere – både for konsernet og for ledelsen.   Antall ansatte har økt med 35 i konsernet, og lønnskostnader med over 50 millioner!  Det er med å forklare nedgangen i driftsmarginen.</vt:lpstr>
      <vt:lpstr>I lønnsnoten kan vi finne ledelsens spesielle ordninger</vt:lpstr>
      <vt:lpstr>PowerPoint-presentasjon</vt:lpstr>
      <vt:lpstr>Avskrivninger er store, la oss se hva som ligger av anleggsmidler i balansen – legg merke til tilgang og avgang – betydelig tilgang!</vt:lpstr>
      <vt:lpstr>Et mye rapportert tall er EBITDA</vt:lpstr>
      <vt:lpstr>Warren Buffet er ingen fan av EBTIDA</vt:lpstr>
      <vt:lpstr>Hva kan vi lese ut av siste del av resultatoppstillingen?</vt:lpstr>
      <vt:lpstr>Fra siste del leser vi</vt:lpstr>
      <vt:lpstr>La oss studere sluttresultatet</vt:lpstr>
      <vt:lpstr>Vi skal bruke mye tid på skatt senere, så la oss utsette den diskusjonen.  Målet er at dere ikke skal gjøre slike feilsteg.</vt:lpstr>
      <vt:lpstr>Resultatmarginen</vt:lpstr>
      <vt:lpstr>Utregning</vt:lpstr>
      <vt:lpstr>Balansen gir uttrykk for selskapets finansielle stilling per årslutt – hva man eier og hvordan det er finansiert.  Anleggsmidler er eiendeler selskapet forventer å ha i mer enn ett år, mens omløpsmidler er eiendeler med kortere levetid.</vt:lpstr>
      <vt:lpstr>Balansen gir stort sett uttrykk for historiske priser – altså hva selskapet kjøpte eiendelen for minus avskrivninger</vt:lpstr>
      <vt:lpstr>PowerPoint-presentasjon</vt:lpstr>
      <vt:lpstr>Husk at egenkapital er en restpost. Det er eiendeler – gjeld. </vt:lpstr>
      <vt:lpstr>Investorer er ofte opptatt av hva eiendelene har generert av avkastning i perioden</vt:lpstr>
      <vt:lpstr>Løsning</vt:lpstr>
      <vt:lpstr>Sammenligningstall</vt:lpstr>
      <vt:lpstr>Ang. nivået på TKR</vt:lpstr>
      <vt:lpstr>Likviditets- og kredittanalyse</vt:lpstr>
      <vt:lpstr>Hva mener vi med likviditet?</vt:lpstr>
      <vt:lpstr>Hvordan står det til med likviditeten til selskapet? Da kan vi studere kontantstrømoppstillingen. Se s. 121</vt:lpstr>
      <vt:lpstr>Ikke alle selskap har kontantstrømoppstilling – kommer tilbake til denne problemstillingen</vt:lpstr>
      <vt:lpstr>BIR gir selv denne oversikten i årsrapporten</vt:lpstr>
      <vt:lpstr>Vi kan bruke kontantstrømoppstillingen til å vurdere selskapets finansielle evne</vt:lpstr>
      <vt:lpstr>Vi kan også studere likviditetsgrader</vt:lpstr>
      <vt:lpstr>Oppgave</vt:lpstr>
      <vt:lpstr>Løsning</vt:lpstr>
      <vt:lpstr>Kredittanalyse og konkursfare</vt:lpstr>
      <vt:lpstr>Krav til forsvarlig EK</vt:lpstr>
      <vt:lpstr>Kan ha plikt til å begjære oppbud</vt:lpstr>
      <vt:lpstr>Husk aksjelovens bestemmelser – plasser ansvaret hos styret</vt:lpstr>
      <vt:lpstr>Fordeler og ulemper med gjeld</vt:lpstr>
      <vt:lpstr>Eiendelssiden avgjør nivået på EK som er akseptabelt! </vt:lpstr>
      <vt:lpstr>Hva slags type gjeldsfinansiering bør selskapet velge? </vt:lpstr>
      <vt:lpstr>De klassiske måltallene</vt:lpstr>
      <vt:lpstr>Oppgave</vt:lpstr>
      <vt:lpstr>Løsning</vt:lpstr>
      <vt:lpstr>Skandalen: Kraft og Kultur</vt:lpstr>
      <vt:lpstr>Hvorfor dette caset? Et drama med mange fasetter</vt:lpstr>
      <vt:lpstr>Hovedpersonene</vt:lpstr>
      <vt:lpstr>Dette var inntekter som altså ikke var fakturert kunden</vt:lpstr>
      <vt:lpstr>Både revisor og styret stilte spørsmål om veksten. Men det var ansatte som selv bidro til oppklare det til slutt.</vt:lpstr>
      <vt:lpstr>  Hvilke feil lå i regnskapet ifølge granskningsrapportene? </vt:lpstr>
      <vt:lpstr>Hvorfor denne manipulasjonen?</vt:lpstr>
      <vt:lpstr>Hva var vanlig inntektsføring i bransjen?  Fra Grettes rapport… </vt:lpstr>
      <vt:lpstr>Viktigheten av å forstå bransjen når man analyserer et regnskap....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SUJO-kurs</dc:title>
  <dc:creator>Kyrre Kjellevold</dc:creator>
  <cp:lastModifiedBy>Kyrre Kjellevold</cp:lastModifiedBy>
  <cp:revision>31</cp:revision>
  <dcterms:created xsi:type="dcterms:W3CDTF">2024-10-07T10:42:03Z</dcterms:created>
  <dcterms:modified xsi:type="dcterms:W3CDTF">2024-10-15T16:26:02Z</dcterms:modified>
</cp:coreProperties>
</file>