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82" r:id="rId3"/>
    <p:sldId id="301" r:id="rId4"/>
    <p:sldId id="311" r:id="rId5"/>
    <p:sldId id="300" r:id="rId6"/>
    <p:sldId id="258" r:id="rId7"/>
    <p:sldId id="306" r:id="rId8"/>
    <p:sldId id="314" r:id="rId9"/>
    <p:sldId id="275" r:id="rId10"/>
    <p:sldId id="302" r:id="rId11"/>
    <p:sldId id="307" r:id="rId12"/>
    <p:sldId id="308" r:id="rId13"/>
    <p:sldId id="309" r:id="rId14"/>
    <p:sldId id="312" r:id="rId15"/>
    <p:sldId id="313" r:id="rId16"/>
    <p:sldId id="290" r:id="rId17"/>
    <p:sldId id="305" r:id="rId18"/>
    <p:sldId id="316" r:id="rId19"/>
    <p:sldId id="271" r:id="rId20"/>
    <p:sldId id="259" r:id="rId21"/>
    <p:sldId id="293" r:id="rId22"/>
    <p:sldId id="291" r:id="rId23"/>
    <p:sldId id="298" r:id="rId24"/>
    <p:sldId id="264" r:id="rId25"/>
    <p:sldId id="295" r:id="rId26"/>
    <p:sldId id="273" r:id="rId27"/>
    <p:sldId id="276" r:id="rId28"/>
    <p:sldId id="299" r:id="rId29"/>
    <p:sldId id="310" r:id="rId30"/>
    <p:sldId id="286" r:id="rId31"/>
    <p:sldId id="294" r:id="rId32"/>
    <p:sldId id="315" r:id="rId33"/>
    <p:sldId id="268" r:id="rId34"/>
    <p:sldId id="269" r:id="rId35"/>
    <p:sldId id="281" r:id="rId36"/>
    <p:sldId id="266" r:id="rId37"/>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5D8414-B3D8-4342-91A9-B1D63978B66D}" v="84" dt="2025-02-12T09:05:57.4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35"/>
    <p:restoredTop sz="96325"/>
  </p:normalViewPr>
  <p:slideViewPr>
    <p:cSldViewPr snapToGrid="0" snapToObjects="1">
      <p:cViewPr varScale="1">
        <p:scale>
          <a:sx n="116" d="100"/>
          <a:sy n="116" d="100"/>
        </p:scale>
        <p:origin x="192" y="968"/>
      </p:cViewPr>
      <p:guideLst/>
    </p:cSldViewPr>
  </p:slideViewPr>
  <p:notesTextViewPr>
    <p:cViewPr>
      <p:scale>
        <a:sx n="1" d="1"/>
        <a:sy n="1" d="1"/>
      </p:scale>
      <p:origin x="0" y="0"/>
    </p:cViewPr>
  </p:notesTextViewPr>
  <p:notesViewPr>
    <p:cSldViewPr snapToGrid="0" snapToObjects="1">
      <p:cViewPr varScale="1">
        <p:scale>
          <a:sx n="86" d="100"/>
          <a:sy n="86" d="100"/>
        </p:scale>
        <p:origin x="39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Users/kyrre.kjellevold/Desktop/Eksempel%20avskrivninger%20korrekt%20avskrivninger%20FINAL.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Lineære avskrivninger</a:t>
            </a:r>
          </a:p>
          <a:p>
            <a:pPr>
              <a:defRPr/>
            </a:pP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Sheet2!$A$2</c:f>
              <c:strCache>
                <c:ptCount val="1"/>
                <c:pt idx="0">
                  <c:v>Bokført verdi UB</c:v>
                </c:pt>
              </c:strCache>
            </c:strRef>
          </c:tx>
          <c:spPr>
            <a:ln w="28575" cap="rnd">
              <a:solidFill>
                <a:schemeClr val="accent1"/>
              </a:solidFill>
              <a:round/>
            </a:ln>
            <a:effectLst/>
          </c:spPr>
          <c:marker>
            <c:symbol val="none"/>
          </c:marker>
          <c:val>
            <c:numRef>
              <c:f>Sheet2!$B$2:$U$2</c:f>
              <c:numCache>
                <c:formatCode>General</c:formatCode>
                <c:ptCount val="20"/>
                <c:pt idx="0">
                  <c:v>19000</c:v>
                </c:pt>
                <c:pt idx="1">
                  <c:v>18000</c:v>
                </c:pt>
                <c:pt idx="2">
                  <c:v>17000</c:v>
                </c:pt>
                <c:pt idx="3">
                  <c:v>16000</c:v>
                </c:pt>
                <c:pt idx="4">
                  <c:v>15000</c:v>
                </c:pt>
                <c:pt idx="5">
                  <c:v>14000</c:v>
                </c:pt>
                <c:pt idx="6">
                  <c:v>13000</c:v>
                </c:pt>
                <c:pt idx="7">
                  <c:v>12000</c:v>
                </c:pt>
                <c:pt idx="8">
                  <c:v>11000</c:v>
                </c:pt>
                <c:pt idx="9">
                  <c:v>10000</c:v>
                </c:pt>
                <c:pt idx="10">
                  <c:v>9000</c:v>
                </c:pt>
                <c:pt idx="11">
                  <c:v>8000</c:v>
                </c:pt>
                <c:pt idx="12">
                  <c:v>7000</c:v>
                </c:pt>
                <c:pt idx="13">
                  <c:v>6000</c:v>
                </c:pt>
                <c:pt idx="14">
                  <c:v>5000</c:v>
                </c:pt>
                <c:pt idx="15">
                  <c:v>4000</c:v>
                </c:pt>
                <c:pt idx="16">
                  <c:v>3000</c:v>
                </c:pt>
                <c:pt idx="17">
                  <c:v>2000</c:v>
                </c:pt>
                <c:pt idx="18">
                  <c:v>1000</c:v>
                </c:pt>
                <c:pt idx="19">
                  <c:v>0</c:v>
                </c:pt>
              </c:numCache>
            </c:numRef>
          </c:val>
          <c:smooth val="0"/>
          <c:extLst>
            <c:ext xmlns:c16="http://schemas.microsoft.com/office/drawing/2014/chart" uri="{C3380CC4-5D6E-409C-BE32-E72D297353CC}">
              <c16:uniqueId val="{00000000-4643-9745-BD00-05E458FB7315}"/>
            </c:ext>
          </c:extLst>
        </c:ser>
        <c:ser>
          <c:idx val="1"/>
          <c:order val="1"/>
          <c:tx>
            <c:strRef>
              <c:f>Sheet2!$A$3</c:f>
              <c:strCache>
                <c:ptCount val="1"/>
                <c:pt idx="0">
                  <c:v>Avskrivninger</c:v>
                </c:pt>
              </c:strCache>
            </c:strRef>
          </c:tx>
          <c:spPr>
            <a:ln w="28575" cap="rnd">
              <a:solidFill>
                <a:schemeClr val="accent2"/>
              </a:solidFill>
              <a:round/>
            </a:ln>
            <a:effectLst/>
          </c:spPr>
          <c:marker>
            <c:symbol val="none"/>
          </c:marker>
          <c:val>
            <c:numRef>
              <c:f>Sheet2!$B$3:$U$3</c:f>
              <c:numCache>
                <c:formatCode>General</c:formatCode>
                <c:ptCount val="20"/>
                <c:pt idx="0">
                  <c:v>1000</c:v>
                </c:pt>
                <c:pt idx="1">
                  <c:v>1000</c:v>
                </c:pt>
                <c:pt idx="2">
                  <c:v>1000</c:v>
                </c:pt>
                <c:pt idx="3">
                  <c:v>1000</c:v>
                </c:pt>
                <c:pt idx="4">
                  <c:v>1000</c:v>
                </c:pt>
                <c:pt idx="5">
                  <c:v>1000</c:v>
                </c:pt>
                <c:pt idx="6">
                  <c:v>1000</c:v>
                </c:pt>
                <c:pt idx="7">
                  <c:v>1000</c:v>
                </c:pt>
                <c:pt idx="8">
                  <c:v>1000</c:v>
                </c:pt>
                <c:pt idx="9">
                  <c:v>1000</c:v>
                </c:pt>
                <c:pt idx="10">
                  <c:v>1000</c:v>
                </c:pt>
                <c:pt idx="11">
                  <c:v>1000</c:v>
                </c:pt>
                <c:pt idx="12">
                  <c:v>1000</c:v>
                </c:pt>
                <c:pt idx="13">
                  <c:v>1000</c:v>
                </c:pt>
                <c:pt idx="14">
                  <c:v>1000</c:v>
                </c:pt>
                <c:pt idx="15">
                  <c:v>1000</c:v>
                </c:pt>
                <c:pt idx="16">
                  <c:v>1000</c:v>
                </c:pt>
                <c:pt idx="17">
                  <c:v>1000</c:v>
                </c:pt>
                <c:pt idx="18">
                  <c:v>1000</c:v>
                </c:pt>
                <c:pt idx="19">
                  <c:v>1000</c:v>
                </c:pt>
              </c:numCache>
            </c:numRef>
          </c:val>
          <c:smooth val="0"/>
          <c:extLst>
            <c:ext xmlns:c16="http://schemas.microsoft.com/office/drawing/2014/chart" uri="{C3380CC4-5D6E-409C-BE32-E72D297353CC}">
              <c16:uniqueId val="{00000001-4643-9745-BD00-05E458FB7315}"/>
            </c:ext>
          </c:extLst>
        </c:ser>
        <c:dLbls>
          <c:showLegendKey val="0"/>
          <c:showVal val="0"/>
          <c:showCatName val="0"/>
          <c:showSerName val="0"/>
          <c:showPercent val="0"/>
          <c:showBubbleSize val="0"/>
        </c:dLbls>
        <c:smooth val="0"/>
        <c:axId val="1146529967"/>
        <c:axId val="1146281119"/>
      </c:lineChart>
      <c:catAx>
        <c:axId val="1146529967"/>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6281119"/>
        <c:crosses val="autoZero"/>
        <c:auto val="1"/>
        <c:lblAlgn val="ctr"/>
        <c:lblOffset val="100"/>
        <c:noMultiLvlLbl val="0"/>
      </c:catAx>
      <c:valAx>
        <c:axId val="114628111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65299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7242A0-445D-4DE4-A959-22549C2CE920}"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F668FBE0-AB11-4615-A3B1-2CAF45F8D1C4}">
      <dgm:prSet/>
      <dgm:spPr/>
      <dgm:t>
        <a:bodyPr/>
        <a:lstStyle/>
        <a:p>
          <a:r>
            <a:rPr lang="en-US"/>
            <a:t>Øke levetiden for å gjøre avskrivningene mindre = høyere driftsresultat.</a:t>
          </a:r>
        </a:p>
      </dgm:t>
    </dgm:pt>
    <dgm:pt modelId="{30571730-4C9D-4B89-9CA7-C5E1D0001073}" type="parTrans" cxnId="{BBF045F0-E763-4F1C-AD05-5D4814183E5F}">
      <dgm:prSet/>
      <dgm:spPr/>
      <dgm:t>
        <a:bodyPr/>
        <a:lstStyle/>
        <a:p>
          <a:endParaRPr lang="en-US"/>
        </a:p>
      </dgm:t>
    </dgm:pt>
    <dgm:pt modelId="{92ACA280-ECCB-42D2-B432-1C20F84C432B}" type="sibTrans" cxnId="{BBF045F0-E763-4F1C-AD05-5D4814183E5F}">
      <dgm:prSet/>
      <dgm:spPr/>
      <dgm:t>
        <a:bodyPr/>
        <a:lstStyle/>
        <a:p>
          <a:endParaRPr lang="en-US"/>
        </a:p>
      </dgm:t>
    </dgm:pt>
    <dgm:pt modelId="{9642C8EB-DDCF-4C91-BC8D-2D66B6E9477E}">
      <dgm:prSet/>
      <dgm:spPr/>
      <dgm:t>
        <a:bodyPr/>
        <a:lstStyle/>
        <a:p>
          <a:r>
            <a:rPr lang="en-US"/>
            <a:t>Redusere levetiden for å gjøre avskrivningene større = mye høyere driftsresultat etter færre år.</a:t>
          </a:r>
        </a:p>
      </dgm:t>
    </dgm:pt>
    <dgm:pt modelId="{68A4F7F5-BF6D-4439-A460-F1C4F27A9EF7}" type="parTrans" cxnId="{689C8905-4B69-4837-9937-8065DCC390BD}">
      <dgm:prSet/>
      <dgm:spPr/>
      <dgm:t>
        <a:bodyPr/>
        <a:lstStyle/>
        <a:p>
          <a:endParaRPr lang="en-US"/>
        </a:p>
      </dgm:t>
    </dgm:pt>
    <dgm:pt modelId="{DD7F4382-EC12-4B91-9B3C-B516AD1BB128}" type="sibTrans" cxnId="{689C8905-4B69-4837-9937-8065DCC390BD}">
      <dgm:prSet/>
      <dgm:spPr/>
      <dgm:t>
        <a:bodyPr/>
        <a:lstStyle/>
        <a:p>
          <a:endParaRPr lang="en-US"/>
        </a:p>
      </dgm:t>
    </dgm:pt>
    <dgm:pt modelId="{5F1810E7-D741-AA44-9549-A7018D200960}" type="pres">
      <dgm:prSet presAssocID="{007242A0-445D-4DE4-A959-22549C2CE920}" presName="hierChild1" presStyleCnt="0">
        <dgm:presLayoutVars>
          <dgm:chPref val="1"/>
          <dgm:dir/>
          <dgm:animOne val="branch"/>
          <dgm:animLvl val="lvl"/>
          <dgm:resizeHandles/>
        </dgm:presLayoutVars>
      </dgm:prSet>
      <dgm:spPr/>
    </dgm:pt>
    <dgm:pt modelId="{552E73FC-A769-B04A-9372-62D822CCAD00}" type="pres">
      <dgm:prSet presAssocID="{F668FBE0-AB11-4615-A3B1-2CAF45F8D1C4}" presName="hierRoot1" presStyleCnt="0"/>
      <dgm:spPr/>
    </dgm:pt>
    <dgm:pt modelId="{A53D5F04-B35C-A64C-8371-67D304C5C813}" type="pres">
      <dgm:prSet presAssocID="{F668FBE0-AB11-4615-A3B1-2CAF45F8D1C4}" presName="composite" presStyleCnt="0"/>
      <dgm:spPr/>
    </dgm:pt>
    <dgm:pt modelId="{54BDF277-21A6-EB46-AFC1-9024B55201E7}" type="pres">
      <dgm:prSet presAssocID="{F668FBE0-AB11-4615-A3B1-2CAF45F8D1C4}" presName="background" presStyleLbl="node0" presStyleIdx="0" presStyleCnt="2"/>
      <dgm:spPr/>
    </dgm:pt>
    <dgm:pt modelId="{99E2FAFF-6376-B843-B803-88521D0C7DBB}" type="pres">
      <dgm:prSet presAssocID="{F668FBE0-AB11-4615-A3B1-2CAF45F8D1C4}" presName="text" presStyleLbl="fgAcc0" presStyleIdx="0" presStyleCnt="2">
        <dgm:presLayoutVars>
          <dgm:chPref val="3"/>
        </dgm:presLayoutVars>
      </dgm:prSet>
      <dgm:spPr/>
    </dgm:pt>
    <dgm:pt modelId="{0C402379-8A1C-BE48-BCFC-182E14E3544B}" type="pres">
      <dgm:prSet presAssocID="{F668FBE0-AB11-4615-A3B1-2CAF45F8D1C4}" presName="hierChild2" presStyleCnt="0"/>
      <dgm:spPr/>
    </dgm:pt>
    <dgm:pt modelId="{58A486D4-F887-E647-BA07-159B96B513FC}" type="pres">
      <dgm:prSet presAssocID="{9642C8EB-DDCF-4C91-BC8D-2D66B6E9477E}" presName="hierRoot1" presStyleCnt="0"/>
      <dgm:spPr/>
    </dgm:pt>
    <dgm:pt modelId="{1A766233-84E6-1D46-8C42-9409FE6BE0B3}" type="pres">
      <dgm:prSet presAssocID="{9642C8EB-DDCF-4C91-BC8D-2D66B6E9477E}" presName="composite" presStyleCnt="0"/>
      <dgm:spPr/>
    </dgm:pt>
    <dgm:pt modelId="{90069710-032E-4B45-BF3C-3003A1CE69E7}" type="pres">
      <dgm:prSet presAssocID="{9642C8EB-DDCF-4C91-BC8D-2D66B6E9477E}" presName="background" presStyleLbl="node0" presStyleIdx="1" presStyleCnt="2"/>
      <dgm:spPr/>
    </dgm:pt>
    <dgm:pt modelId="{7E68F7A1-AF49-2344-9479-8000A5B6F4C0}" type="pres">
      <dgm:prSet presAssocID="{9642C8EB-DDCF-4C91-BC8D-2D66B6E9477E}" presName="text" presStyleLbl="fgAcc0" presStyleIdx="1" presStyleCnt="2">
        <dgm:presLayoutVars>
          <dgm:chPref val="3"/>
        </dgm:presLayoutVars>
      </dgm:prSet>
      <dgm:spPr/>
    </dgm:pt>
    <dgm:pt modelId="{95368325-97CC-514C-BA70-D50A70E7F2BC}" type="pres">
      <dgm:prSet presAssocID="{9642C8EB-DDCF-4C91-BC8D-2D66B6E9477E}" presName="hierChild2" presStyleCnt="0"/>
      <dgm:spPr/>
    </dgm:pt>
  </dgm:ptLst>
  <dgm:cxnLst>
    <dgm:cxn modelId="{689C8905-4B69-4837-9937-8065DCC390BD}" srcId="{007242A0-445D-4DE4-A959-22549C2CE920}" destId="{9642C8EB-DDCF-4C91-BC8D-2D66B6E9477E}" srcOrd="1" destOrd="0" parTransId="{68A4F7F5-BF6D-4439-A460-F1C4F27A9EF7}" sibTransId="{DD7F4382-EC12-4B91-9B3C-B516AD1BB128}"/>
    <dgm:cxn modelId="{14B88539-E387-4B41-9FB6-C82A3EDE3074}" type="presOf" srcId="{9642C8EB-DDCF-4C91-BC8D-2D66B6E9477E}" destId="{7E68F7A1-AF49-2344-9479-8000A5B6F4C0}" srcOrd="0" destOrd="0" presId="urn:microsoft.com/office/officeart/2005/8/layout/hierarchy1"/>
    <dgm:cxn modelId="{AC759397-231C-6E43-90B8-C16342E19136}" type="presOf" srcId="{F668FBE0-AB11-4615-A3B1-2CAF45F8D1C4}" destId="{99E2FAFF-6376-B843-B803-88521D0C7DBB}" srcOrd="0" destOrd="0" presId="urn:microsoft.com/office/officeart/2005/8/layout/hierarchy1"/>
    <dgm:cxn modelId="{7E1ADBC5-869E-3D4E-8A8B-CA1F38DD440C}" type="presOf" srcId="{007242A0-445D-4DE4-A959-22549C2CE920}" destId="{5F1810E7-D741-AA44-9549-A7018D200960}" srcOrd="0" destOrd="0" presId="urn:microsoft.com/office/officeart/2005/8/layout/hierarchy1"/>
    <dgm:cxn modelId="{BBF045F0-E763-4F1C-AD05-5D4814183E5F}" srcId="{007242A0-445D-4DE4-A959-22549C2CE920}" destId="{F668FBE0-AB11-4615-A3B1-2CAF45F8D1C4}" srcOrd="0" destOrd="0" parTransId="{30571730-4C9D-4B89-9CA7-C5E1D0001073}" sibTransId="{92ACA280-ECCB-42D2-B432-1C20F84C432B}"/>
    <dgm:cxn modelId="{16D422E7-4A98-1C46-A4CC-3C8594768B26}" type="presParOf" srcId="{5F1810E7-D741-AA44-9549-A7018D200960}" destId="{552E73FC-A769-B04A-9372-62D822CCAD00}" srcOrd="0" destOrd="0" presId="urn:microsoft.com/office/officeart/2005/8/layout/hierarchy1"/>
    <dgm:cxn modelId="{753DB95A-DA25-D642-B8A8-AE444E97129B}" type="presParOf" srcId="{552E73FC-A769-B04A-9372-62D822CCAD00}" destId="{A53D5F04-B35C-A64C-8371-67D304C5C813}" srcOrd="0" destOrd="0" presId="urn:microsoft.com/office/officeart/2005/8/layout/hierarchy1"/>
    <dgm:cxn modelId="{5B1DF79E-8DE4-414C-B447-8A1B9E408990}" type="presParOf" srcId="{A53D5F04-B35C-A64C-8371-67D304C5C813}" destId="{54BDF277-21A6-EB46-AFC1-9024B55201E7}" srcOrd="0" destOrd="0" presId="urn:microsoft.com/office/officeart/2005/8/layout/hierarchy1"/>
    <dgm:cxn modelId="{8DC842B5-0715-B54F-BA36-B359CBF43533}" type="presParOf" srcId="{A53D5F04-B35C-A64C-8371-67D304C5C813}" destId="{99E2FAFF-6376-B843-B803-88521D0C7DBB}" srcOrd="1" destOrd="0" presId="urn:microsoft.com/office/officeart/2005/8/layout/hierarchy1"/>
    <dgm:cxn modelId="{0A974B2F-456B-A44E-9D62-61AA2D3AF3B2}" type="presParOf" srcId="{552E73FC-A769-B04A-9372-62D822CCAD00}" destId="{0C402379-8A1C-BE48-BCFC-182E14E3544B}" srcOrd="1" destOrd="0" presId="urn:microsoft.com/office/officeart/2005/8/layout/hierarchy1"/>
    <dgm:cxn modelId="{408E5A69-57E5-C14D-91A8-382123B64A3B}" type="presParOf" srcId="{5F1810E7-D741-AA44-9549-A7018D200960}" destId="{58A486D4-F887-E647-BA07-159B96B513FC}" srcOrd="1" destOrd="0" presId="urn:microsoft.com/office/officeart/2005/8/layout/hierarchy1"/>
    <dgm:cxn modelId="{6F72FBE1-4709-7942-9ADF-9EB6E9A47DFC}" type="presParOf" srcId="{58A486D4-F887-E647-BA07-159B96B513FC}" destId="{1A766233-84E6-1D46-8C42-9409FE6BE0B3}" srcOrd="0" destOrd="0" presId="urn:microsoft.com/office/officeart/2005/8/layout/hierarchy1"/>
    <dgm:cxn modelId="{C4A42B5F-1DC9-9942-A2C4-B0768EE4D3B3}" type="presParOf" srcId="{1A766233-84E6-1D46-8C42-9409FE6BE0B3}" destId="{90069710-032E-4B45-BF3C-3003A1CE69E7}" srcOrd="0" destOrd="0" presId="urn:microsoft.com/office/officeart/2005/8/layout/hierarchy1"/>
    <dgm:cxn modelId="{B39D52F0-ED3B-684E-BC8E-529659527102}" type="presParOf" srcId="{1A766233-84E6-1D46-8C42-9409FE6BE0B3}" destId="{7E68F7A1-AF49-2344-9479-8000A5B6F4C0}" srcOrd="1" destOrd="0" presId="urn:microsoft.com/office/officeart/2005/8/layout/hierarchy1"/>
    <dgm:cxn modelId="{9A01E546-9158-4D4B-9E92-14FF73F1624C}" type="presParOf" srcId="{58A486D4-F887-E647-BA07-159B96B513FC}" destId="{95368325-97CC-514C-BA70-D50A70E7F2B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DF277-21A6-EB46-AFC1-9024B55201E7}">
      <dsp:nvSpPr>
        <dsp:cNvPr id="0" name=""/>
        <dsp:cNvSpPr/>
      </dsp:nvSpPr>
      <dsp:spPr>
        <a:xfrm>
          <a:off x="134291"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E2FAFF-6376-B843-B803-88521D0C7DBB}">
      <dsp:nvSpPr>
        <dsp:cNvPr id="0" name=""/>
        <dsp:cNvSpPr/>
      </dsp:nvSpPr>
      <dsp:spPr>
        <a:xfrm>
          <a:off x="615713"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Øke levetiden for å gjøre avskrivningene mindre = høyere driftsresultat.</a:t>
          </a:r>
        </a:p>
      </dsp:txBody>
      <dsp:txXfrm>
        <a:off x="696297" y="538547"/>
        <a:ext cx="4171627" cy="2590157"/>
      </dsp:txXfrm>
    </dsp:sp>
    <dsp:sp modelId="{90069710-032E-4B45-BF3C-3003A1CE69E7}">
      <dsp:nvSpPr>
        <dsp:cNvPr id="0" name=""/>
        <dsp:cNvSpPr/>
      </dsp:nvSpPr>
      <dsp:spPr>
        <a:xfrm>
          <a:off x="5429930" y="612"/>
          <a:ext cx="4332795" cy="2751325"/>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68F7A1-AF49-2344-9479-8000A5B6F4C0}">
      <dsp:nvSpPr>
        <dsp:cNvPr id="0" name=""/>
        <dsp:cNvSpPr/>
      </dsp:nvSpPr>
      <dsp:spPr>
        <a:xfrm>
          <a:off x="5911352" y="457963"/>
          <a:ext cx="4332795" cy="2751325"/>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a:t>Redusere levetiden for å gjøre avskrivningene større = mye høyere driftsresultat etter færre år.</a:t>
          </a:r>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2T10:13:25.342"/>
    </inkml:context>
    <inkml:brush xml:id="br0">
      <inkml:brushProperty name="width" value="0.05" units="cm"/>
      <inkml:brushProperty name="height" value="0.05" units="cm"/>
      <inkml:brushProperty name="color" value="#E71224"/>
    </inkml:brush>
  </inkml:definitions>
  <inkml:trace contextRef="#ctx0" brushRef="#br0">9 1 23972,'-5'0'0,"1"0"0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2T09:20:47.852"/>
    </inkml:context>
    <inkml:brush xml:id="br0">
      <inkml:brushProperty name="width" value="0.05" units="cm"/>
      <inkml:brushProperty name="height" value="0.05" units="cm"/>
      <inkml:brushProperty name="color" value="#E71224"/>
    </inkml:brush>
  </inkml:definitions>
  <inkml:trace contextRef="#ctx0" brushRef="#br0">1 9 18530,'0'-5'0,"0"1"0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2T09:20:49.502"/>
    </inkml:context>
    <inkml:brush xml:id="br0">
      <inkml:brushProperty name="width" value="0.05" units="cm"/>
      <inkml:brushProperty name="height" value="0.05" units="cm"/>
      <inkml:brushProperty name="color" value="#E71224"/>
    </inkml:brush>
  </inkml:definitions>
  <inkml:trace contextRef="#ctx0" brushRef="#br0">9 9 20310,'-5'-5'0,"1"1"0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2T09:14:52.765"/>
    </inkml:context>
    <inkml:brush xml:id="br0">
      <inkml:brushProperty name="width" value="0.05" units="cm"/>
      <inkml:brushProperty name="height" value="0.05" units="cm"/>
      <inkml:brushProperty name="color" value="#E71224"/>
    </inkml:brush>
  </inkml:definitions>
  <inkml:trace contextRef="#ctx0" brushRef="#br0">258 678 24575,'8'0'0,"5"0"0,-3 0 0,9 0 0,-4 0 0,13 0 0,-1 0 0,8 0 0,-8 0 0,4 0 0,-5 0 0,7 0 0,-7 0 0,5 0 0,-10 0 0,4 0 0,0 0 0,-4 0 0,4 0 0,-5 0 0,0 0 0,-1 0 0,1-5 0,-1 4 0,-4-3 0,3-1 0,-3 4 0,0-3 0,-1 4 0,-1 0 0,-3 0 0,4 0 0,-5 0 0,0 0 0,0 0 0,-1-4 0,1 3 0,0-7 0,0 7 0,0-7 0,0 7 0,-1-3 0,1 0 0,0 3 0,0-7 0,0 7 0,0-3 0,0 4 0,-1 0 0,1-4 0,0 3 0,0-3 0,0 4 0,0 0 0,-1 0 0,1-4 0,0 3 0,0-3 0,-1 4 0,1 0 0,0 0 0,0 0 0,-1 0 0,1 0 0,0 0 0,0 0 0,-1 0 0,1 0 0,0 0 0,-1 0 0,1 0 0,0 0 0,0 0 0,-1 0 0,1 0 0,-1 0 0,1 0 0,-1 0 0,1 0 0,-1 0 0,0 0 0,0 0 0,1 0 0,-1 0 0,0 0 0,1 0 0,-1 0 0,0 0 0,-3 3 0,2-2 0,-2 3 0,3-4 0,0 0 0,1 0 0,-1 0 0,0 0 0,-4-4 0,0-1 0,0 1 0,-3-4 0,7 3 0,-4-4 0,1 0 0,3 1 0,-7-1 0,7 4 0,-7-3 0,6 3 0,-6-4 0,7 0 0,-7 0 0,7 0 0,-7 0 0,7 0 0,-7 0 0,7 0 0,-7-5 0,7 4 0,-7-4 0,7 0 0,-7 4 0,3-4 0,1 1 0,-4 2 0,3-7 0,0 8 0,-3-4 0,3 5 0,-4-5 0,0 4 0,4-8 0,-3 7 0,4-7 0,-5 8 0,0-4 0,0 5 0,0-5 0,0 0 0,0-1 0,0 3 0,0 3 0,0 0 0,0 0 0,-4 0 0,-1 1 0,-3 3 0,3-2 0,-3 6 0,3-3 0,-4 4 0,0 0 0,0 0 0,0 0 0,0 0 0,0 0 0,1 0 0,-1 0 0,0 0 0,0 0 0,0 0 0,0 0 0,0 0 0,0 0 0,0 0 0,0 0 0,0 0 0,0 0 0,0 0 0,0 0 0,0 0 0,0 0 0,0 0 0,-5 0 0,4 0 0,-4 0 0,5 0 0,0 0 0,1 0 0,-1 0 0,0 0 0,0 0 0,0 0 0,0 0 0,0 0 0,0 0 0,0 0 0,1 0 0,-1 0 0,0 0 0,0 0 0,0 0 0,0 0 0,0 0 0,0 0 0,1 0 0,-1 0 0,0 0 0,0 0 0,4-4 0,-3 3 0,3-3 0,-4 4 0,0 0 0,0-4 0,0 3 0,0-3 0,0 4 0,0 0 0,1 0 0,-1-4 0,0 3 0,0-3 0,0 4 0,0 0 0,0-4 0,0 3 0,0-3 0,0 4 0,0 0 0,1-4 0,-1 3 0,0-3 0,0 0 0,0 3 0,0-3 0,1 0 0,-1 3 0,0-3 0,0 0 0,0 3 0,0-3 0,1 4 0,-1 0 0,0 0 0,0-4 0,0 3 0,0-3 0,0 4 0,0 0 0,0 0 0,1 0 0,-1 0 0,0 0 0,0 0 0,0 0 0,0 0 0,0 0 0,0 0 0,0 0 0,0 0 0,0 0 0,1 0 0,-1 0 0,0 0 0,0 0 0,0 0 0,0 0 0,0 0 0,0 0 0,0 0 0,0 0 0,0 0 0,0 0 0,0 0 0,0 0 0,0 0 0,0 0 0,0 0 0,0 0 0,0 0 0,0 0 0,0 4 0,0-3 0,1 3 0,-1-4 0,0 4 0,0-3 0,0 3 0,0-4 0,0 0 0,0 4 0,1-3 0,-1 3 0,0-4 0,0 0 0,0 0 0,0 0 0,0 4 0,0-3 0,0 3 0,1-1 0,-1-2 0,0 3 0,0-4 0,0 0 0,0 4 0,1-3 0,-1 3 0,0 0 0,0-3 0,0 3 0,0-4 0,1 0 0,-1 0 0,0 0 0,0 0 0,0 0 0,1 0 0,-1 0 0,0 3 0,0-2 0,1 3 0,-1 0 0,0-3 0,1 2 0,3 1 0,-3-3 0,7 7 0,-7-3 0,7 3 0,-6 1 0,6-1 0,-7 1 0,7 0 0,-7-4 0,7 3 0,-3-3 0,0 4 0,3 0 0,-7-1 0,7 1 0,-3 0 0,4 0 0,-4 0 0,3 0 0,-3-1 0,4 1 0,0 0 0,0 0 0,-4 0 0,3 0 0,-3 0 0,4-1 0,0 1 0,0 0 0,0 0 0,0 0 0,0 0 0,0 3 0,0-2 0,0 3 0,0-4 0,0 0 0,0 0 0,0-1 0,0 1 0,0 0 0,0 0 0,0 0 0,0-1 0,4-3 0,-3 2 0,7-6 0,-4 7 0,5-4 0,-1 1 0,-3 2 0,2-6 0,-2 7 0,0-3 0,3 0 0,-3 3 0,4-7 0,-5 7 0,4-7 0,-3 7 0,4-7 0,-1 6 0,1-6 0,-1 7 0,1-7 0,0 7 0,-1-7 0,1 3 0,-5-1 0,4-2 0,-3 7 0,4-7 0,-5 6 0,4-6 0,-7 7 0,7-7 0,-7 6 0,7-3 0,-7 5 0,2-1 0,1-3 0,-3 2 0,6-6 0,-6 6 0,3-3 0,0 1 0,0-2 0,1 1 0,3-3 0,-4 2 0,5-3 0,-1 0 0,0 0 0,0 0 0,0 0 0,-3 4 0,2-3 0,-6 3 0,3-4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4-22T09:14:59.578"/>
    </inkml:context>
    <inkml:brush xml:id="br0">
      <inkml:brushProperty name="width" value="0.05" units="cm"/>
      <inkml:brushProperty name="height" value="0.05" units="cm"/>
      <inkml:brushProperty name="color" value="#E71224"/>
    </inkml:brush>
  </inkml:definitions>
  <inkml:trace contextRef="#ctx0" brushRef="#br0">1 76 24575,'12'0'0,"5"0"0,-2 0 0,0 0 0,3 0 0,9 0 0,1 0 0,17 0 0,-4 0 0,5 0 0,1 0 0,7 0 0,2 0 0,0 0 0,6 0 0,-20 0 0,10 0 0,-18 0 0,5 5 0,-13-4 0,0 8 0,-7-8 0,-4 4 0,3-1 0,-8-3 0,4 3 0,0-4 0,-4 0 0,3 0 0,0 0 0,-3 0 0,7 0 0,-7 0 0,4 0 0,-5 0 0,0 0 0,4 0 0,-3 0 0,4 0 0,-5 0 0,5 0 0,-4 0 0,3 0 0,1 0 0,-4 4 0,3-3 0,1 3 0,-4-4 0,4 0 0,-1 0 0,-3 0 0,13 0 0,-8 0 0,4 0 0,-5 0 0,-1 0 0,-3 0 0,9 0 0,-9 0 0,8 5 0,-8-4 0,4 3 0,0-4 0,-4 0 0,8 0 0,-8 0 0,8 0 0,-3 0 0,5 0 0,-5 0 0,3 0 0,-3 0 0,4 0 0,1 0 0,-5 0 0,3 0 0,-3 0 0,5 0 0,-6 0 0,5 0 0,-4 0 0,-1 0 0,5 0 0,-4 0 0,-1 0 0,5 0 0,-9 0 0,8 0 0,-8 0 0,9 0 0,-5-4 0,6 3 0,0-8 0,-1 3 0,1 1 0,-1-4 0,6 3 0,-4 0 0,10-3 0,-10 8 0,4-9 0,1 9 0,-5-3 0,4-1 0,-6 4 0,1-3 0,-1 4 0,1-5 0,0 4 0,-1-3 0,1 0 0,-5 2 0,3-2 0,-3 0 0,0 3 0,3-8 0,-8 8 0,8-4 0,-3 5 0,0 0 0,3 0 0,1 0 0,2 0 0,-3 0 0,1 0 0,-9 0 0,8 0 0,-3 0 0,0 0 0,3 0 0,-3 0 0,0 0 0,-2 0 0,1 0 0,1 0 0,0 0 0,-2 0 0,1 0 0,1 0 0,-1 0 0,0 0 0,0 0 0,-4 0 0,3 0 0,1 0 0,-4 0 0,4 0 0,-5 0 0,4 0 0,-3 0 0,4 0 0,-5 0 0,-1 0 0,1 0 0,0 0 0,0 0 0,0 0 0,0 0 0,4 0 0,-3 0 0,4 0 0,-5 0 0,0 0 0,0 0 0,3 0 0,-2 4 0,3-3 0,-4 3 0,-1-4 0,1 4 0,0-3 0,-1 3 0,1 0 0,0-3 0,-1 7 0,1-7 0,0 6 0,-1-6 0,1 7 0,0-7 0,0 3 0,0 0 0,-1-3 0,1 3 0,0 0 0,0-4 0,0 4 0,-1-4 0,1 4 0,0-3 0,-1 3 0,1-4 0,0 0 0,-1 4 0,1-3 0,0 3 0,-1-4 0,1 0 0,0 0 0,-1 0 0,1 0 0,0 0 0,0 0 0,0 0 0,-1 0 0,1 0 0,0 0 0,0 0 0,0 0 0,-1 0 0,1 0 0,0 0 0,0 0 0,-1 0 0,1 0 0,0 0 0,0 0 0,0 0 0,0 0 0,0 0 0,-1 0 0,1 0 0,0 0 0,0 0 0,0 0 0,0 0 0,0 0 0,-1 0 0,1 0 0,0 0 0,0 0 0,0 0 0,0 0 0,-1 0 0,1 0 0,0 0 0,0 0 0,0 0 0,0 0 0,0 0 0,-1 0 0,1 0 0,0 0 0,-1 0 0,1 0 0,0 0 0,0 0 0,-1 0 0,1 0 0,0 0 0,-1 0 0,1 0 0,0 0 0,0 0 0,0 0 0,0 0 0,-1 0 0,1 0 0,0 0 0,0 0 0,0 0 0,0 0 0,0 0 0,-1 0 0,1 0 0,0 0 0,0 0 0,0 0 0,0 0 0,-1 0 0,1 0 0,0 0 0,0 0 0,0 0 0,0 0 0,0 0 0,4 0 0,-3 0 0,4-4 0,-1 3 0,-4-3 0,4 4 0,-4 0 0,0 0 0,0 0 0,0-4 0,-1 3 0,5-3 0,-3 4 0,3 0 0,-4 0 0,0 0 0,-1-4 0,1 3 0,0-3 0,0 4 0,5 0 0,-4-4 0,3 3 0,1-3 0,-4 4 0,4-4 0,-6 3 0,6-3 0,-4 4 0,4 0 0,-1-5 0,-3 4 0,9-3 0,-9 0 0,8 3 0,-8-3 0,4 0 0,-1 3 0,-3-3 0,4 0 0,0 3 0,-4-3 0,3 4 0,-4 0 0,0 0 0,0 0 0,0 0 0,0 0 0,-1 0 0,1 0 0,0 0 0,-1 0 0,1 0 0,-1 0 0,1 0 0,-1 0 0,1 0 0,0 0 0,-5-4 0,4 3 0,-3-3 0,4 4 0,-1 0 0,1 0 0,-1 0 0,1 0 0,0 0 0,-1 0 0,1 0 0,0 0 0,-1 0 0,1 0 0,0 0 0,0 0 0,-1 0 0,1 0 0,0 0 0,0 0 0,0 0 0,0 0 0,-1 0 0,1 0 0,0 0 0,0 0 0,0 0 0,0 0 0,-1 0 0,1 0 0,0 0 0,0 0 0,0 0 0,0 0 0,0 0 0,-1 0 0,1 0 0,0 0 0,0 0 0,0 0 0,0 0 0,-1 0 0,1 0 0,0 0 0,0 0 0,0 0 0,0 4 0,0-3 0,-1 3 0,1 0 0,0-3 0,-1 3 0,1-4 0,0 0 0,0 0 0,0 0 0,0 0 0,0 0 0,-1 0 0,1 0 0,0 0 0,0 0 0,-1 0 0,1 0 0,0 0 0,0 0 0,0 0 0,-1 0 0,1 0 0,0 0 0,0 0 0,-1 0 0,1 0 0,-1 0 0,1 0 0,-1 0 0,1 0 0,0 0 0,-1 3 0,1-2 0,-1 3 0,1-4 0,-1 0 0,1 0 0,-1 0 0,0 0 0,1 0 0,-1 0 0,1 4 0,-1-4 0,1 4 0,0-4 0,-1 4 0,1-3 0,0 3 0,-1 0 0,1-3 0,0 3 0,-1-4 0,1 0 0,0 0 0,0 0 0,0 0 0,-1 0 0,1 0 0,0 0 0,0 4 0,-1-3 0,1 3 0,-1-4 0,-3 0 0,-2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6381D-056E-F344-9DAD-7FCF8068C743}" type="datetimeFigureOut">
              <a:rPr lang="nb-NO" smtClean="0"/>
              <a:t>11.02.2025</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12DF92-3E70-A940-B783-BF54940F5FD7}" type="slidenum">
              <a:rPr lang="nb-NO" smtClean="0"/>
              <a:t>‹#›</a:t>
            </a:fld>
            <a:endParaRPr lang="nb-NO"/>
          </a:p>
        </p:txBody>
      </p:sp>
    </p:spTree>
    <p:extLst>
      <p:ext uri="{BB962C8B-B14F-4D97-AF65-F5344CB8AC3E}">
        <p14:creationId xmlns:p14="http://schemas.microsoft.com/office/powerpoint/2010/main" val="142859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12DF92-3E70-A940-B783-BF54940F5FD7}" type="slidenum">
              <a:rPr lang="nb-NO" smtClean="0"/>
              <a:t>9</a:t>
            </a:fld>
            <a:endParaRPr lang="nb-NO"/>
          </a:p>
        </p:txBody>
      </p:sp>
    </p:spTree>
    <p:extLst>
      <p:ext uri="{BB962C8B-B14F-4D97-AF65-F5344CB8AC3E}">
        <p14:creationId xmlns:p14="http://schemas.microsoft.com/office/powerpoint/2010/main" val="3969085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lvl="1"/>
            <a:r>
              <a:rPr lang="nb-NO" dirty="0"/>
              <a:t>Revisorloven: «Revisor skal bidra til å forebygge...»</a:t>
            </a:r>
          </a:p>
          <a:p>
            <a:pPr lvl="1"/>
            <a:r>
              <a:rPr lang="nb-NO" dirty="0"/>
              <a:t>Hva er vesentlig? Typisk 5% av resultat f. skatt, 1-3 % av sum balanseverdier etc.</a:t>
            </a:r>
          </a:p>
          <a:p>
            <a:endParaRPr lang="nb-NO" dirty="0"/>
          </a:p>
          <a:p>
            <a:pPr lvl="1"/>
            <a:r>
              <a:rPr lang="nb-NO" dirty="0"/>
              <a:t>Hvordan revidere estimater? </a:t>
            </a:r>
          </a:p>
          <a:p>
            <a:pPr lvl="1"/>
            <a:r>
              <a:rPr lang="nb-NO" dirty="0"/>
              <a:t>Hva hvis ledelsen samarbeider for å lure revisor?</a:t>
            </a:r>
          </a:p>
          <a:p>
            <a:pPr lvl="1"/>
            <a:r>
              <a:rPr lang="nb-NO" dirty="0"/>
              <a:t>Revisor tester bare et utvalg av en populasjon, altså ikke alle bilag!!</a:t>
            </a:r>
          </a:p>
          <a:p>
            <a:endParaRPr lang="nb-NO" dirty="0"/>
          </a:p>
          <a:p>
            <a:endParaRPr lang="nb-NO" dirty="0"/>
          </a:p>
          <a:p>
            <a:endParaRPr lang="nb-NO" dirty="0"/>
          </a:p>
        </p:txBody>
      </p:sp>
      <p:sp>
        <p:nvSpPr>
          <p:cNvPr id="4" name="Plassholder for lysbildenummer 3"/>
          <p:cNvSpPr>
            <a:spLocks noGrp="1"/>
          </p:cNvSpPr>
          <p:nvPr>
            <p:ph type="sldNum" sz="quarter" idx="5"/>
          </p:nvPr>
        </p:nvSpPr>
        <p:spPr/>
        <p:txBody>
          <a:bodyPr/>
          <a:lstStyle/>
          <a:p>
            <a:fld id="{2F12DF92-3E70-A940-B783-BF54940F5FD7}" type="slidenum">
              <a:rPr lang="nb-NO" smtClean="0"/>
              <a:t>20</a:t>
            </a:fld>
            <a:endParaRPr lang="nb-NO"/>
          </a:p>
        </p:txBody>
      </p:sp>
    </p:spTree>
    <p:extLst>
      <p:ext uri="{BB962C8B-B14F-4D97-AF65-F5344CB8AC3E}">
        <p14:creationId xmlns:p14="http://schemas.microsoft.com/office/powerpoint/2010/main" val="4221313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0787A98-0A7B-3541-8A39-027F5ABFD310}"/>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3AC6615F-7FDF-634B-9D78-5ED5E2E6FA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99BF5808-99A5-1146-9DBC-49805F2CD53C}"/>
              </a:ext>
            </a:extLst>
          </p:cNvPr>
          <p:cNvSpPr>
            <a:spLocks noGrp="1"/>
          </p:cNvSpPr>
          <p:nvPr>
            <p:ph type="dt" sz="half" idx="10"/>
          </p:nvPr>
        </p:nvSpPr>
        <p:spPr/>
        <p:txBody>
          <a:bodyPr/>
          <a:lstStyle/>
          <a:p>
            <a:fld id="{AF26DAF9-D2C5-FB41-9D25-B7A7AAE2010D}" type="datetimeFigureOut">
              <a:rPr lang="nb-NO" smtClean="0"/>
              <a:t>11.02.2025</a:t>
            </a:fld>
            <a:endParaRPr lang="nb-NO"/>
          </a:p>
        </p:txBody>
      </p:sp>
      <p:sp>
        <p:nvSpPr>
          <p:cNvPr id="5" name="Plassholder for bunntekst 4">
            <a:extLst>
              <a:ext uri="{FF2B5EF4-FFF2-40B4-BE49-F238E27FC236}">
                <a16:creationId xmlns:a16="http://schemas.microsoft.com/office/drawing/2014/main" id="{EC2F5900-77C1-9D44-B78D-29A2DC3DDCC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5A1D818-B9B4-B74C-8110-6E389562B498}"/>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2549707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2F6299-B1BE-4748-8F11-CE5DDA1E38AD}"/>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963CFAF0-1CB5-1C43-8E8A-1086AE970186}"/>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039D1E7E-5E4C-DC42-93E6-7B66E7C87F5A}"/>
              </a:ext>
            </a:extLst>
          </p:cNvPr>
          <p:cNvSpPr>
            <a:spLocks noGrp="1"/>
          </p:cNvSpPr>
          <p:nvPr>
            <p:ph type="dt" sz="half" idx="10"/>
          </p:nvPr>
        </p:nvSpPr>
        <p:spPr/>
        <p:txBody>
          <a:bodyPr/>
          <a:lstStyle/>
          <a:p>
            <a:fld id="{AF26DAF9-D2C5-FB41-9D25-B7A7AAE2010D}" type="datetimeFigureOut">
              <a:rPr lang="nb-NO" smtClean="0"/>
              <a:t>11.02.2025</a:t>
            </a:fld>
            <a:endParaRPr lang="nb-NO"/>
          </a:p>
        </p:txBody>
      </p:sp>
      <p:sp>
        <p:nvSpPr>
          <p:cNvPr id="5" name="Plassholder for bunntekst 4">
            <a:extLst>
              <a:ext uri="{FF2B5EF4-FFF2-40B4-BE49-F238E27FC236}">
                <a16:creationId xmlns:a16="http://schemas.microsoft.com/office/drawing/2014/main" id="{84D4AB46-87E3-B24E-989F-29FE15BE6CBF}"/>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CFCA69C-30F2-3742-B746-1179B7C3FF32}"/>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236388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1EF2913C-24A7-434D-ADF8-2EA5AC809245}"/>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9ABC504-416E-BC42-8ABD-0B92403CAB0B}"/>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3DAEACE8-67EF-5B40-B2C5-6F14A40B0F6D}"/>
              </a:ext>
            </a:extLst>
          </p:cNvPr>
          <p:cNvSpPr>
            <a:spLocks noGrp="1"/>
          </p:cNvSpPr>
          <p:nvPr>
            <p:ph type="dt" sz="half" idx="10"/>
          </p:nvPr>
        </p:nvSpPr>
        <p:spPr/>
        <p:txBody>
          <a:bodyPr/>
          <a:lstStyle/>
          <a:p>
            <a:fld id="{AF26DAF9-D2C5-FB41-9D25-B7A7AAE2010D}" type="datetimeFigureOut">
              <a:rPr lang="nb-NO" smtClean="0"/>
              <a:t>11.02.2025</a:t>
            </a:fld>
            <a:endParaRPr lang="nb-NO"/>
          </a:p>
        </p:txBody>
      </p:sp>
      <p:sp>
        <p:nvSpPr>
          <p:cNvPr id="5" name="Plassholder for bunntekst 4">
            <a:extLst>
              <a:ext uri="{FF2B5EF4-FFF2-40B4-BE49-F238E27FC236}">
                <a16:creationId xmlns:a16="http://schemas.microsoft.com/office/drawing/2014/main" id="{E9F4AD5C-17FB-C446-8D34-3AB2051D78A6}"/>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F95E1AA-A676-A145-B7B5-E216F2171CC5}"/>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3015299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96188B-18A1-354E-8A03-4E396AA9B91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81058DF-5033-8545-937F-626033E3D441}"/>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6CEA791-8E54-EB44-9877-E9477D7908CC}"/>
              </a:ext>
            </a:extLst>
          </p:cNvPr>
          <p:cNvSpPr>
            <a:spLocks noGrp="1"/>
          </p:cNvSpPr>
          <p:nvPr>
            <p:ph type="dt" sz="half" idx="10"/>
          </p:nvPr>
        </p:nvSpPr>
        <p:spPr/>
        <p:txBody>
          <a:bodyPr/>
          <a:lstStyle/>
          <a:p>
            <a:fld id="{AF26DAF9-D2C5-FB41-9D25-B7A7AAE2010D}" type="datetimeFigureOut">
              <a:rPr lang="nb-NO" smtClean="0"/>
              <a:t>11.02.2025</a:t>
            </a:fld>
            <a:endParaRPr lang="nb-NO"/>
          </a:p>
        </p:txBody>
      </p:sp>
      <p:sp>
        <p:nvSpPr>
          <p:cNvPr id="5" name="Plassholder for bunntekst 4">
            <a:extLst>
              <a:ext uri="{FF2B5EF4-FFF2-40B4-BE49-F238E27FC236}">
                <a16:creationId xmlns:a16="http://schemas.microsoft.com/office/drawing/2014/main" id="{AB22C695-FC99-5046-AFC7-823CA56E4B3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32502DC-BDDD-DF47-A145-6D4B1B54A5E6}"/>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2738945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8B0B01-AAFC-E54B-821A-612617DAD31C}"/>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6D621AF-C94C-5F46-9193-851C7A0236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899E1FFD-3A93-2F44-BD5F-D370ABA1276A}"/>
              </a:ext>
            </a:extLst>
          </p:cNvPr>
          <p:cNvSpPr>
            <a:spLocks noGrp="1"/>
          </p:cNvSpPr>
          <p:nvPr>
            <p:ph type="dt" sz="half" idx="10"/>
          </p:nvPr>
        </p:nvSpPr>
        <p:spPr/>
        <p:txBody>
          <a:bodyPr/>
          <a:lstStyle/>
          <a:p>
            <a:fld id="{AF26DAF9-D2C5-FB41-9D25-B7A7AAE2010D}" type="datetimeFigureOut">
              <a:rPr lang="nb-NO" smtClean="0"/>
              <a:t>11.02.2025</a:t>
            </a:fld>
            <a:endParaRPr lang="nb-NO"/>
          </a:p>
        </p:txBody>
      </p:sp>
      <p:sp>
        <p:nvSpPr>
          <p:cNvPr id="5" name="Plassholder for bunntekst 4">
            <a:extLst>
              <a:ext uri="{FF2B5EF4-FFF2-40B4-BE49-F238E27FC236}">
                <a16:creationId xmlns:a16="http://schemas.microsoft.com/office/drawing/2014/main" id="{50210654-A505-8C48-B0F6-3B9FF672A16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43D72275-4141-2649-AAF0-C805FD509D2A}"/>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40761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F1BAAD8-0EEE-DA45-8683-FE42E3E37807}"/>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96E4E60B-F579-9545-9C42-EF5091C0597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2BE7803D-C91E-D545-AB36-E67AD470F43B}"/>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D16CF888-E24C-C24C-B554-1A9B10F63D60}"/>
              </a:ext>
            </a:extLst>
          </p:cNvPr>
          <p:cNvSpPr>
            <a:spLocks noGrp="1"/>
          </p:cNvSpPr>
          <p:nvPr>
            <p:ph type="dt" sz="half" idx="10"/>
          </p:nvPr>
        </p:nvSpPr>
        <p:spPr/>
        <p:txBody>
          <a:bodyPr/>
          <a:lstStyle/>
          <a:p>
            <a:fld id="{AF26DAF9-D2C5-FB41-9D25-B7A7AAE2010D}" type="datetimeFigureOut">
              <a:rPr lang="nb-NO" smtClean="0"/>
              <a:t>11.02.2025</a:t>
            </a:fld>
            <a:endParaRPr lang="nb-NO"/>
          </a:p>
        </p:txBody>
      </p:sp>
      <p:sp>
        <p:nvSpPr>
          <p:cNvPr id="6" name="Plassholder for bunntekst 5">
            <a:extLst>
              <a:ext uri="{FF2B5EF4-FFF2-40B4-BE49-F238E27FC236}">
                <a16:creationId xmlns:a16="http://schemas.microsoft.com/office/drawing/2014/main" id="{B6400BB3-D27A-1B4D-A627-C7BC6D833B44}"/>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E15D5AEB-C8C1-6942-8951-3BDA91B5E67E}"/>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596318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359B0AC-7ADC-9240-B170-1A5CA3A66AB4}"/>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623C7634-FC97-1E4F-9D9B-4FE6E7E3EC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A7E5AA72-EA48-6A42-86B9-963BEF3D9D60}"/>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A77ED582-A248-1645-A3EB-E1AE0886F8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3213F686-B647-3747-8955-5CA3826CF23D}"/>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0F299838-4AA4-2E48-80CC-FD7ABEC7A860}"/>
              </a:ext>
            </a:extLst>
          </p:cNvPr>
          <p:cNvSpPr>
            <a:spLocks noGrp="1"/>
          </p:cNvSpPr>
          <p:nvPr>
            <p:ph type="dt" sz="half" idx="10"/>
          </p:nvPr>
        </p:nvSpPr>
        <p:spPr/>
        <p:txBody>
          <a:bodyPr/>
          <a:lstStyle/>
          <a:p>
            <a:fld id="{AF26DAF9-D2C5-FB41-9D25-B7A7AAE2010D}" type="datetimeFigureOut">
              <a:rPr lang="nb-NO" smtClean="0"/>
              <a:t>11.02.2025</a:t>
            </a:fld>
            <a:endParaRPr lang="nb-NO"/>
          </a:p>
        </p:txBody>
      </p:sp>
      <p:sp>
        <p:nvSpPr>
          <p:cNvPr id="8" name="Plassholder for bunntekst 7">
            <a:extLst>
              <a:ext uri="{FF2B5EF4-FFF2-40B4-BE49-F238E27FC236}">
                <a16:creationId xmlns:a16="http://schemas.microsoft.com/office/drawing/2014/main" id="{0B26AEFA-9A38-D242-B355-CC017EA529FA}"/>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16CE5470-AA16-9041-81A3-13304F3C8264}"/>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401662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DE8431-B18E-E442-BFEB-0DBAE023544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BE4CC6B3-2A70-6846-A199-427931CAD887}"/>
              </a:ext>
            </a:extLst>
          </p:cNvPr>
          <p:cNvSpPr>
            <a:spLocks noGrp="1"/>
          </p:cNvSpPr>
          <p:nvPr>
            <p:ph type="dt" sz="half" idx="10"/>
          </p:nvPr>
        </p:nvSpPr>
        <p:spPr/>
        <p:txBody>
          <a:bodyPr/>
          <a:lstStyle/>
          <a:p>
            <a:fld id="{AF26DAF9-D2C5-FB41-9D25-B7A7AAE2010D}" type="datetimeFigureOut">
              <a:rPr lang="nb-NO" smtClean="0"/>
              <a:t>11.02.2025</a:t>
            </a:fld>
            <a:endParaRPr lang="nb-NO"/>
          </a:p>
        </p:txBody>
      </p:sp>
      <p:sp>
        <p:nvSpPr>
          <p:cNvPr id="4" name="Plassholder for bunntekst 3">
            <a:extLst>
              <a:ext uri="{FF2B5EF4-FFF2-40B4-BE49-F238E27FC236}">
                <a16:creationId xmlns:a16="http://schemas.microsoft.com/office/drawing/2014/main" id="{14843A57-403B-004B-AED2-CF7AC4960C5B}"/>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E4D75C-D53E-5440-A2B1-1B30FE7F6DD5}"/>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2214787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CB70C4B1-2E67-9F48-B935-81FC88DF603F}"/>
              </a:ext>
            </a:extLst>
          </p:cNvPr>
          <p:cNvSpPr>
            <a:spLocks noGrp="1"/>
          </p:cNvSpPr>
          <p:nvPr>
            <p:ph type="dt" sz="half" idx="10"/>
          </p:nvPr>
        </p:nvSpPr>
        <p:spPr/>
        <p:txBody>
          <a:bodyPr/>
          <a:lstStyle/>
          <a:p>
            <a:fld id="{AF26DAF9-D2C5-FB41-9D25-B7A7AAE2010D}" type="datetimeFigureOut">
              <a:rPr lang="nb-NO" smtClean="0"/>
              <a:t>11.02.2025</a:t>
            </a:fld>
            <a:endParaRPr lang="nb-NO"/>
          </a:p>
        </p:txBody>
      </p:sp>
      <p:sp>
        <p:nvSpPr>
          <p:cNvPr id="3" name="Plassholder for bunntekst 2">
            <a:extLst>
              <a:ext uri="{FF2B5EF4-FFF2-40B4-BE49-F238E27FC236}">
                <a16:creationId xmlns:a16="http://schemas.microsoft.com/office/drawing/2014/main" id="{59993ACE-3901-6945-9282-A07378E8D57E}"/>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1737DA79-5D7D-484D-9927-283131FAC1A1}"/>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301219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131E8A3-412B-E240-81C3-FF25A1FD6A0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1023FB7E-0D34-5543-A8BF-5B5D626879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1098B8B-CC32-0743-B5C1-6FDCE4614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3042E17B-F195-124A-AFCA-D2BC587B7135}"/>
              </a:ext>
            </a:extLst>
          </p:cNvPr>
          <p:cNvSpPr>
            <a:spLocks noGrp="1"/>
          </p:cNvSpPr>
          <p:nvPr>
            <p:ph type="dt" sz="half" idx="10"/>
          </p:nvPr>
        </p:nvSpPr>
        <p:spPr/>
        <p:txBody>
          <a:bodyPr/>
          <a:lstStyle/>
          <a:p>
            <a:fld id="{AF26DAF9-D2C5-FB41-9D25-B7A7AAE2010D}" type="datetimeFigureOut">
              <a:rPr lang="nb-NO" smtClean="0"/>
              <a:t>11.02.2025</a:t>
            </a:fld>
            <a:endParaRPr lang="nb-NO"/>
          </a:p>
        </p:txBody>
      </p:sp>
      <p:sp>
        <p:nvSpPr>
          <p:cNvPr id="6" name="Plassholder for bunntekst 5">
            <a:extLst>
              <a:ext uri="{FF2B5EF4-FFF2-40B4-BE49-F238E27FC236}">
                <a16:creationId xmlns:a16="http://schemas.microsoft.com/office/drawing/2014/main" id="{120C19C0-0E01-9F4E-8F10-95586C9EA46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A5BED6F-6B7E-2848-A6A3-BB9EB2C4B659}"/>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2868107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26C8519-9430-E74B-8A75-5CFF7315851B}"/>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EDEE4006-2D54-4D45-AE74-D7210E8488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E1D4CA24-C792-DF4A-AC08-F794539F48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CB268BA-1925-AC4D-AC3D-293F86FF21BB}"/>
              </a:ext>
            </a:extLst>
          </p:cNvPr>
          <p:cNvSpPr>
            <a:spLocks noGrp="1"/>
          </p:cNvSpPr>
          <p:nvPr>
            <p:ph type="dt" sz="half" idx="10"/>
          </p:nvPr>
        </p:nvSpPr>
        <p:spPr/>
        <p:txBody>
          <a:bodyPr/>
          <a:lstStyle/>
          <a:p>
            <a:fld id="{AF26DAF9-D2C5-FB41-9D25-B7A7AAE2010D}" type="datetimeFigureOut">
              <a:rPr lang="nb-NO" smtClean="0"/>
              <a:t>11.02.2025</a:t>
            </a:fld>
            <a:endParaRPr lang="nb-NO"/>
          </a:p>
        </p:txBody>
      </p:sp>
      <p:sp>
        <p:nvSpPr>
          <p:cNvPr id="6" name="Plassholder for bunntekst 5">
            <a:extLst>
              <a:ext uri="{FF2B5EF4-FFF2-40B4-BE49-F238E27FC236}">
                <a16:creationId xmlns:a16="http://schemas.microsoft.com/office/drawing/2014/main" id="{715AA8C3-649C-5647-9055-806B67378BA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17ABEAF-78CC-F443-8241-6C600961B2BF}"/>
              </a:ext>
            </a:extLst>
          </p:cNvPr>
          <p:cNvSpPr>
            <a:spLocks noGrp="1"/>
          </p:cNvSpPr>
          <p:nvPr>
            <p:ph type="sldNum" sz="quarter" idx="12"/>
          </p:nvPr>
        </p:nvSpPr>
        <p:spPr/>
        <p:txBody>
          <a:bodyPr/>
          <a:lstStyle/>
          <a:p>
            <a:fld id="{E9A2CFC5-9203-3B45-B4F6-586BA8461FD0}" type="slidenum">
              <a:rPr lang="nb-NO" smtClean="0"/>
              <a:t>‹#›</a:t>
            </a:fld>
            <a:endParaRPr lang="nb-NO"/>
          </a:p>
        </p:txBody>
      </p:sp>
    </p:spTree>
    <p:extLst>
      <p:ext uri="{BB962C8B-B14F-4D97-AF65-F5344CB8AC3E}">
        <p14:creationId xmlns:p14="http://schemas.microsoft.com/office/powerpoint/2010/main" val="182439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B9C6C00-FB24-664B-AC4B-C096F2AA55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5148AD44-17B1-4446-9ED5-4B48A93A5D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42EDEBAB-A63F-5E45-9258-7AF7F2D6DB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6DAF9-D2C5-FB41-9D25-B7A7AAE2010D}" type="datetimeFigureOut">
              <a:rPr lang="nb-NO" smtClean="0"/>
              <a:t>11.02.2025</a:t>
            </a:fld>
            <a:endParaRPr lang="nb-NO"/>
          </a:p>
        </p:txBody>
      </p:sp>
      <p:sp>
        <p:nvSpPr>
          <p:cNvPr id="5" name="Plassholder for bunntekst 4">
            <a:extLst>
              <a:ext uri="{FF2B5EF4-FFF2-40B4-BE49-F238E27FC236}">
                <a16:creationId xmlns:a16="http://schemas.microsoft.com/office/drawing/2014/main" id="{224089EA-D2B5-A643-B2F8-C9C1AA771E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F6E93DA1-9017-E141-BD2A-16ADEFA1AC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A2CFC5-9203-3B45-B4F6-586BA8461FD0}" type="slidenum">
              <a:rPr lang="nb-NO" smtClean="0"/>
              <a:t>‹#›</a:t>
            </a:fld>
            <a:endParaRPr lang="nb-NO"/>
          </a:p>
        </p:txBody>
      </p:sp>
    </p:spTree>
    <p:extLst>
      <p:ext uri="{BB962C8B-B14F-4D97-AF65-F5344CB8AC3E}">
        <p14:creationId xmlns:p14="http://schemas.microsoft.com/office/powerpoint/2010/main" val="1021775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customXml" Target="../ink/ink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customXml" Target="../ink/ink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customXml" Target="../ink/ink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customXml" Target="../ink/ink5.xml"/><Relationship Id="rId4" Type="http://schemas.openxmlformats.org/officeDocument/2006/relationships/image" Target="../media/image220.png"/></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Merking og logo – Hjelp og informasjon">
            <a:extLst>
              <a:ext uri="{FF2B5EF4-FFF2-40B4-BE49-F238E27FC236}">
                <a16:creationId xmlns:a16="http://schemas.microsoft.com/office/drawing/2014/main" id="{CB591F5E-5765-830B-DA2A-ECFC006B8E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1824" y="1058484"/>
            <a:ext cx="4448175" cy="2175587"/>
          </a:xfrm>
          <a:prstGeom prst="rect">
            <a:avLst/>
          </a:prstGeom>
          <a:noFill/>
          <a:extLst>
            <a:ext uri="{909E8E84-426E-40DD-AFC4-6F175D3DCCD1}">
              <a14:hiddenFill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id="{59A59B10-9D94-4C5B-8BF0-95928DCE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2058" name="Group 2057">
              <a:extLst>
                <a:ext uri="{FF2B5EF4-FFF2-40B4-BE49-F238E27FC236}">
                  <a16:creationId xmlns:a16="http://schemas.microsoft.com/office/drawing/2014/main" id="{354E31B9-72DD-4DE4-B3E3-4395530BEC1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2062" name="Freeform: Shape 2061">
                <a:extLst>
                  <a:ext uri="{FF2B5EF4-FFF2-40B4-BE49-F238E27FC236}">
                    <a16:creationId xmlns:a16="http://schemas.microsoft.com/office/drawing/2014/main" id="{68738192-1FEA-49E1-BFF3-6D1C324A5C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3" name="Freeform: Shape 2062">
                <a:extLst>
                  <a:ext uri="{FF2B5EF4-FFF2-40B4-BE49-F238E27FC236}">
                    <a16:creationId xmlns:a16="http://schemas.microsoft.com/office/drawing/2014/main" id="{F3C51644-0F34-453B-92B8-9FF33932E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059" name="Group 2058">
              <a:extLst>
                <a:ext uri="{FF2B5EF4-FFF2-40B4-BE49-F238E27FC236}">
                  <a16:creationId xmlns:a16="http://schemas.microsoft.com/office/drawing/2014/main" id="{8ADB9AB8-2EB4-4B5E-9A1E-84F2E44D918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2060" name="Freeform: Shape 2059">
                <a:extLst>
                  <a:ext uri="{FF2B5EF4-FFF2-40B4-BE49-F238E27FC236}">
                    <a16:creationId xmlns:a16="http://schemas.microsoft.com/office/drawing/2014/main" id="{95F439B0-E080-4B01-85AF-D226A85BA4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1" name="Freeform: Shape 2060">
                <a:extLst>
                  <a:ext uri="{FF2B5EF4-FFF2-40B4-BE49-F238E27FC236}">
                    <a16:creationId xmlns:a16="http://schemas.microsoft.com/office/drawing/2014/main" id="{EDEC643B-AA3F-4913-B411-1458BCEF26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tel 1">
            <a:extLst>
              <a:ext uri="{FF2B5EF4-FFF2-40B4-BE49-F238E27FC236}">
                <a16:creationId xmlns:a16="http://schemas.microsoft.com/office/drawing/2014/main" id="{3980329B-A08F-244A-A753-D69ED89702A7}"/>
              </a:ext>
            </a:extLst>
          </p:cNvPr>
          <p:cNvSpPr>
            <a:spLocks noGrp="1"/>
          </p:cNvSpPr>
          <p:nvPr>
            <p:ph type="ctrTitle"/>
          </p:nvPr>
        </p:nvSpPr>
        <p:spPr>
          <a:xfrm>
            <a:off x="838199" y="1120676"/>
            <a:ext cx="5257801" cy="2308324"/>
          </a:xfrm>
        </p:spPr>
        <p:txBody>
          <a:bodyPr>
            <a:normAutofit/>
          </a:bodyPr>
          <a:lstStyle/>
          <a:p>
            <a:pPr algn="l"/>
            <a:r>
              <a:rPr lang="nb-NO" sz="4000">
                <a:solidFill>
                  <a:schemeClr val="bg1"/>
                </a:solidFill>
              </a:rPr>
              <a:t>Slik manipulerer skurkene regnskapene</a:t>
            </a:r>
            <a:br>
              <a:rPr lang="nb-NO" sz="4000">
                <a:solidFill>
                  <a:schemeClr val="bg1"/>
                </a:solidFill>
              </a:rPr>
            </a:br>
            <a:r>
              <a:rPr lang="nb-NO" sz="4000">
                <a:solidFill>
                  <a:schemeClr val="bg1"/>
                </a:solidFill>
              </a:rPr>
              <a:t>	</a:t>
            </a:r>
          </a:p>
        </p:txBody>
      </p:sp>
      <p:sp>
        <p:nvSpPr>
          <p:cNvPr id="3" name="Undertittel 2">
            <a:extLst>
              <a:ext uri="{FF2B5EF4-FFF2-40B4-BE49-F238E27FC236}">
                <a16:creationId xmlns:a16="http://schemas.microsoft.com/office/drawing/2014/main" id="{18F7C3B1-D140-EF4B-A998-96DF98DA76F1}"/>
              </a:ext>
            </a:extLst>
          </p:cNvPr>
          <p:cNvSpPr>
            <a:spLocks noGrp="1"/>
          </p:cNvSpPr>
          <p:nvPr>
            <p:ph type="subTitle" idx="1"/>
          </p:nvPr>
        </p:nvSpPr>
        <p:spPr>
          <a:xfrm>
            <a:off x="835024" y="3809999"/>
            <a:ext cx="7025753" cy="1012778"/>
          </a:xfrm>
        </p:spPr>
        <p:txBody>
          <a:bodyPr>
            <a:normAutofit/>
          </a:bodyPr>
          <a:lstStyle/>
          <a:p>
            <a:pPr algn="l"/>
            <a:r>
              <a:rPr lang="nb-NO">
                <a:solidFill>
                  <a:schemeClr val="bg1"/>
                </a:solidFill>
              </a:rPr>
              <a:t>Av Kyrre Kjellevold, gravejournalist NRK/førsteamanuensis Siv.øk/(PhD) ved USN</a:t>
            </a:r>
          </a:p>
        </p:txBody>
      </p:sp>
    </p:spTree>
    <p:extLst>
      <p:ext uri="{BB962C8B-B14F-4D97-AF65-F5344CB8AC3E}">
        <p14:creationId xmlns:p14="http://schemas.microsoft.com/office/powerpoint/2010/main" val="1517878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91D2C4-7D66-B6F6-2533-CEC3B1E0F234}"/>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000" kern="1200">
                <a:solidFill>
                  <a:srgbClr val="FFFFFF"/>
                </a:solidFill>
                <a:latin typeface="+mj-lt"/>
                <a:ea typeface="+mj-ea"/>
                <a:cs typeface="+mj-cs"/>
              </a:rPr>
              <a:t>Ledelsen kan benytte estimatene til å styre inntektene – og gjør det! </a:t>
            </a:r>
            <a:br>
              <a:rPr lang="en-US" sz="2000" kern="1200">
                <a:solidFill>
                  <a:srgbClr val="FFFFFF"/>
                </a:solidFill>
                <a:latin typeface="+mj-lt"/>
                <a:ea typeface="+mj-ea"/>
                <a:cs typeface="+mj-cs"/>
              </a:rPr>
            </a:br>
            <a:br>
              <a:rPr lang="en-US" sz="2000" kern="1200">
                <a:solidFill>
                  <a:srgbClr val="FFFFFF"/>
                </a:solidFill>
                <a:latin typeface="+mj-lt"/>
                <a:ea typeface="+mj-ea"/>
                <a:cs typeface="+mj-cs"/>
              </a:rPr>
            </a:br>
            <a:r>
              <a:rPr lang="en-US" sz="2000" kern="1200">
                <a:solidFill>
                  <a:srgbClr val="FFFFFF"/>
                </a:solidFill>
                <a:latin typeface="+mj-lt"/>
                <a:ea typeface="+mj-ea"/>
                <a:cs typeface="+mj-cs"/>
              </a:rPr>
              <a:t>Typisk ved å reversere tidligere estimater.</a:t>
            </a:r>
          </a:p>
        </p:txBody>
      </p:sp>
      <p:pic>
        <p:nvPicPr>
          <p:cNvPr id="5" name="Content Placeholder 4" descr="A screenshot of a document&#10;&#10;AI-generated content may be incorrect.">
            <a:extLst>
              <a:ext uri="{FF2B5EF4-FFF2-40B4-BE49-F238E27FC236}">
                <a16:creationId xmlns:a16="http://schemas.microsoft.com/office/drawing/2014/main" id="{055142BB-6CA2-38E7-88CB-966F26DD0B39}"/>
              </a:ext>
            </a:extLst>
          </p:cNvPr>
          <p:cNvPicPr>
            <a:picLocks noGrp="1" noChangeAspect="1"/>
          </p:cNvPicPr>
          <p:nvPr>
            <p:ph idx="1"/>
          </p:nvPr>
        </p:nvPicPr>
        <p:blipFill>
          <a:blip r:embed="rId2"/>
          <a:stretch>
            <a:fillRect/>
          </a:stretch>
        </p:blipFill>
        <p:spPr>
          <a:xfrm>
            <a:off x="4777316" y="1164777"/>
            <a:ext cx="6780700" cy="4526116"/>
          </a:xfrm>
          <a:prstGeom prst="rect">
            <a:avLst/>
          </a:prstGeom>
        </p:spPr>
      </p:pic>
    </p:spTree>
    <p:extLst>
      <p:ext uri="{BB962C8B-B14F-4D97-AF65-F5344CB8AC3E}">
        <p14:creationId xmlns:p14="http://schemas.microsoft.com/office/powerpoint/2010/main" val="4122568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4D9C3-9D6D-0A52-0359-6F22822469BE}"/>
              </a:ext>
            </a:extLst>
          </p:cNvPr>
          <p:cNvSpPr>
            <a:spLocks noGrp="1"/>
          </p:cNvSpPr>
          <p:nvPr>
            <p:ph type="title"/>
          </p:nvPr>
        </p:nvSpPr>
        <p:spPr/>
        <p:txBody>
          <a:bodyPr/>
          <a:lstStyle/>
          <a:p>
            <a:r>
              <a:rPr lang="en-US" dirty="0"/>
              <a:t>Ang. </a:t>
            </a:r>
            <a:r>
              <a:rPr lang="en-US" dirty="0" err="1"/>
              <a:t>avskrivninger</a:t>
            </a:r>
            <a:r>
              <a:rPr lang="en-US" dirty="0"/>
              <a:t> – </a:t>
            </a:r>
            <a:r>
              <a:rPr lang="en-US" dirty="0" err="1"/>
              <a:t>profilen</a:t>
            </a:r>
            <a:r>
              <a:rPr lang="en-US" dirty="0"/>
              <a:t> </a:t>
            </a:r>
            <a:r>
              <a:rPr lang="en-US" dirty="0" err="1"/>
              <a:t>kan</a:t>
            </a:r>
            <a:r>
              <a:rPr lang="en-US" dirty="0"/>
              <a:t> </a:t>
            </a:r>
            <a:r>
              <a:rPr lang="en-US" dirty="0" err="1"/>
              <a:t>være</a:t>
            </a:r>
            <a:r>
              <a:rPr lang="en-US" dirty="0"/>
              <a:t> </a:t>
            </a:r>
            <a:r>
              <a:rPr lang="en-US" dirty="0" err="1"/>
              <a:t>nyttig</a:t>
            </a:r>
            <a:r>
              <a:rPr lang="en-US" dirty="0"/>
              <a:t> </a:t>
            </a:r>
            <a:r>
              <a:rPr lang="en-US" dirty="0" err="1"/>
              <a:t>å</a:t>
            </a:r>
            <a:r>
              <a:rPr lang="en-US" dirty="0"/>
              <a:t> </a:t>
            </a:r>
            <a:r>
              <a:rPr lang="en-US" dirty="0" err="1"/>
              <a:t>studere</a:t>
            </a:r>
            <a:endParaRPr lang="en-US" dirty="0"/>
          </a:p>
        </p:txBody>
      </p:sp>
      <p:graphicFrame>
        <p:nvGraphicFramePr>
          <p:cNvPr id="4" name="Content Placeholder 3">
            <a:extLst>
              <a:ext uri="{FF2B5EF4-FFF2-40B4-BE49-F238E27FC236}">
                <a16:creationId xmlns:a16="http://schemas.microsoft.com/office/drawing/2014/main" id="{29F52A15-3940-077D-2868-FC3FBCF028AA}"/>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0447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8FCB81-78F0-0B20-3F6F-6E5DC1553FD7}"/>
              </a:ext>
            </a:extLst>
          </p:cNvPr>
          <p:cNvSpPr>
            <a:spLocks noGrp="1"/>
          </p:cNvSpPr>
          <p:nvPr>
            <p:ph type="title"/>
          </p:nvPr>
        </p:nvSpPr>
        <p:spPr>
          <a:xfrm>
            <a:off x="1043631" y="809898"/>
            <a:ext cx="10173010" cy="1554480"/>
          </a:xfrm>
        </p:spPr>
        <p:txBody>
          <a:bodyPr anchor="ctr">
            <a:normAutofit/>
          </a:bodyPr>
          <a:lstStyle/>
          <a:p>
            <a:r>
              <a:rPr lang="en-US" sz="4800"/>
              <a:t>Kan være motivert til å:</a:t>
            </a:r>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3E548B3-69C3-DC24-207E-208F2F53E418}"/>
              </a:ext>
            </a:extLst>
          </p:cNvPr>
          <p:cNvGraphicFramePr>
            <a:graphicFrameLocks noGrp="1"/>
          </p:cNvGraphicFramePr>
          <p:nvPr>
            <p:ph idx="1"/>
            <p:extLst>
              <p:ext uri="{D42A27DB-BD31-4B8C-83A1-F6EECF244321}">
                <p14:modId xmlns:p14="http://schemas.microsoft.com/office/powerpoint/2010/main" val="433978316"/>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5639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B60E62-9988-180D-70DF-4CC14BB267A6}"/>
              </a:ext>
            </a:extLst>
          </p:cNvPr>
          <p:cNvSpPr>
            <a:spLocks noGrp="1"/>
          </p:cNvSpPr>
          <p:nvPr>
            <p:ph type="title"/>
          </p:nvPr>
        </p:nvSpPr>
        <p:spPr>
          <a:xfrm>
            <a:off x="808638" y="386930"/>
            <a:ext cx="9236700" cy="1188950"/>
          </a:xfrm>
        </p:spPr>
        <p:txBody>
          <a:bodyPr anchor="b">
            <a:normAutofit/>
          </a:bodyPr>
          <a:lstStyle/>
          <a:p>
            <a:r>
              <a:rPr lang="en-US" sz="5400"/>
              <a:t>Hva sier loven?</a:t>
            </a:r>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1F4490B-8046-2248-48E1-908AFAB3F90C}"/>
              </a:ext>
            </a:extLst>
          </p:cNvPr>
          <p:cNvSpPr>
            <a:spLocks noGrp="1"/>
          </p:cNvSpPr>
          <p:nvPr>
            <p:ph idx="1"/>
          </p:nvPr>
        </p:nvSpPr>
        <p:spPr>
          <a:xfrm>
            <a:off x="793660" y="2599509"/>
            <a:ext cx="10143668" cy="3435531"/>
          </a:xfrm>
        </p:spPr>
        <p:txBody>
          <a:bodyPr anchor="ctr">
            <a:normAutofit/>
          </a:bodyPr>
          <a:lstStyle/>
          <a:p>
            <a:r>
              <a:rPr lang="en-US" sz="2400" dirty="0"/>
              <a:t>At den </a:t>
            </a:r>
            <a:r>
              <a:rPr lang="en-US" sz="2400" dirty="0" err="1"/>
              <a:t>skal</a:t>
            </a:r>
            <a:r>
              <a:rPr lang="en-US" sz="2400" dirty="0"/>
              <a:t> </a:t>
            </a:r>
            <a:r>
              <a:rPr lang="en-US" sz="2400" dirty="0" err="1"/>
              <a:t>være</a:t>
            </a:r>
            <a:r>
              <a:rPr lang="en-US" sz="2400" dirty="0"/>
              <a:t> “</a:t>
            </a:r>
            <a:r>
              <a:rPr lang="en-US" sz="2400" dirty="0" err="1"/>
              <a:t>fornuftig</a:t>
            </a:r>
            <a:r>
              <a:rPr lang="en-US" sz="2400" dirty="0"/>
              <a:t>”!</a:t>
            </a:r>
          </a:p>
          <a:p>
            <a:endParaRPr lang="en-US" sz="2400" dirty="0"/>
          </a:p>
          <a:p>
            <a:r>
              <a:rPr lang="en-US" sz="2400" dirty="0"/>
              <a:t>98% av </a:t>
            </a:r>
            <a:r>
              <a:rPr lang="en-US" sz="2400" dirty="0" err="1"/>
              <a:t>norske</a:t>
            </a:r>
            <a:r>
              <a:rPr lang="en-US" sz="2400" dirty="0"/>
              <a:t> </a:t>
            </a:r>
            <a:r>
              <a:rPr lang="en-US" sz="2400" dirty="0" err="1"/>
              <a:t>regnskap</a:t>
            </a:r>
            <a:r>
              <a:rPr lang="en-US" sz="2400" dirty="0"/>
              <a:t> er </a:t>
            </a:r>
            <a:r>
              <a:rPr lang="en-US" sz="2400" dirty="0" err="1"/>
              <a:t>avlagt</a:t>
            </a:r>
            <a:r>
              <a:rPr lang="en-US" sz="2400" dirty="0"/>
              <a:t> </a:t>
            </a:r>
            <a:r>
              <a:rPr lang="en-US" sz="2400" dirty="0" err="1"/>
              <a:t>etter</a:t>
            </a:r>
            <a:r>
              <a:rPr lang="en-US" sz="2400" dirty="0"/>
              <a:t> GRS (god </a:t>
            </a:r>
            <a:r>
              <a:rPr lang="en-US" sz="2400" dirty="0" err="1"/>
              <a:t>regnskapsskikk</a:t>
            </a:r>
            <a:r>
              <a:rPr lang="en-US" sz="2400" dirty="0"/>
              <a:t>) </a:t>
            </a:r>
            <a:r>
              <a:rPr lang="en-US" sz="2400" dirty="0" err="1"/>
              <a:t>og</a:t>
            </a:r>
            <a:r>
              <a:rPr lang="en-US" sz="2400" dirty="0"/>
              <a:t> </a:t>
            </a:r>
            <a:r>
              <a:rPr lang="en-US" sz="2400" dirty="0" err="1"/>
              <a:t>ikke</a:t>
            </a:r>
            <a:r>
              <a:rPr lang="en-US" sz="2400" dirty="0"/>
              <a:t> IFRS.</a:t>
            </a:r>
          </a:p>
          <a:p>
            <a:pPr lvl="1"/>
            <a:r>
              <a:rPr lang="en-US" dirty="0" err="1"/>
              <a:t>Konsekvens</a:t>
            </a:r>
            <a:r>
              <a:rPr lang="en-US" dirty="0"/>
              <a:t>: </a:t>
            </a:r>
            <a:r>
              <a:rPr lang="en-US" dirty="0" err="1"/>
              <a:t>Mye</a:t>
            </a:r>
            <a:r>
              <a:rPr lang="en-US" dirty="0"/>
              <a:t> </a:t>
            </a:r>
            <a:r>
              <a:rPr lang="en-US" dirty="0" err="1"/>
              <a:t>slingringsmonn</a:t>
            </a:r>
            <a:r>
              <a:rPr lang="en-US" dirty="0"/>
              <a:t>!</a:t>
            </a:r>
          </a:p>
          <a:p>
            <a:pPr lvl="1"/>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err="1">
                <a:solidFill>
                  <a:prstClr val="black"/>
                </a:solidFill>
                <a:latin typeface="Calibri" panose="020F0502020204030204"/>
              </a:rPr>
              <a:t>Vær</a:t>
            </a:r>
            <a:r>
              <a:rPr lang="en-US" sz="2400" dirty="0">
                <a:solidFill>
                  <a:prstClr val="black"/>
                </a:solidFill>
                <a:latin typeface="Calibri" panose="020F0502020204030204"/>
              </a:rPr>
              <a:t> </a:t>
            </a:r>
            <a:r>
              <a:rPr lang="en-US" sz="2400" dirty="0" err="1">
                <a:solidFill>
                  <a:prstClr val="black"/>
                </a:solidFill>
                <a:latin typeface="Calibri" panose="020F0502020204030204"/>
              </a:rPr>
              <a:t>veldig</a:t>
            </a:r>
            <a:r>
              <a:rPr lang="en-US" sz="2400" dirty="0">
                <a:solidFill>
                  <a:prstClr val="black"/>
                </a:solidFill>
                <a:latin typeface="Calibri" panose="020F0502020204030204"/>
              </a:rPr>
              <a:t> </a:t>
            </a:r>
            <a:r>
              <a:rPr lang="en-US" sz="2400" dirty="0" err="1">
                <a:solidFill>
                  <a:prstClr val="black"/>
                </a:solidFill>
                <a:latin typeface="Calibri" panose="020F0502020204030204"/>
              </a:rPr>
              <a:t>forsiktig</a:t>
            </a:r>
            <a:r>
              <a:rPr lang="en-US" sz="2400" dirty="0">
                <a:solidFill>
                  <a:prstClr val="black"/>
                </a:solidFill>
                <a:latin typeface="Calibri" panose="020F0502020204030204"/>
              </a:rPr>
              <a:t> </a:t>
            </a:r>
            <a:r>
              <a:rPr lang="en-US" sz="2400" dirty="0" err="1">
                <a:solidFill>
                  <a:prstClr val="black"/>
                </a:solidFill>
                <a:latin typeface="Calibri" panose="020F0502020204030204"/>
              </a:rPr>
              <a:t>før</a:t>
            </a:r>
            <a:r>
              <a:rPr lang="en-US" sz="2400" dirty="0">
                <a:solidFill>
                  <a:prstClr val="black"/>
                </a:solidFill>
                <a:latin typeface="Calibri" panose="020F0502020204030204"/>
              </a:rPr>
              <a:t> </a:t>
            </a:r>
            <a:r>
              <a:rPr lang="en-US" sz="2400" dirty="0" err="1">
                <a:solidFill>
                  <a:prstClr val="black"/>
                </a:solidFill>
                <a:latin typeface="Calibri" panose="020F0502020204030204"/>
              </a:rPr>
              <a:t>dere</a:t>
            </a:r>
            <a:r>
              <a:rPr lang="en-US" sz="2400" dirty="0">
                <a:solidFill>
                  <a:prstClr val="black"/>
                </a:solidFill>
                <a:latin typeface="Calibri" panose="020F0502020204030204"/>
              </a:rPr>
              <a:t> melder </a:t>
            </a:r>
            <a:r>
              <a:rPr lang="en-US" sz="2400" dirty="0" err="1">
                <a:solidFill>
                  <a:prstClr val="black"/>
                </a:solidFill>
                <a:latin typeface="Calibri" panose="020F0502020204030204"/>
              </a:rPr>
              <a:t>nøkkeltall</a:t>
            </a:r>
            <a:r>
              <a:rPr lang="en-US" sz="2400" dirty="0">
                <a:solidFill>
                  <a:prstClr val="black"/>
                </a:solidFill>
                <a:latin typeface="Calibri" panose="020F0502020204030204"/>
              </a:rPr>
              <a:t> i </a:t>
            </a:r>
            <a:r>
              <a:rPr lang="en-US" sz="2400" dirty="0" err="1">
                <a:solidFill>
                  <a:prstClr val="black"/>
                </a:solidFill>
                <a:latin typeface="Calibri" panose="020F0502020204030204"/>
              </a:rPr>
              <a:t>tekst</a:t>
            </a:r>
            <a:r>
              <a:rPr lang="en-US" sz="2400" dirty="0">
                <a:solidFill>
                  <a:prstClr val="black"/>
                </a:solidFill>
                <a:latin typeface="Calibri" panose="020F0502020204030204"/>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1"/>
            <a:endParaRPr lang="en-US" dirty="0"/>
          </a:p>
        </p:txBody>
      </p:sp>
    </p:spTree>
    <p:extLst>
      <p:ext uri="{BB962C8B-B14F-4D97-AF65-F5344CB8AC3E}">
        <p14:creationId xmlns:p14="http://schemas.microsoft.com/office/powerpoint/2010/main" val="331772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589E-731F-7252-4266-7EDE1D916B54}"/>
              </a:ext>
            </a:extLst>
          </p:cNvPr>
          <p:cNvSpPr>
            <a:spLocks noGrp="1"/>
          </p:cNvSpPr>
          <p:nvPr>
            <p:ph type="title"/>
          </p:nvPr>
        </p:nvSpPr>
        <p:spPr/>
        <p:txBody>
          <a:bodyPr/>
          <a:lstStyle/>
          <a:p>
            <a:r>
              <a:rPr lang="en-US" dirty="0" err="1"/>
              <a:t>Konkret</a:t>
            </a:r>
            <a:r>
              <a:rPr lang="en-US" dirty="0"/>
              <a:t> case </a:t>
            </a:r>
            <a:r>
              <a:rPr lang="en-US" dirty="0" err="1"/>
              <a:t>jeg</a:t>
            </a:r>
            <a:r>
              <a:rPr lang="en-US" dirty="0"/>
              <a:t> ser </a:t>
            </a:r>
            <a:r>
              <a:rPr lang="en-US" dirty="0" err="1"/>
              <a:t>på</a:t>
            </a:r>
            <a:r>
              <a:rPr lang="en-US" dirty="0"/>
              <a:t> </a:t>
            </a:r>
            <a:r>
              <a:rPr lang="en-US" dirty="0" err="1"/>
              <a:t>nå</a:t>
            </a:r>
            <a:endParaRPr lang="en-US" dirty="0"/>
          </a:p>
        </p:txBody>
      </p:sp>
      <p:sp>
        <p:nvSpPr>
          <p:cNvPr id="3" name="Content Placeholder 2">
            <a:extLst>
              <a:ext uri="{FF2B5EF4-FFF2-40B4-BE49-F238E27FC236}">
                <a16:creationId xmlns:a16="http://schemas.microsoft.com/office/drawing/2014/main" id="{0C80C10A-6135-CF3D-3339-1DD82CAED02B}"/>
              </a:ext>
            </a:extLst>
          </p:cNvPr>
          <p:cNvSpPr>
            <a:spLocks noGrp="1"/>
          </p:cNvSpPr>
          <p:nvPr>
            <p:ph idx="1"/>
          </p:nvPr>
        </p:nvSpPr>
        <p:spPr/>
        <p:txBody>
          <a:bodyPr>
            <a:normAutofit fontScale="85000" lnSpcReduction="20000"/>
          </a:bodyPr>
          <a:lstStyle/>
          <a:p>
            <a:r>
              <a:rPr lang="en-US" dirty="0"/>
              <a:t>Single purpose </a:t>
            </a:r>
            <a:r>
              <a:rPr lang="en-US" dirty="0" err="1"/>
              <a:t>selskap</a:t>
            </a:r>
            <a:r>
              <a:rPr lang="en-US" dirty="0"/>
              <a:t> </a:t>
            </a:r>
            <a:r>
              <a:rPr lang="en-US" dirty="0" err="1"/>
              <a:t>rapporterer</a:t>
            </a:r>
            <a:r>
              <a:rPr lang="en-US" dirty="0"/>
              <a:t> </a:t>
            </a:r>
            <a:r>
              <a:rPr lang="en-US" dirty="0" err="1"/>
              <a:t>gevinst</a:t>
            </a:r>
            <a:r>
              <a:rPr lang="en-US" dirty="0"/>
              <a:t> </a:t>
            </a:r>
            <a:r>
              <a:rPr lang="en-US" dirty="0" err="1"/>
              <a:t>på</a:t>
            </a:r>
            <a:r>
              <a:rPr lang="en-US" dirty="0"/>
              <a:t> 163 MNOK </a:t>
            </a:r>
            <a:r>
              <a:rPr lang="en-US" dirty="0" err="1"/>
              <a:t>etter</a:t>
            </a:r>
            <a:r>
              <a:rPr lang="en-US" dirty="0"/>
              <a:t> </a:t>
            </a:r>
            <a:r>
              <a:rPr lang="en-US" dirty="0" err="1"/>
              <a:t>salg</a:t>
            </a:r>
            <a:r>
              <a:rPr lang="en-US" dirty="0"/>
              <a:t> av </a:t>
            </a:r>
            <a:r>
              <a:rPr lang="en-US" dirty="0" err="1"/>
              <a:t>anleggsmiddel</a:t>
            </a:r>
            <a:r>
              <a:rPr lang="en-US" dirty="0"/>
              <a:t>.</a:t>
            </a:r>
          </a:p>
          <a:p>
            <a:endParaRPr lang="en-US" dirty="0"/>
          </a:p>
          <a:p>
            <a:r>
              <a:rPr lang="en-US" dirty="0" err="1"/>
              <a:t>Fører</a:t>
            </a:r>
            <a:r>
              <a:rPr lang="en-US" dirty="0"/>
              <a:t> </a:t>
            </a:r>
            <a:r>
              <a:rPr lang="en-US" dirty="0" err="1"/>
              <a:t>opp</a:t>
            </a:r>
            <a:r>
              <a:rPr lang="en-US" dirty="0"/>
              <a:t> </a:t>
            </a:r>
            <a:r>
              <a:rPr lang="en-US" dirty="0" err="1"/>
              <a:t>en</a:t>
            </a:r>
            <a:r>
              <a:rPr lang="en-US" dirty="0"/>
              <a:t> </a:t>
            </a:r>
            <a:r>
              <a:rPr lang="en-US" dirty="0" err="1"/>
              <a:t>uvanlig</a:t>
            </a:r>
            <a:r>
              <a:rPr lang="en-US" dirty="0"/>
              <a:t> </a:t>
            </a:r>
            <a:r>
              <a:rPr lang="en-US" dirty="0" err="1"/>
              <a:t>kostnad</a:t>
            </a:r>
            <a:r>
              <a:rPr lang="en-US" dirty="0"/>
              <a:t> </a:t>
            </a:r>
            <a:r>
              <a:rPr lang="en-US" dirty="0" err="1"/>
              <a:t>på</a:t>
            </a:r>
            <a:r>
              <a:rPr lang="en-US" dirty="0"/>
              <a:t> 82 MNOK </a:t>
            </a:r>
            <a:r>
              <a:rPr lang="en-US" dirty="0" err="1"/>
              <a:t>som</a:t>
            </a:r>
            <a:r>
              <a:rPr lang="en-US" dirty="0"/>
              <a:t> </a:t>
            </a:r>
            <a:r>
              <a:rPr lang="en-US" dirty="0" err="1"/>
              <a:t>annen</a:t>
            </a:r>
            <a:r>
              <a:rPr lang="en-US" dirty="0"/>
              <a:t> </a:t>
            </a:r>
            <a:r>
              <a:rPr lang="en-US" dirty="0" err="1"/>
              <a:t>driftskostnad</a:t>
            </a:r>
            <a:r>
              <a:rPr lang="en-US" dirty="0"/>
              <a:t> </a:t>
            </a:r>
            <a:r>
              <a:rPr lang="en-US" dirty="0" err="1"/>
              <a:t>samme</a:t>
            </a:r>
            <a:r>
              <a:rPr lang="en-US" dirty="0"/>
              <a:t> </a:t>
            </a:r>
            <a:r>
              <a:rPr lang="en-US" dirty="0" err="1"/>
              <a:t>året</a:t>
            </a:r>
            <a:r>
              <a:rPr lang="en-US" dirty="0"/>
              <a:t>. Det </a:t>
            </a:r>
            <a:r>
              <a:rPr lang="en-US" dirty="0" err="1"/>
              <a:t>gjør</a:t>
            </a:r>
            <a:r>
              <a:rPr lang="en-US" dirty="0"/>
              <a:t> </a:t>
            </a:r>
            <a:r>
              <a:rPr lang="en-US" dirty="0" err="1"/>
              <a:t>driftsresultatet</a:t>
            </a:r>
            <a:r>
              <a:rPr lang="en-US" dirty="0"/>
              <a:t> </a:t>
            </a:r>
            <a:r>
              <a:rPr lang="en-US" dirty="0" err="1"/>
              <a:t>langt</a:t>
            </a:r>
            <a:r>
              <a:rPr lang="en-US" dirty="0"/>
              <a:t> </a:t>
            </a:r>
            <a:r>
              <a:rPr lang="en-US" dirty="0" err="1"/>
              <a:t>mindre</a:t>
            </a:r>
            <a:r>
              <a:rPr lang="en-US" dirty="0"/>
              <a:t>!</a:t>
            </a:r>
          </a:p>
          <a:p>
            <a:endParaRPr lang="en-US" dirty="0"/>
          </a:p>
          <a:p>
            <a:r>
              <a:rPr lang="en-US" dirty="0" err="1"/>
              <a:t>Hva</a:t>
            </a:r>
            <a:r>
              <a:rPr lang="en-US" dirty="0"/>
              <a:t> ligger her?</a:t>
            </a:r>
          </a:p>
          <a:p>
            <a:pPr lvl="1"/>
            <a:r>
              <a:rPr lang="en-US" dirty="0" err="1"/>
              <a:t>Påkostning</a:t>
            </a:r>
            <a:r>
              <a:rPr lang="en-US" dirty="0"/>
              <a:t> </a:t>
            </a:r>
            <a:r>
              <a:rPr lang="en-US" dirty="0" err="1"/>
              <a:t>på</a:t>
            </a:r>
            <a:r>
              <a:rPr lang="en-US" dirty="0"/>
              <a:t> </a:t>
            </a:r>
            <a:r>
              <a:rPr lang="en-US" dirty="0" err="1"/>
              <a:t>anleggsmiddelet</a:t>
            </a:r>
            <a:r>
              <a:rPr lang="en-US" dirty="0"/>
              <a:t> </a:t>
            </a:r>
            <a:r>
              <a:rPr lang="en-US" dirty="0" err="1"/>
              <a:t>før</a:t>
            </a:r>
            <a:r>
              <a:rPr lang="en-US" dirty="0"/>
              <a:t> </a:t>
            </a:r>
            <a:r>
              <a:rPr lang="en-US" dirty="0" err="1"/>
              <a:t>salg</a:t>
            </a:r>
            <a:r>
              <a:rPr lang="en-US" dirty="0"/>
              <a:t>? Nei, da </a:t>
            </a:r>
            <a:r>
              <a:rPr lang="en-US" dirty="0" err="1"/>
              <a:t>skal</a:t>
            </a:r>
            <a:r>
              <a:rPr lang="en-US" dirty="0"/>
              <a:t> det </a:t>
            </a:r>
            <a:r>
              <a:rPr lang="en-US" dirty="0" err="1"/>
              <a:t>balanseføres</a:t>
            </a:r>
            <a:r>
              <a:rPr lang="en-US" dirty="0"/>
              <a:t> </a:t>
            </a:r>
            <a:r>
              <a:rPr lang="en-US" dirty="0" err="1"/>
              <a:t>og</a:t>
            </a:r>
            <a:r>
              <a:rPr lang="en-US" dirty="0"/>
              <a:t> </a:t>
            </a:r>
            <a:r>
              <a:rPr lang="en-US" dirty="0" err="1"/>
              <a:t>ikke</a:t>
            </a:r>
            <a:r>
              <a:rPr lang="en-US" dirty="0"/>
              <a:t> </a:t>
            </a:r>
            <a:r>
              <a:rPr lang="en-US" dirty="0" err="1"/>
              <a:t>gå</a:t>
            </a:r>
            <a:r>
              <a:rPr lang="en-US" dirty="0"/>
              <a:t> over </a:t>
            </a:r>
            <a:r>
              <a:rPr lang="en-US" dirty="0" err="1"/>
              <a:t>resultat</a:t>
            </a:r>
            <a:r>
              <a:rPr lang="en-US" dirty="0"/>
              <a:t>. </a:t>
            </a:r>
            <a:r>
              <a:rPr lang="en-US" dirty="0" err="1"/>
              <a:t>Dobbelsjekket</a:t>
            </a:r>
            <a:r>
              <a:rPr lang="en-US" dirty="0"/>
              <a:t> mot </a:t>
            </a:r>
            <a:r>
              <a:rPr lang="en-US" dirty="0" err="1"/>
              <a:t>kontantstrømoppstilling</a:t>
            </a:r>
            <a:r>
              <a:rPr lang="en-US" dirty="0"/>
              <a:t> </a:t>
            </a:r>
            <a:r>
              <a:rPr lang="en-US" dirty="0" err="1"/>
              <a:t>i</a:t>
            </a:r>
            <a:r>
              <a:rPr lang="en-US" dirty="0"/>
              <a:t> </a:t>
            </a:r>
            <a:r>
              <a:rPr lang="en-US" dirty="0" err="1"/>
              <a:t>konsernet</a:t>
            </a:r>
            <a:r>
              <a:rPr lang="en-US" dirty="0"/>
              <a:t> </a:t>
            </a:r>
            <a:r>
              <a:rPr lang="en-US" dirty="0" err="1"/>
              <a:t>og</a:t>
            </a:r>
            <a:r>
              <a:rPr lang="en-US" dirty="0"/>
              <a:t> </a:t>
            </a:r>
            <a:r>
              <a:rPr lang="en-US" dirty="0" err="1"/>
              <a:t>notene</a:t>
            </a:r>
            <a:r>
              <a:rPr lang="en-US" dirty="0"/>
              <a:t> der.</a:t>
            </a:r>
          </a:p>
          <a:p>
            <a:pPr lvl="1"/>
            <a:r>
              <a:rPr lang="en-US" dirty="0" err="1"/>
              <a:t>Skjulte</a:t>
            </a:r>
            <a:r>
              <a:rPr lang="en-US" dirty="0"/>
              <a:t> </a:t>
            </a:r>
            <a:r>
              <a:rPr lang="en-US" dirty="0" err="1"/>
              <a:t>honorarer</a:t>
            </a:r>
            <a:r>
              <a:rPr lang="en-US" dirty="0"/>
              <a:t>? Kan </a:t>
            </a:r>
            <a:r>
              <a:rPr lang="en-US" dirty="0" err="1"/>
              <a:t>være</a:t>
            </a:r>
            <a:r>
              <a:rPr lang="en-US" dirty="0"/>
              <a:t> </a:t>
            </a:r>
            <a:r>
              <a:rPr lang="en-US" dirty="0" err="1"/>
              <a:t>betaling</a:t>
            </a:r>
            <a:r>
              <a:rPr lang="en-US" dirty="0"/>
              <a:t> </a:t>
            </a:r>
            <a:r>
              <a:rPr lang="en-US" dirty="0" err="1"/>
              <a:t>til</a:t>
            </a:r>
            <a:r>
              <a:rPr lang="en-US" dirty="0"/>
              <a:t> </a:t>
            </a:r>
            <a:r>
              <a:rPr lang="en-US" dirty="0" err="1"/>
              <a:t>ledelsens</a:t>
            </a:r>
            <a:r>
              <a:rPr lang="en-US" dirty="0"/>
              <a:t> </a:t>
            </a:r>
            <a:r>
              <a:rPr lang="en-US" dirty="0" err="1"/>
              <a:t>selskaper</a:t>
            </a:r>
            <a:r>
              <a:rPr lang="en-US" dirty="0"/>
              <a:t> for </a:t>
            </a:r>
            <a:r>
              <a:rPr lang="en-US" dirty="0" err="1"/>
              <a:t>å</a:t>
            </a:r>
            <a:r>
              <a:rPr lang="en-US" dirty="0"/>
              <a:t> ha </a:t>
            </a:r>
            <a:r>
              <a:rPr lang="en-US" dirty="0" err="1"/>
              <a:t>forvaltet</a:t>
            </a:r>
            <a:r>
              <a:rPr lang="en-US" dirty="0"/>
              <a:t> </a:t>
            </a:r>
            <a:r>
              <a:rPr lang="en-US" dirty="0" err="1"/>
              <a:t>salg</a:t>
            </a:r>
            <a:r>
              <a:rPr lang="en-US" dirty="0"/>
              <a:t> </a:t>
            </a:r>
            <a:r>
              <a:rPr lang="en-US" dirty="0" err="1"/>
              <a:t>osv</a:t>
            </a:r>
            <a:r>
              <a:rPr lang="en-US" dirty="0"/>
              <a:t>. I </a:t>
            </a:r>
            <a:r>
              <a:rPr lang="en-US" dirty="0" err="1"/>
              <a:t>så</a:t>
            </a:r>
            <a:r>
              <a:rPr lang="en-US" dirty="0"/>
              <a:t> fall </a:t>
            </a:r>
            <a:r>
              <a:rPr lang="en-US" dirty="0" err="1"/>
              <a:t>skulle</a:t>
            </a:r>
            <a:r>
              <a:rPr lang="en-US" dirty="0"/>
              <a:t> det </a:t>
            </a:r>
            <a:r>
              <a:rPr lang="en-US" dirty="0" err="1"/>
              <a:t>nevnes</a:t>
            </a:r>
            <a:r>
              <a:rPr lang="en-US" dirty="0"/>
              <a:t> I </a:t>
            </a:r>
            <a:r>
              <a:rPr lang="en-US" dirty="0" err="1"/>
              <a:t>hvert</a:t>
            </a:r>
            <a:r>
              <a:rPr lang="en-US" dirty="0"/>
              <a:t> fall I </a:t>
            </a:r>
            <a:r>
              <a:rPr lang="en-US" dirty="0" err="1"/>
              <a:t>konsernet</a:t>
            </a:r>
            <a:r>
              <a:rPr lang="en-US" dirty="0"/>
              <a:t> </a:t>
            </a:r>
            <a:r>
              <a:rPr lang="en-US" dirty="0" err="1"/>
              <a:t>som</a:t>
            </a:r>
            <a:r>
              <a:rPr lang="en-US" dirty="0"/>
              <a:t> </a:t>
            </a:r>
            <a:r>
              <a:rPr lang="en-US" dirty="0" err="1"/>
              <a:t>transaksjon</a:t>
            </a:r>
            <a:r>
              <a:rPr lang="en-US" dirty="0"/>
              <a:t> med </a:t>
            </a:r>
            <a:r>
              <a:rPr lang="en-US" dirty="0" err="1"/>
              <a:t>nærstående</a:t>
            </a:r>
            <a:r>
              <a:rPr lang="en-US" dirty="0"/>
              <a:t>. </a:t>
            </a:r>
            <a:r>
              <a:rPr lang="en-US" dirty="0" err="1"/>
              <a:t>Ingenting</a:t>
            </a:r>
            <a:r>
              <a:rPr lang="en-US" dirty="0"/>
              <a:t> der.</a:t>
            </a:r>
          </a:p>
          <a:p>
            <a:pPr lvl="1"/>
            <a:r>
              <a:rPr lang="en-US" dirty="0" err="1"/>
              <a:t>Så</a:t>
            </a:r>
            <a:r>
              <a:rPr lang="en-US" dirty="0"/>
              <a:t> </a:t>
            </a:r>
            <a:r>
              <a:rPr lang="en-US" dirty="0" err="1"/>
              <a:t>hva</a:t>
            </a:r>
            <a:r>
              <a:rPr lang="en-US" dirty="0"/>
              <a:t>? Vi </a:t>
            </a:r>
            <a:r>
              <a:rPr lang="en-US" dirty="0" err="1"/>
              <a:t>må</a:t>
            </a:r>
            <a:r>
              <a:rPr lang="en-US" dirty="0"/>
              <a:t> </a:t>
            </a:r>
            <a:r>
              <a:rPr lang="en-US" dirty="0" err="1"/>
              <a:t>være</a:t>
            </a:r>
            <a:r>
              <a:rPr lang="en-US" dirty="0"/>
              <a:t> </a:t>
            </a:r>
            <a:r>
              <a:rPr lang="en-US" dirty="0" err="1"/>
              <a:t>åpne</a:t>
            </a:r>
            <a:r>
              <a:rPr lang="en-US" dirty="0"/>
              <a:t> for at de </a:t>
            </a:r>
            <a:r>
              <a:rPr lang="en-US" dirty="0" err="1"/>
              <a:t>ikke</a:t>
            </a:r>
            <a:r>
              <a:rPr lang="en-US" dirty="0"/>
              <a:t> </a:t>
            </a:r>
            <a:r>
              <a:rPr lang="en-US" dirty="0" err="1"/>
              <a:t>følger</a:t>
            </a:r>
            <a:r>
              <a:rPr lang="en-US" dirty="0"/>
              <a:t> </a:t>
            </a:r>
            <a:r>
              <a:rPr lang="en-US" dirty="0" err="1"/>
              <a:t>regnskapsreglene</a:t>
            </a:r>
            <a:r>
              <a:rPr lang="en-US" dirty="0"/>
              <a:t>! Jeg </a:t>
            </a:r>
            <a:r>
              <a:rPr lang="en-US" dirty="0" err="1"/>
              <a:t>tror</a:t>
            </a:r>
            <a:r>
              <a:rPr lang="en-US" dirty="0"/>
              <a:t> her </a:t>
            </a:r>
            <a:r>
              <a:rPr lang="en-US" dirty="0" err="1"/>
              <a:t>mest</a:t>
            </a:r>
            <a:r>
              <a:rPr lang="en-US" dirty="0"/>
              <a:t> </a:t>
            </a:r>
            <a:r>
              <a:rPr lang="en-US" dirty="0" err="1"/>
              <a:t>på</a:t>
            </a:r>
            <a:r>
              <a:rPr lang="en-US" dirty="0"/>
              <a:t> </a:t>
            </a:r>
            <a:r>
              <a:rPr lang="en-US" dirty="0" err="1"/>
              <a:t>alternativ</a:t>
            </a:r>
            <a:r>
              <a:rPr lang="en-US" dirty="0"/>
              <a:t> 2.</a:t>
            </a:r>
          </a:p>
          <a:p>
            <a:pPr lvl="1"/>
            <a:r>
              <a:rPr lang="en-US" dirty="0"/>
              <a:t>Men: Det </a:t>
            </a:r>
            <a:r>
              <a:rPr lang="en-US" dirty="0" err="1"/>
              <a:t>kan</a:t>
            </a:r>
            <a:r>
              <a:rPr lang="en-US" dirty="0"/>
              <a:t> </a:t>
            </a:r>
            <a:r>
              <a:rPr lang="en-US" dirty="0" err="1"/>
              <a:t>være</a:t>
            </a:r>
            <a:r>
              <a:rPr lang="en-US" dirty="0"/>
              <a:t> </a:t>
            </a:r>
            <a:r>
              <a:rPr lang="en-US" dirty="0" err="1"/>
              <a:t>hvitvasking</a:t>
            </a:r>
            <a:r>
              <a:rPr lang="en-US" dirty="0"/>
              <a:t>? </a:t>
            </a:r>
            <a:r>
              <a:rPr lang="en-US" dirty="0" err="1"/>
              <a:t>Kjøper</a:t>
            </a:r>
            <a:r>
              <a:rPr lang="en-US" dirty="0"/>
              <a:t> </a:t>
            </a:r>
            <a:r>
              <a:rPr lang="en-US" dirty="0" err="1"/>
              <a:t>får</a:t>
            </a:r>
            <a:r>
              <a:rPr lang="en-US" dirty="0"/>
              <a:t> </a:t>
            </a:r>
            <a:r>
              <a:rPr lang="en-US" dirty="0" err="1"/>
              <a:t>tilbake</a:t>
            </a:r>
            <a:r>
              <a:rPr lang="en-US" dirty="0"/>
              <a:t> </a:t>
            </a:r>
            <a:r>
              <a:rPr lang="en-US" dirty="0" err="1"/>
              <a:t>en</a:t>
            </a:r>
            <a:r>
              <a:rPr lang="en-US" dirty="0"/>
              <a:t> del av </a:t>
            </a:r>
            <a:r>
              <a:rPr lang="en-US" dirty="0" err="1"/>
              <a:t>salgssummen</a:t>
            </a:r>
            <a:r>
              <a:rPr lang="en-US" dirty="0"/>
              <a:t>…</a:t>
            </a:r>
          </a:p>
        </p:txBody>
      </p:sp>
    </p:spTree>
    <p:extLst>
      <p:ext uri="{BB962C8B-B14F-4D97-AF65-F5344CB8AC3E}">
        <p14:creationId xmlns:p14="http://schemas.microsoft.com/office/powerpoint/2010/main" val="3198755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4859965-A6A1-CBD9-A573-7EE8E27A05AE}"/>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Appropo</a:t>
            </a:r>
          </a:p>
        </p:txBody>
      </p:sp>
      <p:pic>
        <p:nvPicPr>
          <p:cNvPr id="4" name="Content Placeholder 3">
            <a:extLst>
              <a:ext uri="{FF2B5EF4-FFF2-40B4-BE49-F238E27FC236}">
                <a16:creationId xmlns:a16="http://schemas.microsoft.com/office/drawing/2014/main" id="{A4DA3633-E0C9-BB5F-59CB-701A742C5EAC}"/>
              </a:ext>
            </a:extLst>
          </p:cNvPr>
          <p:cNvPicPr>
            <a:picLocks noGrp="1" noChangeAspect="1"/>
          </p:cNvPicPr>
          <p:nvPr>
            <p:ph idx="1"/>
          </p:nvPr>
        </p:nvPicPr>
        <p:blipFill>
          <a:blip r:embed="rId2"/>
          <a:stretch>
            <a:fillRect/>
          </a:stretch>
        </p:blipFill>
        <p:spPr>
          <a:xfrm>
            <a:off x="5508925" y="467208"/>
            <a:ext cx="5212753" cy="5923584"/>
          </a:xfrm>
          <a:prstGeom prst="rect">
            <a:avLst/>
          </a:prstGeom>
        </p:spPr>
      </p:pic>
    </p:spTree>
    <p:extLst>
      <p:ext uri="{BB962C8B-B14F-4D97-AF65-F5344CB8AC3E}">
        <p14:creationId xmlns:p14="http://schemas.microsoft.com/office/powerpoint/2010/main" val="1553858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1260550-0390-F0D3-165C-1527CF5788FE}"/>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600" kern="1200" dirty="0">
                <a:solidFill>
                  <a:srgbClr val="FFFFFF"/>
                </a:solidFill>
                <a:latin typeface="+mj-lt"/>
                <a:ea typeface="+mj-ea"/>
                <a:cs typeface="+mj-cs"/>
              </a:rPr>
              <a:t>Studer footnote for </a:t>
            </a:r>
            <a:r>
              <a:rPr lang="en-US" sz="3600" kern="1200" dirty="0" err="1">
                <a:solidFill>
                  <a:srgbClr val="FFFFFF"/>
                </a:solidFill>
                <a:latin typeface="+mj-lt"/>
                <a:ea typeface="+mj-ea"/>
                <a:cs typeface="+mj-cs"/>
              </a:rPr>
              <a:t>ledelsens</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forutsetninger</a:t>
            </a:r>
            <a:endParaRPr lang="en-US" sz="3600" kern="1200" dirty="0">
              <a:solidFill>
                <a:srgbClr val="FFFFFF"/>
              </a:solidFill>
              <a:latin typeface="+mj-lt"/>
              <a:ea typeface="+mj-ea"/>
              <a:cs typeface="+mj-cs"/>
            </a:endParaRPr>
          </a:p>
        </p:txBody>
      </p:sp>
      <p:pic>
        <p:nvPicPr>
          <p:cNvPr id="5" name="Plassholder for innhold 4" descr="Et bilde som inneholder tekst, skjermbilde, forretningskort&#10;&#10;Automatisk generert beskrivelse">
            <a:extLst>
              <a:ext uri="{FF2B5EF4-FFF2-40B4-BE49-F238E27FC236}">
                <a16:creationId xmlns:a16="http://schemas.microsoft.com/office/drawing/2014/main" id="{58037A62-D8C0-DE15-CC01-DACEE2A170E5}"/>
              </a:ext>
            </a:extLst>
          </p:cNvPr>
          <p:cNvPicPr>
            <a:picLocks noGrp="1" noChangeAspect="1"/>
          </p:cNvPicPr>
          <p:nvPr>
            <p:ph idx="1"/>
          </p:nvPr>
        </p:nvPicPr>
        <p:blipFill>
          <a:blip r:embed="rId2"/>
          <a:stretch>
            <a:fillRect/>
          </a:stretch>
        </p:blipFill>
        <p:spPr>
          <a:xfrm>
            <a:off x="4777316" y="944404"/>
            <a:ext cx="6780700" cy="4966862"/>
          </a:xfrm>
          <a:prstGeom prst="rect">
            <a:avLst/>
          </a:prstGeom>
        </p:spPr>
      </p:pic>
    </p:spTree>
    <p:extLst>
      <p:ext uri="{BB962C8B-B14F-4D97-AF65-F5344CB8AC3E}">
        <p14:creationId xmlns:p14="http://schemas.microsoft.com/office/powerpoint/2010/main" val="1347874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26396" y="586855"/>
            <a:ext cx="4230100" cy="3387497"/>
          </a:xfrm>
        </p:spPr>
        <p:txBody>
          <a:bodyPr anchor="b">
            <a:normAutofit/>
          </a:bodyPr>
          <a:lstStyle/>
          <a:p>
            <a:pPr algn="r"/>
            <a:r>
              <a:rPr lang="en-US" sz="4000" dirty="0">
                <a:solidFill>
                  <a:schemeClr val="bg1"/>
                </a:solidFill>
              </a:rPr>
              <a:t>Norske </a:t>
            </a:r>
            <a:r>
              <a:rPr lang="en-US" sz="4000" dirty="0" err="1">
                <a:solidFill>
                  <a:schemeClr val="bg1"/>
                </a:solidFill>
              </a:rPr>
              <a:t>skog</a:t>
            </a:r>
            <a:r>
              <a:rPr lang="en-US" sz="4000" dirty="0">
                <a:solidFill>
                  <a:schemeClr val="bg1"/>
                </a:solidFill>
              </a:rPr>
              <a:t>– </a:t>
            </a:r>
            <a:r>
              <a:rPr lang="en-US" sz="4000" dirty="0" err="1">
                <a:solidFill>
                  <a:schemeClr val="bg1"/>
                </a:solidFill>
              </a:rPr>
              <a:t>striden</a:t>
            </a:r>
            <a:r>
              <a:rPr lang="en-US" sz="4000" dirty="0">
                <a:solidFill>
                  <a:schemeClr val="bg1"/>
                </a:solidFill>
              </a:rPr>
              <a:t> (les </a:t>
            </a:r>
            <a:r>
              <a:rPr lang="en-US" sz="4000" dirty="0" err="1">
                <a:solidFill>
                  <a:schemeClr val="bg1"/>
                </a:solidFill>
              </a:rPr>
              <a:t>ledelsens</a:t>
            </a:r>
            <a:r>
              <a:rPr lang="en-US" sz="4000" dirty="0">
                <a:solidFill>
                  <a:schemeClr val="bg1"/>
                </a:solidFill>
              </a:rPr>
              <a:t> </a:t>
            </a:r>
            <a:r>
              <a:rPr lang="en-US" sz="4000" dirty="0" err="1">
                <a:solidFill>
                  <a:schemeClr val="bg1"/>
                </a:solidFill>
              </a:rPr>
              <a:t>antagelser</a:t>
            </a:r>
            <a:r>
              <a:rPr lang="en-US" sz="4000" dirty="0">
                <a:solidFill>
                  <a:schemeClr val="bg1"/>
                </a:solidFill>
              </a:rPr>
              <a:t>)</a:t>
            </a:r>
            <a:endParaRPr lang="nb-NO" sz="4000" dirty="0">
              <a:solidFill>
                <a:schemeClr val="bg1"/>
              </a:solidFill>
            </a:endParaRPr>
          </a:p>
        </p:txBody>
      </p:sp>
      <p:sp>
        <p:nvSpPr>
          <p:cNvPr id="3" name="Content Placeholder 2"/>
          <p:cNvSpPr>
            <a:spLocks noGrp="1"/>
          </p:cNvSpPr>
          <p:nvPr>
            <p:ph idx="1"/>
          </p:nvPr>
        </p:nvSpPr>
        <p:spPr>
          <a:xfrm>
            <a:off x="6503158" y="649480"/>
            <a:ext cx="4862447" cy="5546047"/>
          </a:xfrm>
        </p:spPr>
        <p:txBody>
          <a:bodyPr anchor="ctr">
            <a:normAutofit/>
          </a:bodyPr>
          <a:lstStyle/>
          <a:p>
            <a:pPr marL="0" indent="0">
              <a:buNone/>
            </a:pPr>
            <a:r>
              <a:rPr lang="en-US" sz="1400" dirty="0" err="1"/>
              <a:t>Ledelsen</a:t>
            </a:r>
            <a:r>
              <a:rPr lang="en-US" sz="1400" dirty="0"/>
              <a:t> </a:t>
            </a:r>
            <a:r>
              <a:rPr lang="en-US" sz="1400" dirty="0" err="1"/>
              <a:t>i</a:t>
            </a:r>
            <a:r>
              <a:rPr lang="en-US" sz="1400" dirty="0"/>
              <a:t> Norske Skog </a:t>
            </a:r>
            <a:r>
              <a:rPr lang="en-US" sz="1400" dirty="0" err="1"/>
              <a:t>har</a:t>
            </a:r>
            <a:r>
              <a:rPr lang="en-US" sz="1400" dirty="0"/>
              <a:t> </a:t>
            </a:r>
            <a:r>
              <a:rPr lang="en-US" sz="1400" dirty="0" err="1"/>
              <a:t>stor</a:t>
            </a:r>
            <a:r>
              <a:rPr lang="en-US" sz="1400" dirty="0"/>
              <a:t> </a:t>
            </a:r>
            <a:r>
              <a:rPr lang="en-US" sz="1400" dirty="0" err="1"/>
              <a:t>tro</a:t>
            </a:r>
            <a:r>
              <a:rPr lang="en-US" sz="1400" dirty="0"/>
              <a:t> </a:t>
            </a:r>
            <a:r>
              <a:rPr lang="en-US" sz="1400" dirty="0" err="1"/>
              <a:t>på</a:t>
            </a:r>
            <a:r>
              <a:rPr lang="en-US" sz="1400" dirty="0"/>
              <a:t> </a:t>
            </a:r>
            <a:r>
              <a:rPr lang="en-US" sz="1400" dirty="0" err="1"/>
              <a:t>fremtiden</a:t>
            </a:r>
            <a:r>
              <a:rPr lang="en-US" sz="1400" dirty="0"/>
              <a:t>, </a:t>
            </a:r>
            <a:r>
              <a:rPr lang="en-US" sz="1400" dirty="0" err="1"/>
              <a:t>og</a:t>
            </a:r>
            <a:r>
              <a:rPr lang="en-US" sz="1400" dirty="0"/>
              <a:t> det </a:t>
            </a:r>
            <a:r>
              <a:rPr lang="en-US" sz="1400" dirty="0" err="1"/>
              <a:t>gjenspeiles</a:t>
            </a:r>
            <a:r>
              <a:rPr lang="en-US" sz="1400" dirty="0"/>
              <a:t> </a:t>
            </a:r>
            <a:r>
              <a:rPr lang="en-US" sz="1400" dirty="0" err="1"/>
              <a:t>i</a:t>
            </a:r>
            <a:r>
              <a:rPr lang="en-US" sz="1400" dirty="0"/>
              <a:t> </a:t>
            </a:r>
            <a:r>
              <a:rPr lang="en-US" sz="1400" dirty="0" err="1"/>
              <a:t>hvilke</a:t>
            </a:r>
            <a:r>
              <a:rPr lang="en-US" sz="1400" dirty="0"/>
              <a:t> </a:t>
            </a:r>
            <a:r>
              <a:rPr lang="en-US" sz="1400" dirty="0" err="1"/>
              <a:t>fremtidsscenarior</a:t>
            </a:r>
            <a:r>
              <a:rPr lang="en-US" sz="1400" dirty="0"/>
              <a:t> de legger </a:t>
            </a:r>
            <a:r>
              <a:rPr lang="en-US" sz="1400" dirty="0" err="1"/>
              <a:t>til</a:t>
            </a:r>
            <a:r>
              <a:rPr lang="en-US" sz="1400" dirty="0"/>
              <a:t> </a:t>
            </a:r>
            <a:r>
              <a:rPr lang="en-US" sz="1400" dirty="0" err="1"/>
              <a:t>grunn</a:t>
            </a:r>
            <a:r>
              <a:rPr lang="en-US" sz="1400" dirty="0"/>
              <a:t> </a:t>
            </a:r>
            <a:r>
              <a:rPr lang="en-US" sz="1400" dirty="0" err="1"/>
              <a:t>i</a:t>
            </a:r>
            <a:r>
              <a:rPr lang="en-US" sz="1400" dirty="0"/>
              <a:t> </a:t>
            </a:r>
            <a:r>
              <a:rPr lang="en-US" sz="1400" dirty="0" err="1"/>
              <a:t>nedskrivingsvurderingene</a:t>
            </a:r>
            <a:r>
              <a:rPr lang="en-US" sz="1400" dirty="0"/>
              <a:t>:</a:t>
            </a:r>
          </a:p>
          <a:p>
            <a:pPr marL="0" indent="0">
              <a:buNone/>
            </a:pPr>
            <a:endParaRPr lang="en-US" sz="1400" dirty="0"/>
          </a:p>
          <a:p>
            <a:pPr marL="0" indent="0">
              <a:buNone/>
            </a:pPr>
            <a:r>
              <a:rPr lang="en-US" sz="1400" dirty="0"/>
              <a:t>“Three explicit scenarios for the group’s current asset portfolio are considered in detail “Reactive”, “Proactive” and “Consolidated”. One scenario is backward looking, assuming a return to 2015 prices levels and cash negative margins as observed in the industry in last year (</a:t>
            </a:r>
            <a:r>
              <a:rPr lang="en-US" sz="1400" b="1" dirty="0"/>
              <a:t>15% weight</a:t>
            </a:r>
            <a:r>
              <a:rPr lang="en-US" sz="1400" dirty="0"/>
              <a:t>). The middle scenario assumes a cyclical uptick with prices above cash cost (</a:t>
            </a:r>
            <a:r>
              <a:rPr lang="en-US" sz="1400" b="1" dirty="0"/>
              <a:t>50% weight</a:t>
            </a:r>
            <a:r>
              <a:rPr lang="en-US" sz="1400" dirty="0"/>
              <a:t>), while the third scenario considers the effects from a consolidation of the industry (</a:t>
            </a:r>
            <a:r>
              <a:rPr lang="en-US" sz="1400" b="1" dirty="0"/>
              <a:t>35% weight</a:t>
            </a:r>
            <a:r>
              <a:rPr lang="en-US" sz="1400" dirty="0"/>
              <a:t>)” ….. “</a:t>
            </a:r>
            <a:r>
              <a:rPr lang="nb-NO" sz="1400" dirty="0" err="1"/>
              <a:t>Proactive</a:t>
            </a:r>
            <a:r>
              <a:rPr lang="nb-NO" sz="1400" dirty="0"/>
              <a:t>” </a:t>
            </a:r>
            <a:r>
              <a:rPr lang="nb-NO" sz="1400" dirty="0" err="1"/>
              <a:t>assumes</a:t>
            </a:r>
            <a:r>
              <a:rPr lang="nb-NO" sz="1400" dirty="0"/>
              <a:t> </a:t>
            </a:r>
            <a:r>
              <a:rPr lang="en-US" sz="1400" dirty="0"/>
              <a:t>a modest continuation of the cyclical uptick experienced in 2016 with higher contract price and lower costs.”</a:t>
            </a:r>
          </a:p>
          <a:p>
            <a:pPr marL="0" indent="0">
              <a:buNone/>
            </a:pPr>
            <a:endParaRPr lang="en-US" sz="1400" dirty="0"/>
          </a:p>
          <a:p>
            <a:pPr marL="0" indent="0">
              <a:buNone/>
            </a:pPr>
            <a:r>
              <a:rPr lang="en-US" sz="1400" dirty="0"/>
              <a:t>“The impairment model is based on budget figures for 2016, which are different from reported figures for 2015. The budget for 2016 assumes better margins, compared to 2015, for the Norske Skog group reflecting contracted higher prices and lower costs in addition to </a:t>
            </a:r>
            <a:r>
              <a:rPr lang="en-US" sz="1400" dirty="0" err="1"/>
              <a:t>favourable</a:t>
            </a:r>
            <a:r>
              <a:rPr lang="en-US" sz="1400" dirty="0"/>
              <a:t> currency levels.”</a:t>
            </a:r>
          </a:p>
          <a:p>
            <a:pPr marL="0" indent="0">
              <a:buNone/>
            </a:pPr>
            <a:endParaRPr lang="en-US" sz="1400" dirty="0"/>
          </a:p>
          <a:p>
            <a:pPr marL="0" indent="0">
              <a:buNone/>
            </a:pPr>
            <a:endParaRPr lang="en-US" sz="1400" b="1" dirty="0"/>
          </a:p>
        </p:txBody>
      </p:sp>
      <p:sp>
        <p:nvSpPr>
          <p:cNvPr id="4" name="Slide Number Placeholder 3"/>
          <p:cNvSpPr>
            <a:spLocks noGrp="1"/>
          </p:cNvSpPr>
          <p:nvPr>
            <p:ph type="sldNum" sz="quarter" idx="12"/>
          </p:nvPr>
        </p:nvSpPr>
        <p:spPr>
          <a:xfrm>
            <a:off x="11704320" y="6455664"/>
            <a:ext cx="448056"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FA4DDC8-1D0B-4B83-8CF0-4F24D54506BB}" type="slidenum">
              <a:rPr kumimoji="0" lang="nb-NO"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17</a:t>
            </a:fld>
            <a:endParaRPr kumimoji="0" lang="nb-NO"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559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A7182-706F-E7D0-C6B7-BF74239C57E4}"/>
              </a:ext>
            </a:extLst>
          </p:cNvPr>
          <p:cNvSpPr>
            <a:spLocks noGrp="1"/>
          </p:cNvSpPr>
          <p:nvPr>
            <p:ph type="title"/>
          </p:nvPr>
        </p:nvSpPr>
        <p:spPr/>
        <p:txBody>
          <a:bodyPr/>
          <a:lstStyle/>
          <a:p>
            <a:r>
              <a:rPr lang="en-US" dirty="0"/>
              <a:t>Revisor var </a:t>
            </a:r>
            <a:r>
              <a:rPr lang="en-US" dirty="0" err="1"/>
              <a:t>uenig</a:t>
            </a:r>
            <a:r>
              <a:rPr lang="en-US" dirty="0"/>
              <a:t>!</a:t>
            </a:r>
          </a:p>
        </p:txBody>
      </p:sp>
      <p:sp>
        <p:nvSpPr>
          <p:cNvPr id="3" name="Content Placeholder 2">
            <a:extLst>
              <a:ext uri="{FF2B5EF4-FFF2-40B4-BE49-F238E27FC236}">
                <a16:creationId xmlns:a16="http://schemas.microsoft.com/office/drawing/2014/main" id="{E2186006-1B2A-AAC0-1BF4-E4A08FE1A4E7}"/>
              </a:ext>
            </a:extLst>
          </p:cNvPr>
          <p:cNvSpPr>
            <a:spLocks noGrp="1"/>
          </p:cNvSpPr>
          <p:nvPr>
            <p:ph idx="1"/>
          </p:nvPr>
        </p:nvSpPr>
        <p:spPr/>
        <p:txBody>
          <a:bodyPr/>
          <a:lstStyle/>
          <a:p>
            <a:r>
              <a:rPr lang="en-US" dirty="0"/>
              <a:t>Revisors </a:t>
            </a:r>
            <a:r>
              <a:rPr lang="en-US" dirty="0" err="1"/>
              <a:t>konklusjoner</a:t>
            </a:r>
            <a:r>
              <a:rPr lang="en-US" dirty="0"/>
              <a:t> </a:t>
            </a:r>
          </a:p>
        </p:txBody>
      </p:sp>
      <p:pic>
        <p:nvPicPr>
          <p:cNvPr id="6" name="Picture 5">
            <a:extLst>
              <a:ext uri="{FF2B5EF4-FFF2-40B4-BE49-F238E27FC236}">
                <a16:creationId xmlns:a16="http://schemas.microsoft.com/office/drawing/2014/main" id="{96B402DC-643D-9502-D82E-7BA31CF118BC}"/>
              </a:ext>
            </a:extLst>
          </p:cNvPr>
          <p:cNvPicPr>
            <a:picLocks noChangeAspect="1"/>
          </p:cNvPicPr>
          <p:nvPr/>
        </p:nvPicPr>
        <p:blipFill>
          <a:blip r:embed="rId2"/>
          <a:stretch>
            <a:fillRect/>
          </a:stretch>
        </p:blipFill>
        <p:spPr>
          <a:xfrm>
            <a:off x="2888944" y="3176148"/>
            <a:ext cx="5753100" cy="2070100"/>
          </a:xfrm>
          <a:prstGeom prst="rect">
            <a:avLst/>
          </a:prstGeom>
        </p:spPr>
      </p:pic>
    </p:spTree>
    <p:extLst>
      <p:ext uri="{BB962C8B-B14F-4D97-AF65-F5344CB8AC3E}">
        <p14:creationId xmlns:p14="http://schemas.microsoft.com/office/powerpoint/2010/main" val="2812562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35BFD3B-8581-6F4F-AC8E-8CB98CD70996}"/>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3000" dirty="0"/>
              <a:t>Men de </a:t>
            </a:r>
            <a:r>
              <a:rPr lang="en-US" sz="3000" dirty="0" err="1"/>
              <a:t>såkalte</a:t>
            </a:r>
            <a:r>
              <a:rPr lang="en-US" sz="3000" dirty="0"/>
              <a:t> </a:t>
            </a:r>
            <a:r>
              <a:rPr lang="en-US" sz="3000" dirty="0" err="1"/>
              <a:t>bruksverdi-vurderingene</a:t>
            </a:r>
            <a:r>
              <a:rPr lang="en-US" sz="3000" dirty="0"/>
              <a:t> </a:t>
            </a:r>
            <a:r>
              <a:rPr lang="en-US" sz="3000" dirty="0" err="1"/>
              <a:t>gir</a:t>
            </a:r>
            <a:r>
              <a:rPr lang="en-US" sz="3000" dirty="0"/>
              <a:t> </a:t>
            </a:r>
            <a:r>
              <a:rPr lang="en-US" sz="3000" dirty="0" err="1"/>
              <a:t>ledelsen</a:t>
            </a:r>
            <a:r>
              <a:rPr lang="en-US" sz="3000" dirty="0"/>
              <a:t> </a:t>
            </a:r>
            <a:r>
              <a:rPr lang="en-US" sz="3000" dirty="0" err="1"/>
              <a:t>handlingsrom</a:t>
            </a:r>
            <a:r>
              <a:rPr lang="en-US" sz="3000" dirty="0"/>
              <a:t>.</a:t>
            </a:r>
            <a:br>
              <a:rPr lang="en-US" sz="3000" dirty="0"/>
            </a:br>
            <a:endParaRPr lang="en-US" sz="3000" dirty="0"/>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lassholder for innhold 4">
            <a:extLst>
              <a:ext uri="{FF2B5EF4-FFF2-40B4-BE49-F238E27FC236}">
                <a16:creationId xmlns:a16="http://schemas.microsoft.com/office/drawing/2014/main" id="{3E58920D-0DE8-2F4F-BBA2-6257C7439257}"/>
              </a:ext>
            </a:extLst>
          </p:cNvPr>
          <p:cNvPicPr>
            <a:picLocks noGrp="1" noChangeAspect="1"/>
          </p:cNvPicPr>
          <p:nvPr>
            <p:ph idx="1"/>
          </p:nvPr>
        </p:nvPicPr>
        <p:blipFill rotWithShape="1">
          <a:blip r:embed="rId2"/>
          <a:srcRect l="4527" r="7077"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56756438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5F892E19-92E7-4BB2-8C3F-DBDFE8D9D3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grpSp>
          <p:nvGrpSpPr>
            <p:cNvPr id="33" name="Group 32">
              <a:extLst>
                <a:ext uri="{FF2B5EF4-FFF2-40B4-BE49-F238E27FC236}">
                  <a16:creationId xmlns:a16="http://schemas.microsoft.com/office/drawing/2014/main" id="{81E493D3-31D9-4B80-9798-EEA082E12A8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2" y="-1"/>
              <a:ext cx="4572002" cy="6858002"/>
              <a:chOff x="-2" y="-1"/>
              <a:chExt cx="4572002" cy="6858002"/>
            </a:xfrm>
            <a:effectLst/>
          </p:grpSpPr>
          <p:sp>
            <p:nvSpPr>
              <p:cNvPr id="41" name="Freeform: Shape 40">
                <a:extLst>
                  <a:ext uri="{FF2B5EF4-FFF2-40B4-BE49-F238E27FC236}">
                    <a16:creationId xmlns:a16="http://schemas.microsoft.com/office/drawing/2014/main" id="{62E6AA4D-EC17-45B5-B621-DF0FD91FD4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Shape 41">
                <a:extLst>
                  <a:ext uri="{FF2B5EF4-FFF2-40B4-BE49-F238E27FC236}">
                    <a16:creationId xmlns:a16="http://schemas.microsoft.com/office/drawing/2014/main" id="{D56F11D0-7966-41FE-AAB9-EC0C54F11F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86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34" name="Group 33">
              <a:extLst>
                <a:ext uri="{FF2B5EF4-FFF2-40B4-BE49-F238E27FC236}">
                  <a16:creationId xmlns:a16="http://schemas.microsoft.com/office/drawing/2014/main" id="{CEDE579A-0A12-4A10-85D4-A8DA1663B89B}"/>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5" name="Group 34">
                <a:extLst>
                  <a:ext uri="{FF2B5EF4-FFF2-40B4-BE49-F238E27FC236}">
                    <a16:creationId xmlns:a16="http://schemas.microsoft.com/office/drawing/2014/main" id="{15CA79E3-BA58-419A-8541-7498AC2633F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9" name="Freeform: Shape 38">
                  <a:extLst>
                    <a:ext uri="{FF2B5EF4-FFF2-40B4-BE49-F238E27FC236}">
                      <a16:creationId xmlns:a16="http://schemas.microsoft.com/office/drawing/2014/main" id="{2348C622-BC44-4959-B64E-427015FD1F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F8841A98-AA1D-4F65-A368-EF31110B07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6" name="Group 35">
                <a:extLst>
                  <a:ext uri="{FF2B5EF4-FFF2-40B4-BE49-F238E27FC236}">
                    <a16:creationId xmlns:a16="http://schemas.microsoft.com/office/drawing/2014/main" id="{E6609F08-9B2C-4879-AC68-E3E537BED7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37" name="Freeform: Shape 36">
                  <a:extLst>
                    <a:ext uri="{FF2B5EF4-FFF2-40B4-BE49-F238E27FC236}">
                      <a16:creationId xmlns:a16="http://schemas.microsoft.com/office/drawing/2014/main" id="{6910EFC9-D70D-42FD-BCCD-AB1F710BFD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83BEF371-1E22-4C4F-A62F-AC6B92CAE0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2" name="Tittel 1">
            <a:extLst>
              <a:ext uri="{FF2B5EF4-FFF2-40B4-BE49-F238E27FC236}">
                <a16:creationId xmlns:a16="http://schemas.microsoft.com/office/drawing/2014/main" id="{557C5FF7-7E6E-3C4C-B263-F24E60980910}"/>
              </a:ext>
            </a:extLst>
          </p:cNvPr>
          <p:cNvSpPr>
            <a:spLocks noGrp="1"/>
          </p:cNvSpPr>
          <p:nvPr>
            <p:ph type="title"/>
          </p:nvPr>
        </p:nvSpPr>
        <p:spPr>
          <a:xfrm>
            <a:off x="827088" y="1641752"/>
            <a:ext cx="2655887" cy="3213277"/>
          </a:xfrm>
        </p:spPr>
        <p:txBody>
          <a:bodyPr anchor="t">
            <a:normAutofit/>
          </a:bodyPr>
          <a:lstStyle/>
          <a:p>
            <a:r>
              <a:rPr lang="nb-NO" sz="4000" dirty="0"/>
              <a:t>Tema</a:t>
            </a:r>
          </a:p>
        </p:txBody>
      </p:sp>
      <p:sp>
        <p:nvSpPr>
          <p:cNvPr id="3" name="Plassholder for innhold 2">
            <a:extLst>
              <a:ext uri="{FF2B5EF4-FFF2-40B4-BE49-F238E27FC236}">
                <a16:creationId xmlns:a16="http://schemas.microsoft.com/office/drawing/2014/main" id="{0EEDA828-9A39-C140-8EE8-C58E6E68DBC4}"/>
              </a:ext>
            </a:extLst>
          </p:cNvPr>
          <p:cNvSpPr>
            <a:spLocks noGrp="1"/>
          </p:cNvSpPr>
          <p:nvPr>
            <p:ph idx="1"/>
          </p:nvPr>
        </p:nvSpPr>
        <p:spPr>
          <a:xfrm>
            <a:off x="5232401" y="1721579"/>
            <a:ext cx="6140449" cy="3952648"/>
          </a:xfrm>
        </p:spPr>
        <p:txBody>
          <a:bodyPr>
            <a:normAutofit/>
          </a:bodyPr>
          <a:lstStyle/>
          <a:p>
            <a:r>
              <a:rPr lang="nb-NO" sz="2400">
                <a:solidFill>
                  <a:schemeClr val="tx1">
                    <a:alpha val="80000"/>
                  </a:schemeClr>
                </a:solidFill>
              </a:rPr>
              <a:t>Hvor bør dere lete i regnskapet?</a:t>
            </a:r>
            <a:endParaRPr lang="nb-NO" sz="2400" i="1">
              <a:solidFill>
                <a:schemeClr val="tx1">
                  <a:alpha val="80000"/>
                </a:schemeClr>
              </a:solidFill>
            </a:endParaRPr>
          </a:p>
          <a:p>
            <a:endParaRPr lang="nb-NO" sz="2400">
              <a:solidFill>
                <a:schemeClr val="tx1">
                  <a:alpha val="80000"/>
                </a:schemeClr>
              </a:solidFill>
            </a:endParaRPr>
          </a:p>
          <a:p>
            <a:r>
              <a:rPr lang="nb-NO" sz="2400">
                <a:solidFill>
                  <a:schemeClr val="tx1">
                    <a:alpha val="80000"/>
                  </a:schemeClr>
                </a:solidFill>
              </a:rPr>
              <a:t>Gi dere innsikt i hvordan regnskapsmanipulasjon skjer.</a:t>
            </a:r>
          </a:p>
          <a:p>
            <a:endParaRPr lang="nb-NO" sz="2400">
              <a:solidFill>
                <a:schemeClr val="tx1">
                  <a:alpha val="80000"/>
                </a:schemeClr>
              </a:solidFill>
            </a:endParaRPr>
          </a:p>
          <a:p>
            <a:r>
              <a:rPr lang="nb-NO" sz="2400">
                <a:solidFill>
                  <a:schemeClr val="tx1">
                    <a:alpha val="80000"/>
                  </a:schemeClr>
                </a:solidFill>
              </a:rPr>
              <a:t>Presentere en sjekkliste dere bør ha i bakhodet når dere studerer et regnskap.</a:t>
            </a:r>
          </a:p>
          <a:p>
            <a:endParaRPr lang="nb-NO" sz="2400">
              <a:solidFill>
                <a:schemeClr val="tx1">
                  <a:alpha val="80000"/>
                </a:schemeClr>
              </a:solidFill>
            </a:endParaRPr>
          </a:p>
          <a:p>
            <a:endParaRPr lang="nb-NO" sz="2400">
              <a:solidFill>
                <a:schemeClr val="tx1">
                  <a:alpha val="80000"/>
                </a:schemeClr>
              </a:solidFill>
            </a:endParaRPr>
          </a:p>
        </p:txBody>
      </p:sp>
    </p:spTree>
    <p:extLst>
      <p:ext uri="{BB962C8B-B14F-4D97-AF65-F5344CB8AC3E}">
        <p14:creationId xmlns:p14="http://schemas.microsoft.com/office/powerpoint/2010/main" val="100393348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8" name="Rectangle 7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C66A945-FF30-4E4A-B194-5F22E76B798C}"/>
              </a:ext>
            </a:extLst>
          </p:cNvPr>
          <p:cNvSpPr>
            <a:spLocks noGrp="1"/>
          </p:cNvSpPr>
          <p:nvPr>
            <p:ph type="title"/>
          </p:nvPr>
        </p:nvSpPr>
        <p:spPr>
          <a:xfrm>
            <a:off x="640080" y="325369"/>
            <a:ext cx="4368602" cy="1956841"/>
          </a:xfrm>
        </p:spPr>
        <p:txBody>
          <a:bodyPr anchor="b">
            <a:normAutofit/>
          </a:bodyPr>
          <a:lstStyle/>
          <a:p>
            <a:r>
              <a:rPr lang="nb-NO" sz="3400" b="1" dirty="0"/>
              <a:t>Husk: </a:t>
            </a:r>
            <a:r>
              <a:rPr lang="nb-NO" sz="3400" dirty="0"/>
              <a:t>Revisor avdekker ikke regnskapsjuks og økonomisk kriminalitet</a:t>
            </a:r>
          </a:p>
        </p:txBody>
      </p:sp>
      <p:sp>
        <p:nvSpPr>
          <p:cNvPr id="7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9E0826B-17A7-C147-A70E-FA6DC69CC282}"/>
              </a:ext>
            </a:extLst>
          </p:cNvPr>
          <p:cNvSpPr>
            <a:spLocks noGrp="1"/>
          </p:cNvSpPr>
          <p:nvPr>
            <p:ph idx="1"/>
          </p:nvPr>
        </p:nvSpPr>
        <p:spPr>
          <a:xfrm>
            <a:off x="640080" y="2872899"/>
            <a:ext cx="4243589" cy="3320668"/>
          </a:xfrm>
        </p:spPr>
        <p:txBody>
          <a:bodyPr>
            <a:normAutofit/>
          </a:bodyPr>
          <a:lstStyle/>
          <a:p>
            <a:r>
              <a:rPr lang="nb-NO" sz="1700" dirty="0"/>
              <a:t>Revisor hovedoppgave er </a:t>
            </a:r>
            <a:r>
              <a:rPr lang="nb-NO" sz="1700" u="sng" dirty="0"/>
              <a:t>ikke</a:t>
            </a:r>
            <a:r>
              <a:rPr lang="nb-NO" sz="1700" dirty="0"/>
              <a:t> å avdekke </a:t>
            </a:r>
            <a:r>
              <a:rPr lang="nb-NO" sz="1800" dirty="0"/>
              <a:t>økonomisk kriminalitet, men å gi «betryggende sikkerhet» for at det ikke foreligger </a:t>
            </a:r>
            <a:r>
              <a:rPr lang="nb-NO" sz="1800" u="sng" dirty="0"/>
              <a:t>vesentlig</a:t>
            </a:r>
            <a:r>
              <a:rPr lang="nb-NO" sz="1800" dirty="0"/>
              <a:t> feil i regnskapet.</a:t>
            </a:r>
          </a:p>
          <a:p>
            <a:pPr marL="0" indent="0">
              <a:buNone/>
            </a:pPr>
            <a:endParaRPr lang="nb-NO" sz="1800" dirty="0"/>
          </a:p>
          <a:p>
            <a:r>
              <a:rPr lang="nb-NO" sz="1800" dirty="0"/>
              <a:t>Vesentlighetskriteriet styrer revisors arbeid.</a:t>
            </a:r>
          </a:p>
          <a:p>
            <a:endParaRPr lang="nb-NO" sz="1800" dirty="0"/>
          </a:p>
          <a:p>
            <a:r>
              <a:rPr lang="nb-NO" sz="1800" dirty="0"/>
              <a:t>Forskning understøtter at revisor ikke er en god kriminalitetsjeger.</a:t>
            </a:r>
          </a:p>
          <a:p>
            <a:pPr marL="0" indent="0">
              <a:buNone/>
            </a:pPr>
            <a:endParaRPr lang="nb-NO" sz="1700" dirty="0"/>
          </a:p>
        </p:txBody>
      </p:sp>
      <p:pic>
        <p:nvPicPr>
          <p:cNvPr id="3074" name="Picture 2" descr="9 Things Your Auditor Hates | NetSuite">
            <a:extLst>
              <a:ext uri="{FF2B5EF4-FFF2-40B4-BE49-F238E27FC236}">
                <a16:creationId xmlns:a16="http://schemas.microsoft.com/office/drawing/2014/main" id="{2D583748-563F-4C48-B2B4-8967A5F581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03" r="1715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3336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F1C2A5F-18FA-5154-9BF7-B4E64855967C}"/>
              </a:ext>
            </a:extLst>
          </p:cNvPr>
          <p:cNvSpPr>
            <a:spLocks noGrp="1"/>
          </p:cNvSpPr>
          <p:nvPr>
            <p:ph type="title"/>
          </p:nvPr>
        </p:nvSpPr>
        <p:spPr>
          <a:xfrm>
            <a:off x="1028700" y="1967266"/>
            <a:ext cx="2628900" cy="2547257"/>
          </a:xfrm>
          <a:noFill/>
        </p:spPr>
        <p:txBody>
          <a:bodyPr vert="horz" lIns="91440" tIns="45720" rIns="91440" bIns="45720" rtlCol="0" anchor="ctr">
            <a:normAutofit fontScale="90000"/>
          </a:bodyPr>
          <a:lstStyle/>
          <a:p>
            <a:pPr algn="ctr"/>
            <a:r>
              <a:rPr lang="en-US" sz="3600" kern="1200" dirty="0">
                <a:solidFill>
                  <a:srgbClr val="FFFFFF"/>
                </a:solidFill>
                <a:latin typeface="+mj-lt"/>
                <a:ea typeface="+mj-ea"/>
                <a:cs typeface="+mj-cs"/>
              </a:rPr>
              <a:t>Det er </a:t>
            </a:r>
            <a:r>
              <a:rPr lang="en-US" sz="3600" kern="1200" dirty="0" err="1">
                <a:solidFill>
                  <a:srgbClr val="FFFFFF"/>
                </a:solidFill>
                <a:latin typeface="+mj-lt"/>
                <a:ea typeface="+mj-ea"/>
                <a:cs typeface="+mj-cs"/>
              </a:rPr>
              <a:t>nå</a:t>
            </a:r>
            <a:r>
              <a:rPr lang="en-US" sz="3600" dirty="0" err="1">
                <a:solidFill>
                  <a:srgbClr val="FFFFFF"/>
                </a:solidFill>
              </a:rPr>
              <a:t>r</a:t>
            </a:r>
            <a:r>
              <a:rPr lang="en-US" sz="3600" dirty="0">
                <a:solidFill>
                  <a:srgbClr val="FFFFFF"/>
                </a:solidFill>
              </a:rPr>
              <a:t> revisor trekker seg det </a:t>
            </a:r>
            <a:r>
              <a:rPr lang="en-US" sz="3600" dirty="0" err="1">
                <a:solidFill>
                  <a:srgbClr val="FFFFFF"/>
                </a:solidFill>
              </a:rPr>
              <a:t>går</a:t>
            </a:r>
            <a:r>
              <a:rPr lang="en-US" sz="3600" dirty="0">
                <a:solidFill>
                  <a:srgbClr val="FFFFFF"/>
                </a:solidFill>
              </a:rPr>
              <a:t> </a:t>
            </a:r>
            <a:r>
              <a:rPr lang="en-US" sz="3600" dirty="0" err="1">
                <a:solidFill>
                  <a:srgbClr val="FFFFFF"/>
                </a:solidFill>
              </a:rPr>
              <a:t>virkelig</a:t>
            </a:r>
            <a:r>
              <a:rPr lang="en-US" sz="3600" dirty="0">
                <a:solidFill>
                  <a:srgbClr val="FFFFFF"/>
                </a:solidFill>
              </a:rPr>
              <a:t> </a:t>
            </a:r>
            <a:r>
              <a:rPr lang="en-US" sz="3600" dirty="0" err="1">
                <a:solidFill>
                  <a:srgbClr val="FFFFFF"/>
                </a:solidFill>
              </a:rPr>
              <a:t>galt</a:t>
            </a:r>
            <a:r>
              <a:rPr lang="en-US" sz="3600" dirty="0">
                <a:solidFill>
                  <a:srgbClr val="FFFFFF"/>
                </a:solidFill>
              </a:rPr>
              <a:t> av </a:t>
            </a:r>
            <a:r>
              <a:rPr lang="en-US" sz="3600" dirty="0" err="1">
                <a:solidFill>
                  <a:srgbClr val="FFFFFF"/>
                </a:solidFill>
              </a:rPr>
              <a:t>sted</a:t>
            </a:r>
            <a:r>
              <a:rPr lang="en-US" sz="3600" dirty="0">
                <a:solidFill>
                  <a:srgbClr val="FFFFFF"/>
                </a:solidFill>
              </a:rPr>
              <a:t>.</a:t>
            </a:r>
            <a:endParaRPr lang="en-US" sz="3600" kern="1200" dirty="0">
              <a:solidFill>
                <a:srgbClr val="FFFFFF"/>
              </a:solidFill>
              <a:latin typeface="+mj-lt"/>
              <a:ea typeface="+mj-ea"/>
              <a:cs typeface="+mj-cs"/>
            </a:endParaRPr>
          </a:p>
        </p:txBody>
      </p:sp>
      <p:pic>
        <p:nvPicPr>
          <p:cNvPr id="5" name="Plassholder for innhold 4" descr="Et bilde som inneholder Nettsted&#10;&#10;Automatisk generert beskrivelse">
            <a:extLst>
              <a:ext uri="{FF2B5EF4-FFF2-40B4-BE49-F238E27FC236}">
                <a16:creationId xmlns:a16="http://schemas.microsoft.com/office/drawing/2014/main" id="{3F0AEEA2-B2E7-DD07-AE66-9284C0B3BDCD}"/>
              </a:ext>
            </a:extLst>
          </p:cNvPr>
          <p:cNvPicPr>
            <a:picLocks noGrp="1" noChangeAspect="1"/>
          </p:cNvPicPr>
          <p:nvPr>
            <p:ph idx="1"/>
          </p:nvPr>
        </p:nvPicPr>
        <p:blipFill>
          <a:blip r:embed="rId2"/>
          <a:stretch>
            <a:fillRect/>
          </a:stretch>
        </p:blipFill>
        <p:spPr>
          <a:xfrm>
            <a:off x="5466828" y="643466"/>
            <a:ext cx="5401676" cy="5568739"/>
          </a:xfrm>
          <a:prstGeom prst="rect">
            <a:avLst/>
          </a:prstGeom>
        </p:spPr>
      </p:pic>
    </p:spTree>
    <p:extLst>
      <p:ext uri="{BB962C8B-B14F-4D97-AF65-F5344CB8AC3E}">
        <p14:creationId xmlns:p14="http://schemas.microsoft.com/office/powerpoint/2010/main" val="3770117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DE86786-7CDB-5B51-3130-8AAAF520319E}"/>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Faktisk er journalister langt bedre skurkejegere!</a:t>
            </a:r>
          </a:p>
        </p:txBody>
      </p:sp>
      <p:pic>
        <p:nvPicPr>
          <p:cNvPr id="5" name="Plassholder for innhold 4" descr="Et bilde som inneholder tekst&#10;&#10;Automatisk generert beskrivelse">
            <a:extLst>
              <a:ext uri="{FF2B5EF4-FFF2-40B4-BE49-F238E27FC236}">
                <a16:creationId xmlns:a16="http://schemas.microsoft.com/office/drawing/2014/main" id="{650D09C2-3330-E584-6A23-723A86F1A59A}"/>
              </a:ext>
            </a:extLst>
          </p:cNvPr>
          <p:cNvPicPr>
            <a:picLocks noGrp="1" noChangeAspect="1"/>
          </p:cNvPicPr>
          <p:nvPr>
            <p:ph idx="1"/>
          </p:nvPr>
        </p:nvPicPr>
        <p:blipFill>
          <a:blip r:embed="rId2"/>
          <a:stretch>
            <a:fillRect/>
          </a:stretch>
        </p:blipFill>
        <p:spPr>
          <a:xfrm>
            <a:off x="4777316" y="1630951"/>
            <a:ext cx="6780700" cy="3593769"/>
          </a:xfrm>
          <a:prstGeom prst="rect">
            <a:avLst/>
          </a:prstGeom>
        </p:spPr>
      </p:pic>
    </p:spTree>
    <p:extLst>
      <p:ext uri="{BB962C8B-B14F-4D97-AF65-F5344CB8AC3E}">
        <p14:creationId xmlns:p14="http://schemas.microsoft.com/office/powerpoint/2010/main" val="333447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972C5AC-6B37-F4A3-C9A2-A4E61EF75D01}"/>
              </a:ext>
            </a:extLst>
          </p:cNvPr>
          <p:cNvSpPr>
            <a:spLocks noGrp="1"/>
          </p:cNvSpPr>
          <p:nvPr>
            <p:ph type="title"/>
          </p:nvPr>
        </p:nvSpPr>
        <p:spPr>
          <a:xfrm>
            <a:off x="6412091" y="501651"/>
            <a:ext cx="4395340" cy="1716255"/>
          </a:xfrm>
        </p:spPr>
        <p:txBody>
          <a:bodyPr anchor="b">
            <a:normAutofit/>
          </a:bodyPr>
          <a:lstStyle/>
          <a:p>
            <a:r>
              <a:rPr lang="nb-NO" sz="3900" dirty="0"/>
              <a:t>Sjekk regnskapsfører og revisor, og distanse til selskap.</a:t>
            </a:r>
          </a:p>
        </p:txBody>
      </p:sp>
      <p:sp>
        <p:nvSpPr>
          <p:cNvPr id="2057" name="Rectangle 205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242D9CC-942A-26AA-DB1E-90A17603EB83}"/>
              </a:ext>
            </a:extLst>
          </p:cNvPr>
          <p:cNvSpPr>
            <a:spLocks noGrp="1"/>
          </p:cNvSpPr>
          <p:nvPr>
            <p:ph idx="1"/>
          </p:nvPr>
        </p:nvSpPr>
        <p:spPr>
          <a:xfrm>
            <a:off x="6392583" y="2645922"/>
            <a:ext cx="4434721" cy="3710427"/>
          </a:xfrm>
        </p:spPr>
        <p:txBody>
          <a:bodyPr anchor="t">
            <a:normAutofit/>
          </a:bodyPr>
          <a:lstStyle/>
          <a:p>
            <a:pPr marL="457200" lvl="1" indent="0">
              <a:buNone/>
            </a:pPr>
            <a:endParaRPr lang="nb-NO" sz="1900" dirty="0">
              <a:solidFill>
                <a:schemeClr val="tx1">
                  <a:alpha val="80000"/>
                </a:schemeClr>
              </a:solidFill>
            </a:endParaRPr>
          </a:p>
          <a:p>
            <a:pPr marL="457200" lvl="1" indent="0">
              <a:buNone/>
            </a:pPr>
            <a:endParaRPr lang="nb-NO" sz="1900" dirty="0">
              <a:solidFill>
                <a:schemeClr val="tx1">
                  <a:alpha val="80000"/>
                </a:schemeClr>
              </a:solidFill>
            </a:endParaRPr>
          </a:p>
        </p:txBody>
      </p:sp>
      <p:cxnSp>
        <p:nvCxnSpPr>
          <p:cNvPr id="2059" name="Straight Connector 205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2">
            <p14:nvContentPartPr>
              <p14:cNvPr id="4" name="Håndskrift 3">
                <a:extLst>
                  <a:ext uri="{FF2B5EF4-FFF2-40B4-BE49-F238E27FC236}">
                    <a16:creationId xmlns:a16="http://schemas.microsoft.com/office/drawing/2014/main" id="{0A93954B-8516-8FEB-A6B1-250FB3F94736}"/>
                  </a:ext>
                </a:extLst>
              </p14:cNvPr>
              <p14:cNvContentPartPr/>
              <p14:nvPr/>
            </p14:nvContentPartPr>
            <p14:xfrm>
              <a:off x="4863094" y="2733490"/>
              <a:ext cx="3600" cy="360"/>
            </p14:xfrm>
          </p:contentPart>
        </mc:Choice>
        <mc:Fallback xmlns="">
          <p:pic>
            <p:nvPicPr>
              <p:cNvPr id="4" name="Håndskrift 3">
                <a:extLst>
                  <a:ext uri="{FF2B5EF4-FFF2-40B4-BE49-F238E27FC236}">
                    <a16:creationId xmlns:a16="http://schemas.microsoft.com/office/drawing/2014/main" id="{0A93954B-8516-8FEB-A6B1-250FB3F94736}"/>
                  </a:ext>
                </a:extLst>
              </p:cNvPr>
              <p:cNvPicPr/>
              <p:nvPr/>
            </p:nvPicPr>
            <p:blipFill>
              <a:blip r:embed="rId3"/>
              <a:stretch>
                <a:fillRect/>
              </a:stretch>
            </p:blipFill>
            <p:spPr>
              <a:xfrm>
                <a:off x="4854094" y="2724850"/>
                <a:ext cx="21240" cy="18000"/>
              </a:xfrm>
              <a:prstGeom prst="rect">
                <a:avLst/>
              </a:prstGeom>
            </p:spPr>
          </p:pic>
        </mc:Fallback>
      </mc:AlternateContent>
      <p:pic>
        <p:nvPicPr>
          <p:cNvPr id="1032" name="Picture 8">
            <a:extLst>
              <a:ext uri="{FF2B5EF4-FFF2-40B4-BE49-F238E27FC236}">
                <a16:creationId xmlns:a16="http://schemas.microsoft.com/office/drawing/2014/main" id="{A504A2D6-4F34-BEFD-A6E1-D14BFF331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613" y="100390"/>
            <a:ext cx="5423112" cy="3610394"/>
          </a:xfrm>
          <a:prstGeom prst="rect">
            <a:avLst/>
          </a:prstGeom>
          <a:noFill/>
          <a:extLst>
            <a:ext uri="{909E8E84-426E-40DD-AFC4-6F175D3DCCD1}">
              <a14:hiddenFill xmlns:a14="http://schemas.microsoft.com/office/drawing/2010/main">
                <a:solidFill>
                  <a:srgbClr val="FFFFFF"/>
                </a:solidFill>
              </a14:hiddenFill>
            </a:ext>
          </a:extLst>
        </p:spPr>
      </p:pic>
      <p:pic>
        <p:nvPicPr>
          <p:cNvPr id="12" name="Bilde 11" descr="Et bilde som inneholder tekst&#10;&#10;Automatisk generert beskrivelse">
            <a:extLst>
              <a:ext uri="{FF2B5EF4-FFF2-40B4-BE49-F238E27FC236}">
                <a16:creationId xmlns:a16="http://schemas.microsoft.com/office/drawing/2014/main" id="{8BDD3359-6B30-142B-F4A3-2156F9E6458C}"/>
              </a:ext>
            </a:extLst>
          </p:cNvPr>
          <p:cNvPicPr>
            <a:picLocks noChangeAspect="1"/>
          </p:cNvPicPr>
          <p:nvPr/>
        </p:nvPicPr>
        <p:blipFill>
          <a:blip r:embed="rId5"/>
          <a:stretch>
            <a:fillRect/>
          </a:stretch>
        </p:blipFill>
        <p:spPr>
          <a:xfrm>
            <a:off x="210613" y="4161741"/>
            <a:ext cx="5325418" cy="1464701"/>
          </a:xfrm>
          <a:prstGeom prst="rect">
            <a:avLst/>
          </a:prstGeom>
        </p:spPr>
      </p:pic>
      <p:sp>
        <p:nvSpPr>
          <p:cNvPr id="8" name="TextBox 7">
            <a:extLst>
              <a:ext uri="{FF2B5EF4-FFF2-40B4-BE49-F238E27FC236}">
                <a16:creationId xmlns:a16="http://schemas.microsoft.com/office/drawing/2014/main" id="{4A056EC2-4432-26E9-47B7-1B3445E0BFAA}"/>
              </a:ext>
            </a:extLst>
          </p:cNvPr>
          <p:cNvSpPr txBox="1"/>
          <p:nvPr/>
        </p:nvSpPr>
        <p:spPr>
          <a:xfrm>
            <a:off x="6244936" y="2473035"/>
            <a:ext cx="4966851" cy="2862322"/>
          </a:xfrm>
          <a:prstGeom prst="rect">
            <a:avLst/>
          </a:prstGeom>
          <a:noFill/>
        </p:spPr>
        <p:txBody>
          <a:bodyPr wrap="square" rtlCol="0">
            <a:spAutoFit/>
          </a:bodyPr>
          <a:lstStyle/>
          <a:p>
            <a:pPr marL="285750" indent="-285750">
              <a:buFont typeface="Arial" panose="020B0604020202020204" pitchFamily="34" charset="0"/>
              <a:buChar char="•"/>
            </a:pPr>
            <a:r>
              <a:rPr lang="en-US" dirty="0" err="1"/>
              <a:t>Forskning</a:t>
            </a:r>
            <a:r>
              <a:rPr lang="en-US" dirty="0"/>
              <a:t> </a:t>
            </a:r>
            <a:r>
              <a:rPr lang="en-US" dirty="0" err="1"/>
              <a:t>viser</a:t>
            </a:r>
            <a:r>
              <a:rPr lang="en-US" dirty="0"/>
              <a:t> at </a:t>
            </a:r>
            <a:r>
              <a:rPr lang="en-US" dirty="0" err="1"/>
              <a:t>revisorer</a:t>
            </a:r>
            <a:r>
              <a:rPr lang="en-US" dirty="0"/>
              <a:t> </a:t>
            </a:r>
            <a:r>
              <a:rPr lang="en-US" dirty="0" err="1"/>
              <a:t>og</a:t>
            </a:r>
            <a:r>
              <a:rPr lang="en-US" dirty="0"/>
              <a:t> </a:t>
            </a:r>
            <a:r>
              <a:rPr lang="en-US" dirty="0" err="1"/>
              <a:t>regnskapsførere</a:t>
            </a:r>
            <a:r>
              <a:rPr lang="en-US" dirty="0"/>
              <a:t> </a:t>
            </a:r>
            <a:r>
              <a:rPr lang="en-US" dirty="0" err="1"/>
              <a:t>som</a:t>
            </a:r>
            <a:r>
              <a:rPr lang="en-US" dirty="0"/>
              <a:t> </a:t>
            </a:r>
            <a:r>
              <a:rPr lang="en-US" dirty="0" err="1"/>
              <a:t>har</a:t>
            </a:r>
            <a:r>
              <a:rPr lang="en-US" dirty="0"/>
              <a:t> </a:t>
            </a:r>
            <a:r>
              <a:rPr lang="en-US" dirty="0" err="1"/>
              <a:t>større</a:t>
            </a:r>
            <a:r>
              <a:rPr lang="en-US" dirty="0"/>
              <a:t> </a:t>
            </a:r>
            <a:r>
              <a:rPr lang="en-US" dirty="0" err="1"/>
              <a:t>geografisk</a:t>
            </a:r>
            <a:r>
              <a:rPr lang="en-US" dirty="0"/>
              <a:t> </a:t>
            </a:r>
            <a:r>
              <a:rPr lang="en-US" dirty="0" err="1"/>
              <a:t>distanse</a:t>
            </a:r>
            <a:r>
              <a:rPr lang="en-US" dirty="0"/>
              <a:t> </a:t>
            </a:r>
            <a:r>
              <a:rPr lang="en-US" dirty="0" err="1"/>
              <a:t>til</a:t>
            </a:r>
            <a:r>
              <a:rPr lang="en-US" dirty="0"/>
              <a:t> </a:t>
            </a:r>
            <a:r>
              <a:rPr lang="en-US" dirty="0" err="1"/>
              <a:t>klienten</a:t>
            </a:r>
            <a:r>
              <a:rPr lang="en-US" dirty="0"/>
              <a:t> </a:t>
            </a:r>
            <a:r>
              <a:rPr lang="en-US" dirty="0" err="1"/>
              <a:t>utfører</a:t>
            </a:r>
            <a:r>
              <a:rPr lang="en-US" dirty="0"/>
              <a:t> </a:t>
            </a:r>
            <a:r>
              <a:rPr lang="en-US" dirty="0" err="1"/>
              <a:t>mindre</a:t>
            </a:r>
            <a:r>
              <a:rPr lang="en-US" dirty="0"/>
              <a:t> controller.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Hvorfor</a:t>
            </a:r>
            <a:r>
              <a:rPr lang="en-US" dirty="0"/>
              <a:t>? </a:t>
            </a:r>
          </a:p>
          <a:p>
            <a:pPr marL="742950" lvl="1" indent="-285750">
              <a:buFont typeface="Arial" panose="020B0604020202020204" pitchFamily="34" charset="0"/>
              <a:buChar char="•"/>
            </a:pPr>
            <a:r>
              <a:rPr lang="en-US" dirty="0" err="1"/>
              <a:t>Færre</a:t>
            </a:r>
            <a:r>
              <a:rPr lang="en-US" dirty="0"/>
              <a:t> </a:t>
            </a:r>
            <a:r>
              <a:rPr lang="en-US" dirty="0" err="1"/>
              <a:t>reiser</a:t>
            </a:r>
            <a:r>
              <a:rPr lang="en-US" dirty="0"/>
              <a:t> </a:t>
            </a:r>
            <a:r>
              <a:rPr lang="en-US" dirty="0" err="1"/>
              <a:t>til</a:t>
            </a:r>
            <a:r>
              <a:rPr lang="en-US" dirty="0"/>
              <a:t> </a:t>
            </a:r>
            <a:r>
              <a:rPr lang="en-US" dirty="0" err="1"/>
              <a:t>klientens</a:t>
            </a:r>
            <a:r>
              <a:rPr lang="en-US" dirty="0"/>
              <a:t> </a:t>
            </a:r>
            <a:r>
              <a:rPr lang="en-US" dirty="0" err="1"/>
              <a:t>kontorer</a:t>
            </a:r>
            <a:r>
              <a:rPr lang="en-US" dirty="0"/>
              <a:t>?</a:t>
            </a:r>
          </a:p>
          <a:p>
            <a:pPr marL="742950" lvl="1" indent="-285750">
              <a:buFont typeface="Arial" panose="020B0604020202020204" pitchFamily="34" charset="0"/>
              <a:buChar char="•"/>
            </a:pPr>
            <a:r>
              <a:rPr lang="en-US" dirty="0"/>
              <a:t>Mer </a:t>
            </a:r>
            <a:r>
              <a:rPr lang="en-US" dirty="0" err="1"/>
              <a:t>dokumentasjon</a:t>
            </a:r>
            <a:r>
              <a:rPr lang="en-US" dirty="0"/>
              <a:t> </a:t>
            </a:r>
            <a:r>
              <a:rPr lang="en-US" dirty="0" err="1"/>
              <a:t>sendt</a:t>
            </a:r>
            <a:r>
              <a:rPr lang="en-US" dirty="0"/>
              <a:t> </a:t>
            </a:r>
            <a:r>
              <a:rPr lang="en-US" dirty="0" err="1"/>
              <a:t>på</a:t>
            </a:r>
            <a:r>
              <a:rPr lang="en-US" dirty="0"/>
              <a:t> mail I </a:t>
            </a:r>
            <a:r>
              <a:rPr lang="en-US" dirty="0" err="1"/>
              <a:t>stedet</a:t>
            </a:r>
            <a:r>
              <a:rPr lang="en-US" dirty="0"/>
              <a:t> for </a:t>
            </a:r>
            <a:r>
              <a:rPr lang="en-US" dirty="0" err="1"/>
              <a:t>å</a:t>
            </a:r>
            <a:r>
              <a:rPr lang="en-US" dirty="0"/>
              <a:t> sett </a:t>
            </a:r>
            <a:r>
              <a:rPr lang="en-US" dirty="0" err="1"/>
              <a:t>på</a:t>
            </a:r>
            <a:r>
              <a:rPr lang="en-US" dirty="0"/>
              <a:t> </a:t>
            </a:r>
            <a:r>
              <a:rPr lang="en-US" dirty="0" err="1"/>
              <a:t>stedet</a:t>
            </a:r>
            <a:r>
              <a:rPr lang="en-US" dirty="0"/>
              <a:t>?</a:t>
            </a:r>
          </a:p>
          <a:p>
            <a:pPr marL="742950" lvl="1" indent="-285750">
              <a:buFont typeface="Arial" panose="020B0604020202020204" pitchFamily="34" charset="0"/>
              <a:buChar char="•"/>
            </a:pPr>
            <a:r>
              <a:rPr lang="en-US" dirty="0" err="1"/>
              <a:t>Mindre</a:t>
            </a:r>
            <a:r>
              <a:rPr lang="en-US" dirty="0"/>
              <a:t> </a:t>
            </a:r>
            <a:r>
              <a:rPr lang="en-US" dirty="0" err="1"/>
              <a:t>mulighet</a:t>
            </a:r>
            <a:r>
              <a:rPr lang="en-US" dirty="0"/>
              <a:t> </a:t>
            </a:r>
            <a:r>
              <a:rPr lang="en-US" dirty="0" err="1"/>
              <a:t>til</a:t>
            </a:r>
            <a:r>
              <a:rPr lang="en-US" dirty="0"/>
              <a:t> </a:t>
            </a:r>
            <a:r>
              <a:rPr lang="en-US" dirty="0" err="1"/>
              <a:t>observasjon</a:t>
            </a:r>
            <a:r>
              <a:rPr lang="en-US" dirty="0"/>
              <a:t> av </a:t>
            </a:r>
            <a:r>
              <a:rPr lang="en-US" dirty="0" err="1"/>
              <a:t>ledelsen</a:t>
            </a:r>
            <a:r>
              <a:rPr lang="en-US" dirty="0"/>
              <a:t>?</a:t>
            </a:r>
          </a:p>
        </p:txBody>
      </p:sp>
    </p:spTree>
    <p:extLst>
      <p:ext uri="{BB962C8B-B14F-4D97-AF65-F5344CB8AC3E}">
        <p14:creationId xmlns:p14="http://schemas.microsoft.com/office/powerpoint/2010/main" val="2055889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2">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D6C0650-01D7-224C-97F3-234D4A3E4DB0}"/>
              </a:ext>
            </a:extLst>
          </p:cNvPr>
          <p:cNvSpPr>
            <a:spLocks noGrp="1"/>
          </p:cNvSpPr>
          <p:nvPr>
            <p:ph type="title"/>
          </p:nvPr>
        </p:nvSpPr>
        <p:spPr>
          <a:xfrm>
            <a:off x="630936" y="640823"/>
            <a:ext cx="3419856" cy="5583148"/>
          </a:xfrm>
        </p:spPr>
        <p:txBody>
          <a:bodyPr anchor="ctr">
            <a:normAutofit/>
          </a:bodyPr>
          <a:lstStyle/>
          <a:p>
            <a:r>
              <a:rPr lang="nb-NO" sz="4200" b="1" dirty="0"/>
              <a:t>Hva sier forskningen?</a:t>
            </a:r>
            <a:br>
              <a:rPr lang="nb-NO" sz="4200" b="1" dirty="0"/>
            </a:br>
            <a:r>
              <a:rPr lang="nb-NO" sz="4200" dirty="0"/>
              <a:t>Man regnskapsfører inntekter man ikke har.</a:t>
            </a:r>
          </a:p>
        </p:txBody>
      </p:sp>
      <p:sp>
        <p:nvSpPr>
          <p:cNvPr id="28"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2F1537E-62FF-784F-9112-CB42C58A4B51}"/>
              </a:ext>
            </a:extLst>
          </p:cNvPr>
          <p:cNvSpPr>
            <a:spLocks noGrp="1"/>
          </p:cNvSpPr>
          <p:nvPr>
            <p:ph idx="1"/>
          </p:nvPr>
        </p:nvSpPr>
        <p:spPr>
          <a:xfrm>
            <a:off x="4556760" y="1050666"/>
            <a:ext cx="6894576" cy="4830845"/>
          </a:xfrm>
        </p:spPr>
        <p:txBody>
          <a:bodyPr anchor="t">
            <a:normAutofit/>
          </a:bodyPr>
          <a:lstStyle/>
          <a:p>
            <a:endParaRPr lang="nb-NO" dirty="0"/>
          </a:p>
          <a:p>
            <a:r>
              <a:rPr lang="nb-NO" dirty="0"/>
              <a:t>Fire vanlige eksempler:</a:t>
            </a:r>
          </a:p>
          <a:p>
            <a:pPr lvl="1"/>
            <a:r>
              <a:rPr lang="nb-NO" dirty="0"/>
              <a:t>Regnskapsfører falske eksterne fordringer. </a:t>
            </a:r>
          </a:p>
          <a:p>
            <a:pPr lvl="1"/>
            <a:endParaRPr lang="nb-NO" dirty="0"/>
          </a:p>
          <a:p>
            <a:pPr lvl="1"/>
            <a:r>
              <a:rPr lang="nb-NO" dirty="0"/>
              <a:t>Regnskapsfører inntekter på falske tjenester man leverer til selskaper man har store eierinteresser i.</a:t>
            </a:r>
          </a:p>
          <a:p>
            <a:pPr lvl="1"/>
            <a:endParaRPr lang="nb-NO" dirty="0"/>
          </a:p>
          <a:p>
            <a:pPr lvl="1"/>
            <a:r>
              <a:rPr lang="nb-NO" dirty="0"/>
              <a:t>Har ulovlig samarbeid med kunder. </a:t>
            </a:r>
          </a:p>
          <a:p>
            <a:pPr lvl="1"/>
            <a:endParaRPr lang="nb-NO" dirty="0"/>
          </a:p>
          <a:p>
            <a:pPr lvl="1"/>
            <a:r>
              <a:rPr lang="nb-NO" dirty="0"/>
              <a:t>Tar eiendeler på en rundtur internasjonalt («</a:t>
            </a:r>
            <a:r>
              <a:rPr lang="nb-NO" dirty="0" err="1"/>
              <a:t>lazy</a:t>
            </a:r>
            <a:r>
              <a:rPr lang="nb-NO" dirty="0"/>
              <a:t> </a:t>
            </a:r>
            <a:r>
              <a:rPr lang="nb-NO" dirty="0" err="1"/>
              <a:t>susans</a:t>
            </a:r>
            <a:r>
              <a:rPr lang="nb-NO" dirty="0"/>
              <a:t>»).</a:t>
            </a:r>
          </a:p>
          <a:p>
            <a:pPr lvl="1"/>
            <a:endParaRPr lang="nb-NO" sz="2000" dirty="0"/>
          </a:p>
          <a:p>
            <a:endParaRPr lang="nb-NO" sz="2400" dirty="0"/>
          </a:p>
          <a:p>
            <a:endParaRPr lang="nb-NO" sz="2400" dirty="0"/>
          </a:p>
          <a:p>
            <a:endParaRPr lang="nb-NO" sz="2400" dirty="0"/>
          </a:p>
          <a:p>
            <a:endParaRPr lang="nb-NO" sz="2400" dirty="0"/>
          </a:p>
          <a:p>
            <a:pPr marL="0" indent="0">
              <a:buNone/>
            </a:pPr>
            <a:endParaRPr lang="nb-NO" sz="2400" dirty="0"/>
          </a:p>
          <a:p>
            <a:pPr marL="0" indent="0">
              <a:buNone/>
            </a:pPr>
            <a:endParaRPr lang="nb-NO" sz="2400" dirty="0"/>
          </a:p>
          <a:p>
            <a:endParaRPr lang="nb-NO" sz="2400" dirty="0"/>
          </a:p>
        </p:txBody>
      </p:sp>
    </p:spTree>
    <p:extLst>
      <p:ext uri="{BB962C8B-B14F-4D97-AF65-F5344CB8AC3E}">
        <p14:creationId xmlns:p14="http://schemas.microsoft.com/office/powerpoint/2010/main" val="1883236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4FA84BE-61A3-EC31-25FD-26B431509398}"/>
              </a:ext>
            </a:extLst>
          </p:cNvPr>
          <p:cNvSpPr>
            <a:spLocks noGrp="1"/>
          </p:cNvSpPr>
          <p:nvPr>
            <p:ph type="title"/>
          </p:nvPr>
        </p:nvSpPr>
        <p:spPr/>
        <p:txBody>
          <a:bodyPr/>
          <a:lstStyle/>
          <a:p>
            <a:r>
              <a:rPr lang="nb-NO" dirty="0"/>
              <a:t>Eksempel: FAST-saken hos DN</a:t>
            </a:r>
          </a:p>
        </p:txBody>
      </p:sp>
      <p:sp>
        <p:nvSpPr>
          <p:cNvPr id="3" name="Plassholder for innhold 2">
            <a:extLst>
              <a:ext uri="{FF2B5EF4-FFF2-40B4-BE49-F238E27FC236}">
                <a16:creationId xmlns:a16="http://schemas.microsoft.com/office/drawing/2014/main" id="{977B81F3-8D0F-4156-CF2F-47CA403AB2F4}"/>
              </a:ext>
            </a:extLst>
          </p:cNvPr>
          <p:cNvSpPr>
            <a:spLocks noGrp="1"/>
          </p:cNvSpPr>
          <p:nvPr>
            <p:ph sz="half" idx="1"/>
          </p:nvPr>
        </p:nvSpPr>
        <p:spPr/>
        <p:txBody>
          <a:bodyPr/>
          <a:lstStyle/>
          <a:p>
            <a:pPr marL="0" indent="0">
              <a:buNone/>
            </a:pPr>
            <a:r>
              <a:rPr lang="nb-NO" b="0" i="0" u="none" strike="noStrike" dirty="0">
                <a:solidFill>
                  <a:srgbClr val="232528"/>
                </a:solidFill>
                <a:effectLst/>
                <a:latin typeface="TextReg"/>
              </a:rPr>
              <a:t>«Kundefordringene er abnormt høye i forhold til inntektene (...) og Fast bokfører inntekter som blir offentliggjort flere dager inn i neste regnskapsperiode. Dette tyder på aggressiv bokføring», mente Nielsen.»</a:t>
            </a:r>
            <a:endParaRPr lang="nb-NO" dirty="0"/>
          </a:p>
        </p:txBody>
      </p:sp>
      <mc:AlternateContent xmlns:mc="http://schemas.openxmlformats.org/markup-compatibility/2006" xmlns:p14="http://schemas.microsoft.com/office/powerpoint/2010/main">
        <mc:Choice Requires="p14">
          <p:contentPart p14:bwMode="auto" r:id="rId2">
            <p14:nvContentPartPr>
              <p14:cNvPr id="4" name="Håndskrift 3">
                <a:extLst>
                  <a:ext uri="{FF2B5EF4-FFF2-40B4-BE49-F238E27FC236}">
                    <a16:creationId xmlns:a16="http://schemas.microsoft.com/office/drawing/2014/main" id="{0E234BF1-0BA3-E5D0-FF63-ADC59D25CA4A}"/>
                  </a:ext>
                </a:extLst>
              </p14:cNvPr>
              <p14:cNvContentPartPr/>
              <p14:nvPr/>
            </p14:nvContentPartPr>
            <p14:xfrm>
              <a:off x="2499694" y="3534850"/>
              <a:ext cx="360" cy="3600"/>
            </p14:xfrm>
          </p:contentPart>
        </mc:Choice>
        <mc:Fallback xmlns="">
          <p:pic>
            <p:nvPicPr>
              <p:cNvPr id="4" name="Håndskrift 3">
                <a:extLst>
                  <a:ext uri="{FF2B5EF4-FFF2-40B4-BE49-F238E27FC236}">
                    <a16:creationId xmlns:a16="http://schemas.microsoft.com/office/drawing/2014/main" id="{0E234BF1-0BA3-E5D0-FF63-ADC59D25CA4A}"/>
                  </a:ext>
                </a:extLst>
              </p:cNvPr>
              <p:cNvPicPr/>
              <p:nvPr/>
            </p:nvPicPr>
            <p:blipFill>
              <a:blip r:embed="rId3"/>
              <a:stretch>
                <a:fillRect/>
              </a:stretch>
            </p:blipFill>
            <p:spPr>
              <a:xfrm>
                <a:off x="2491054" y="3525850"/>
                <a:ext cx="18000" cy="212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Håndskrift 4">
                <a:extLst>
                  <a:ext uri="{FF2B5EF4-FFF2-40B4-BE49-F238E27FC236}">
                    <a16:creationId xmlns:a16="http://schemas.microsoft.com/office/drawing/2014/main" id="{AC55825E-8024-93E9-C2B8-C330D8544B34}"/>
                  </a:ext>
                </a:extLst>
              </p14:cNvPr>
              <p14:cNvContentPartPr/>
              <p14:nvPr/>
            </p14:nvContentPartPr>
            <p14:xfrm>
              <a:off x="2408974" y="2061730"/>
              <a:ext cx="3600" cy="3600"/>
            </p14:xfrm>
          </p:contentPart>
        </mc:Choice>
        <mc:Fallback xmlns="">
          <p:pic>
            <p:nvPicPr>
              <p:cNvPr id="5" name="Håndskrift 4">
                <a:extLst>
                  <a:ext uri="{FF2B5EF4-FFF2-40B4-BE49-F238E27FC236}">
                    <a16:creationId xmlns:a16="http://schemas.microsoft.com/office/drawing/2014/main" id="{AC55825E-8024-93E9-C2B8-C330D8544B34}"/>
                  </a:ext>
                </a:extLst>
              </p:cNvPr>
              <p:cNvPicPr/>
              <p:nvPr/>
            </p:nvPicPr>
            <p:blipFill>
              <a:blip r:embed="rId3"/>
              <a:stretch>
                <a:fillRect/>
              </a:stretch>
            </p:blipFill>
            <p:spPr>
              <a:xfrm>
                <a:off x="2399974" y="2052730"/>
                <a:ext cx="21240" cy="21240"/>
              </a:xfrm>
              <a:prstGeom prst="rect">
                <a:avLst/>
              </a:prstGeom>
            </p:spPr>
          </p:pic>
        </mc:Fallback>
      </mc:AlternateContent>
      <p:pic>
        <p:nvPicPr>
          <p:cNvPr id="13" name="Plassholder for innhold 12" descr="Et bilde som inneholder tekst, person, skjermbilde&#10;&#10;Automatisk generert beskrivelse">
            <a:extLst>
              <a:ext uri="{FF2B5EF4-FFF2-40B4-BE49-F238E27FC236}">
                <a16:creationId xmlns:a16="http://schemas.microsoft.com/office/drawing/2014/main" id="{B1C95141-3846-32A3-00AE-F96C25BE7032}"/>
              </a:ext>
            </a:extLst>
          </p:cNvPr>
          <p:cNvPicPr>
            <a:picLocks noGrp="1" noChangeAspect="1"/>
          </p:cNvPicPr>
          <p:nvPr>
            <p:ph sz="half" idx="2"/>
          </p:nvPr>
        </p:nvPicPr>
        <p:blipFill>
          <a:blip r:embed="rId5"/>
          <a:stretch>
            <a:fillRect/>
          </a:stretch>
        </p:blipFill>
        <p:spPr>
          <a:xfrm>
            <a:off x="6466314" y="1416294"/>
            <a:ext cx="5025470" cy="4760669"/>
          </a:xfrm>
          <a:prstGeom prst="rect">
            <a:avLst/>
          </a:prstGeom>
        </p:spPr>
      </p:pic>
    </p:spTree>
    <p:extLst>
      <p:ext uri="{BB962C8B-B14F-4D97-AF65-F5344CB8AC3E}">
        <p14:creationId xmlns:p14="http://schemas.microsoft.com/office/powerpoint/2010/main" val="1059175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6">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A2F396F-637A-5640-A83E-FE3A758E1FAE}"/>
              </a:ext>
            </a:extLst>
          </p:cNvPr>
          <p:cNvSpPr>
            <a:spLocks noGrp="1"/>
          </p:cNvSpPr>
          <p:nvPr>
            <p:ph type="title"/>
          </p:nvPr>
        </p:nvSpPr>
        <p:spPr>
          <a:xfrm>
            <a:off x="630936" y="640823"/>
            <a:ext cx="3419856" cy="5583148"/>
          </a:xfrm>
        </p:spPr>
        <p:txBody>
          <a:bodyPr vert="horz" lIns="91440" tIns="45720" rIns="91440" bIns="45720" rtlCol="0" anchor="ctr">
            <a:normAutofit/>
          </a:bodyPr>
          <a:lstStyle/>
          <a:p>
            <a:r>
              <a:rPr lang="en-US" sz="5400" kern="1200" dirty="0">
                <a:latin typeface="+mj-lt"/>
                <a:ea typeface="+mj-ea"/>
                <a:cs typeface="+mj-cs"/>
              </a:rPr>
              <a:t>Eksempel:</a:t>
            </a:r>
            <a:br>
              <a:rPr lang="en-US" sz="5400" kern="1200" dirty="0">
                <a:latin typeface="+mj-lt"/>
                <a:ea typeface="+mj-ea"/>
                <a:cs typeface="+mj-cs"/>
              </a:rPr>
            </a:br>
            <a:r>
              <a:rPr lang="en-US" sz="5400" kern="1200" dirty="0">
                <a:latin typeface="+mj-lt"/>
                <a:ea typeface="+mj-ea"/>
                <a:cs typeface="+mj-cs"/>
              </a:rPr>
              <a:t>Kraft </a:t>
            </a:r>
            <a:r>
              <a:rPr lang="en-US" sz="5400" kern="1200" dirty="0" err="1">
                <a:latin typeface="+mj-lt"/>
                <a:ea typeface="+mj-ea"/>
                <a:cs typeface="+mj-cs"/>
              </a:rPr>
              <a:t>og</a:t>
            </a:r>
            <a:r>
              <a:rPr lang="en-US" sz="5400" kern="1200" dirty="0">
                <a:latin typeface="+mj-lt"/>
                <a:ea typeface="+mj-ea"/>
                <a:cs typeface="+mj-cs"/>
              </a:rPr>
              <a:t> Kultur AB</a:t>
            </a:r>
          </a:p>
        </p:txBody>
      </p:sp>
      <p:sp>
        <p:nvSpPr>
          <p:cNvPr id="39"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ssholder for innhold 3">
            <a:extLst>
              <a:ext uri="{FF2B5EF4-FFF2-40B4-BE49-F238E27FC236}">
                <a16:creationId xmlns:a16="http://schemas.microsoft.com/office/drawing/2014/main" id="{0DC95675-16A3-1F47-9BCB-B706E0406305}"/>
              </a:ext>
            </a:extLst>
          </p:cNvPr>
          <p:cNvPicPr>
            <a:picLocks noChangeAspect="1"/>
          </p:cNvPicPr>
          <p:nvPr/>
        </p:nvPicPr>
        <p:blipFill rotWithShape="1">
          <a:blip r:embed="rId2">
            <a:extLst>
              <a:ext uri="{28A0092B-C50C-407E-A947-70E740481C1C}">
                <a14:useLocalDpi xmlns:a14="http://schemas.microsoft.com/office/drawing/2010/main" val="0"/>
              </a:ext>
            </a:extLst>
          </a:blip>
          <a:srcRect l="137" r="7924" b="-2"/>
          <a:stretch/>
        </p:blipFill>
        <p:spPr>
          <a:xfrm>
            <a:off x="4681728" y="220621"/>
            <a:ext cx="5372269" cy="3126225"/>
          </a:xfrm>
          <a:prstGeom prst="rect">
            <a:avLst/>
          </a:prstGeom>
        </p:spPr>
      </p:pic>
      <p:sp>
        <p:nvSpPr>
          <p:cNvPr id="34" name="Content Placeholder 33">
            <a:extLst>
              <a:ext uri="{FF2B5EF4-FFF2-40B4-BE49-F238E27FC236}">
                <a16:creationId xmlns:a16="http://schemas.microsoft.com/office/drawing/2014/main" id="{E50CC5BB-4169-F972-3E73-189B3BFBDDF2}"/>
              </a:ext>
            </a:extLst>
          </p:cNvPr>
          <p:cNvSpPr>
            <a:spLocks noGrp="1"/>
          </p:cNvSpPr>
          <p:nvPr>
            <p:ph idx="1"/>
          </p:nvPr>
        </p:nvSpPr>
        <p:spPr>
          <a:xfrm>
            <a:off x="4654296" y="4798577"/>
            <a:ext cx="6894576" cy="1428487"/>
          </a:xfrm>
        </p:spPr>
        <p:txBody>
          <a:bodyPr anchor="t">
            <a:normAutofit/>
          </a:bodyPr>
          <a:lstStyle/>
          <a:p>
            <a:endParaRPr lang="en-US" sz="2200"/>
          </a:p>
        </p:txBody>
      </p:sp>
      <p:pic>
        <p:nvPicPr>
          <p:cNvPr id="7" name="Plassholder for innhold 3" descr="Et bilde som inneholder bord&#10;&#10;Automatisk generert beskrivelse">
            <a:extLst>
              <a:ext uri="{FF2B5EF4-FFF2-40B4-BE49-F238E27FC236}">
                <a16:creationId xmlns:a16="http://schemas.microsoft.com/office/drawing/2014/main" id="{39260228-A08E-3F4B-80EB-EE9359686C33}"/>
              </a:ext>
            </a:extLst>
          </p:cNvPr>
          <p:cNvPicPr>
            <a:picLocks noChangeAspect="1"/>
          </p:cNvPicPr>
          <p:nvPr/>
        </p:nvPicPr>
        <p:blipFill rotWithShape="1">
          <a:blip r:embed="rId3">
            <a:extLst>
              <a:ext uri="{28A0092B-C50C-407E-A947-70E740481C1C}">
                <a14:useLocalDpi xmlns:a14="http://schemas.microsoft.com/office/drawing/2010/main" val="0"/>
              </a:ext>
            </a:extLst>
          </a:blip>
          <a:srcRect r="2297" b="-2"/>
          <a:stretch/>
        </p:blipFill>
        <p:spPr>
          <a:xfrm>
            <a:off x="4556760" y="3466605"/>
            <a:ext cx="6894576" cy="2663943"/>
          </a:xfrm>
          <a:prstGeom prst="rect">
            <a:avLst/>
          </a:prstGeom>
        </p:spPr>
      </p:pic>
    </p:spTree>
    <p:extLst>
      <p:ext uri="{BB962C8B-B14F-4D97-AF65-F5344CB8AC3E}">
        <p14:creationId xmlns:p14="http://schemas.microsoft.com/office/powerpoint/2010/main" val="2949985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4C2525A-2DF6-E345-9B7C-2D5CA938D08E}"/>
              </a:ext>
            </a:extLst>
          </p:cNvPr>
          <p:cNvSpPr>
            <a:spLocks noGrp="1"/>
          </p:cNvSpPr>
          <p:nvPr>
            <p:ph type="title"/>
          </p:nvPr>
        </p:nvSpPr>
        <p:spPr>
          <a:xfrm>
            <a:off x="640080" y="325369"/>
            <a:ext cx="4368602" cy="1956841"/>
          </a:xfrm>
        </p:spPr>
        <p:txBody>
          <a:bodyPr anchor="b">
            <a:normAutofit/>
          </a:bodyPr>
          <a:lstStyle/>
          <a:p>
            <a:r>
              <a:rPr lang="nb-NO" sz="3400" dirty="0"/>
              <a:t>Eksempel:</a:t>
            </a:r>
            <a:br>
              <a:rPr lang="nb-NO" sz="3400" dirty="0"/>
            </a:br>
            <a:r>
              <a:rPr lang="nb-NO" sz="3400" dirty="0"/>
              <a:t>Konsolidering og interne fordringer.</a:t>
            </a:r>
          </a:p>
        </p:txBody>
      </p:sp>
      <p:sp>
        <p:nvSpPr>
          <p:cNvPr id="7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B84D559E-65A5-8748-8105-9242C02510AE}"/>
              </a:ext>
            </a:extLst>
          </p:cNvPr>
          <p:cNvSpPr>
            <a:spLocks noGrp="1"/>
          </p:cNvSpPr>
          <p:nvPr>
            <p:ph idx="1"/>
          </p:nvPr>
        </p:nvSpPr>
        <p:spPr>
          <a:xfrm>
            <a:off x="640080" y="2872899"/>
            <a:ext cx="4243589" cy="3320668"/>
          </a:xfrm>
        </p:spPr>
        <p:txBody>
          <a:bodyPr>
            <a:normAutofit lnSpcReduction="10000"/>
          </a:bodyPr>
          <a:lstStyle/>
          <a:p>
            <a:r>
              <a:rPr lang="nb-NO" sz="2000" dirty="0"/>
              <a:t>«Management </a:t>
            </a:r>
            <a:r>
              <a:rPr lang="nb-NO" sz="2000" dirty="0" err="1"/>
              <a:t>fees</a:t>
            </a:r>
            <a:r>
              <a:rPr lang="nb-NO" sz="2000" dirty="0"/>
              <a:t>». Opptrer som utestående fordringer i balansen.</a:t>
            </a:r>
          </a:p>
          <a:p>
            <a:endParaRPr lang="nb-NO" sz="1600" dirty="0"/>
          </a:p>
          <a:p>
            <a:pPr lvl="0"/>
            <a:r>
              <a:rPr lang="nb-NO" sz="2000" dirty="0">
                <a:solidFill>
                  <a:prstClr val="black"/>
                </a:solidFill>
              </a:rPr>
              <a:t>Hvis man ikke lager konsernregnskap kan resultatet bli misvisende og feil.</a:t>
            </a:r>
          </a:p>
          <a:p>
            <a:pPr lvl="0"/>
            <a:endParaRPr lang="nb-NO" sz="2000" dirty="0">
              <a:solidFill>
                <a:prstClr val="black"/>
              </a:solidFill>
            </a:endParaRPr>
          </a:p>
          <a:p>
            <a:r>
              <a:rPr lang="nb-NO" sz="2000" dirty="0"/>
              <a:t>Konsernregnskapet:</a:t>
            </a:r>
          </a:p>
          <a:p>
            <a:pPr lvl="1"/>
            <a:r>
              <a:rPr lang="nb-NO" sz="1600" dirty="0"/>
              <a:t>Skal utarbeides ved bestemmende innflytelse for større selskap.</a:t>
            </a:r>
          </a:p>
          <a:p>
            <a:pPr lvl="1"/>
            <a:r>
              <a:rPr lang="nb-NO" sz="1600" dirty="0"/>
              <a:t>Dvs. &gt;50% eierskap eller andre forhold.</a:t>
            </a:r>
          </a:p>
          <a:p>
            <a:pPr lvl="1"/>
            <a:r>
              <a:rPr lang="nb-NO" sz="1600" dirty="0"/>
              <a:t>Da skal slike transaksjoner fjernes!</a:t>
            </a:r>
          </a:p>
          <a:p>
            <a:pPr lvl="0"/>
            <a:endParaRPr lang="nb-NO" sz="2000" dirty="0">
              <a:solidFill>
                <a:prstClr val="black"/>
              </a:solidFill>
            </a:endParaRPr>
          </a:p>
          <a:p>
            <a:pPr lvl="1"/>
            <a:endParaRPr lang="nb-NO" sz="1600" dirty="0"/>
          </a:p>
          <a:p>
            <a:pPr marL="457200" lvl="1" indent="0">
              <a:buNone/>
            </a:pPr>
            <a:endParaRPr lang="nb-NO" sz="1600" dirty="0"/>
          </a:p>
        </p:txBody>
      </p:sp>
      <p:pic>
        <p:nvPicPr>
          <p:cNvPr id="4100" name="Picture 4" descr="Finance Credit-dømt blir gjeldsrådgiver - adressa.no">
            <a:extLst>
              <a:ext uri="{FF2B5EF4-FFF2-40B4-BE49-F238E27FC236}">
                <a16:creationId xmlns:a16="http://schemas.microsoft.com/office/drawing/2014/main" id="{413BD5EE-C484-894D-8B18-59598BD49F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165" r="12415"/>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468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7ABEBAA-D27C-6CE9-9821-8E1AF36186C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300" kern="1200" dirty="0" err="1">
                <a:solidFill>
                  <a:srgbClr val="FFFFFF"/>
                </a:solidFill>
                <a:latin typeface="+mj-lt"/>
                <a:ea typeface="+mj-ea"/>
                <a:cs typeface="+mj-cs"/>
              </a:rPr>
              <a:t>Konsernregnskapet</a:t>
            </a:r>
            <a:r>
              <a:rPr lang="en-US" sz="2300" kern="1200" dirty="0">
                <a:solidFill>
                  <a:srgbClr val="FFFFFF"/>
                </a:solidFill>
                <a:latin typeface="+mj-lt"/>
                <a:ea typeface="+mj-ea"/>
                <a:cs typeface="+mj-cs"/>
              </a:rPr>
              <a:t> ser </a:t>
            </a:r>
            <a:r>
              <a:rPr lang="en-US" sz="2300" kern="1200" dirty="0" err="1">
                <a:solidFill>
                  <a:srgbClr val="FFFFFF"/>
                </a:solidFill>
                <a:latin typeface="+mj-lt"/>
                <a:ea typeface="+mj-ea"/>
                <a:cs typeface="+mj-cs"/>
              </a:rPr>
              <a:t>på</a:t>
            </a:r>
            <a:r>
              <a:rPr lang="en-US" sz="2300" kern="1200" dirty="0">
                <a:solidFill>
                  <a:srgbClr val="FFFFFF"/>
                </a:solidFill>
                <a:latin typeface="+mj-lt"/>
                <a:ea typeface="+mj-ea"/>
                <a:cs typeface="+mj-cs"/>
              </a:rPr>
              <a:t> alle </a:t>
            </a:r>
            <a:r>
              <a:rPr lang="en-US" sz="2300" kern="1200" dirty="0" err="1">
                <a:solidFill>
                  <a:srgbClr val="FFFFFF"/>
                </a:solidFill>
                <a:latin typeface="+mj-lt"/>
                <a:ea typeface="+mj-ea"/>
                <a:cs typeface="+mj-cs"/>
              </a:rPr>
              <a:t>økonomiske</a:t>
            </a:r>
            <a:r>
              <a:rPr lang="en-US" sz="2300" kern="1200" dirty="0">
                <a:solidFill>
                  <a:srgbClr val="FFFFFF"/>
                </a:solidFill>
                <a:latin typeface="+mj-lt"/>
                <a:ea typeface="+mj-ea"/>
                <a:cs typeface="+mj-cs"/>
              </a:rPr>
              <a:t> </a:t>
            </a:r>
            <a:r>
              <a:rPr lang="en-US" sz="2300" kern="1200" dirty="0" err="1">
                <a:solidFill>
                  <a:srgbClr val="FFFFFF"/>
                </a:solidFill>
                <a:latin typeface="+mj-lt"/>
                <a:ea typeface="+mj-ea"/>
                <a:cs typeface="+mj-cs"/>
              </a:rPr>
              <a:t>enheter</a:t>
            </a:r>
            <a:r>
              <a:rPr lang="en-US" sz="2300" kern="1200" dirty="0">
                <a:solidFill>
                  <a:srgbClr val="FFFFFF"/>
                </a:solidFill>
                <a:latin typeface="+mj-lt"/>
                <a:ea typeface="+mj-ea"/>
                <a:cs typeface="+mj-cs"/>
              </a:rPr>
              <a:t> </a:t>
            </a:r>
            <a:r>
              <a:rPr lang="en-US" sz="2300" kern="1200" dirty="0" err="1">
                <a:solidFill>
                  <a:srgbClr val="FFFFFF"/>
                </a:solidFill>
                <a:latin typeface="+mj-lt"/>
                <a:ea typeface="+mj-ea"/>
                <a:cs typeface="+mj-cs"/>
              </a:rPr>
              <a:t>som</a:t>
            </a:r>
            <a:r>
              <a:rPr lang="en-US" sz="2300" kern="1200" dirty="0">
                <a:solidFill>
                  <a:srgbClr val="FFFFFF"/>
                </a:solidFill>
                <a:latin typeface="+mj-lt"/>
                <a:ea typeface="+mj-ea"/>
                <a:cs typeface="+mj-cs"/>
              </a:rPr>
              <a:t> </a:t>
            </a:r>
            <a:r>
              <a:rPr lang="en-US" sz="2300" kern="1200" dirty="0" err="1">
                <a:solidFill>
                  <a:srgbClr val="FFFFFF"/>
                </a:solidFill>
                <a:latin typeface="+mj-lt"/>
                <a:ea typeface="+mj-ea"/>
                <a:cs typeface="+mj-cs"/>
              </a:rPr>
              <a:t>ett</a:t>
            </a:r>
            <a:r>
              <a:rPr lang="en-US" sz="2300" kern="1200" dirty="0">
                <a:solidFill>
                  <a:srgbClr val="FFFFFF"/>
                </a:solidFill>
                <a:latin typeface="+mj-lt"/>
                <a:ea typeface="+mj-ea"/>
                <a:cs typeface="+mj-cs"/>
              </a:rPr>
              <a:t> – </a:t>
            </a:r>
            <a:r>
              <a:rPr lang="en-US" sz="2300" kern="1200" dirty="0" err="1">
                <a:solidFill>
                  <a:srgbClr val="FFFFFF"/>
                </a:solidFill>
                <a:latin typeface="+mj-lt"/>
                <a:ea typeface="+mj-ea"/>
                <a:cs typeface="+mj-cs"/>
              </a:rPr>
              <a:t>fjerner</a:t>
            </a:r>
            <a:r>
              <a:rPr lang="en-US" sz="2300" kern="1200" dirty="0">
                <a:solidFill>
                  <a:srgbClr val="FFFFFF"/>
                </a:solidFill>
                <a:latin typeface="+mj-lt"/>
                <a:ea typeface="+mj-ea"/>
                <a:cs typeface="+mj-cs"/>
              </a:rPr>
              <a:t> interne </a:t>
            </a:r>
            <a:r>
              <a:rPr lang="en-US" sz="2300" kern="1200" dirty="0" err="1">
                <a:solidFill>
                  <a:srgbClr val="FFFFFF"/>
                </a:solidFill>
                <a:latin typeface="+mj-lt"/>
                <a:ea typeface="+mj-ea"/>
                <a:cs typeface="+mj-cs"/>
              </a:rPr>
              <a:t>salg</a:t>
            </a:r>
            <a:r>
              <a:rPr lang="en-US" sz="2300" kern="1200" dirty="0">
                <a:solidFill>
                  <a:srgbClr val="FFFFFF"/>
                </a:solidFill>
                <a:latin typeface="+mj-lt"/>
                <a:ea typeface="+mj-ea"/>
                <a:cs typeface="+mj-cs"/>
              </a:rPr>
              <a:t> </a:t>
            </a:r>
            <a:r>
              <a:rPr lang="en-US" sz="2300" kern="1200" dirty="0" err="1">
                <a:solidFill>
                  <a:srgbClr val="FFFFFF"/>
                </a:solidFill>
                <a:latin typeface="+mj-lt"/>
                <a:ea typeface="+mj-ea"/>
                <a:cs typeface="+mj-cs"/>
              </a:rPr>
              <a:t>og</a:t>
            </a:r>
            <a:r>
              <a:rPr lang="en-US" sz="2300" kern="1200" dirty="0">
                <a:solidFill>
                  <a:srgbClr val="FFFFFF"/>
                </a:solidFill>
                <a:latin typeface="+mj-lt"/>
                <a:ea typeface="+mj-ea"/>
                <a:cs typeface="+mj-cs"/>
              </a:rPr>
              <a:t> </a:t>
            </a:r>
            <a:r>
              <a:rPr lang="en-US" sz="2300" kern="1200" dirty="0" err="1">
                <a:solidFill>
                  <a:srgbClr val="FFFFFF"/>
                </a:solidFill>
                <a:latin typeface="+mj-lt"/>
                <a:ea typeface="+mj-ea"/>
                <a:cs typeface="+mj-cs"/>
              </a:rPr>
              <a:t>eiendeler</a:t>
            </a:r>
            <a:r>
              <a:rPr lang="en-US" sz="2300" kern="1200" dirty="0">
                <a:solidFill>
                  <a:srgbClr val="FFFFFF"/>
                </a:solidFill>
                <a:latin typeface="+mj-lt"/>
                <a:ea typeface="+mj-ea"/>
                <a:cs typeface="+mj-cs"/>
              </a:rPr>
              <a:t>/</a:t>
            </a:r>
            <a:r>
              <a:rPr lang="en-US" sz="2300" kern="1200" dirty="0" err="1">
                <a:solidFill>
                  <a:srgbClr val="FFFFFF"/>
                </a:solidFill>
                <a:latin typeface="+mj-lt"/>
                <a:ea typeface="+mj-ea"/>
                <a:cs typeface="+mj-cs"/>
              </a:rPr>
              <a:t>gjeld</a:t>
            </a:r>
            <a:r>
              <a:rPr lang="en-US" sz="2300" kern="1200" dirty="0">
                <a:solidFill>
                  <a:srgbClr val="FFFFFF"/>
                </a:solidFill>
                <a:latin typeface="+mj-lt"/>
                <a:ea typeface="+mj-ea"/>
                <a:cs typeface="+mj-cs"/>
              </a:rPr>
              <a:t>.</a:t>
            </a:r>
          </a:p>
        </p:txBody>
      </p:sp>
      <p:pic>
        <p:nvPicPr>
          <p:cNvPr id="9" name="Plassholder for innhold 8" descr="Et bilde som inneholder diagram&#10;&#10;Automatisk generert beskrivelse">
            <a:extLst>
              <a:ext uri="{FF2B5EF4-FFF2-40B4-BE49-F238E27FC236}">
                <a16:creationId xmlns:a16="http://schemas.microsoft.com/office/drawing/2014/main" id="{01E3E3B1-F6E7-6B5E-A892-2554A100F8A4}"/>
              </a:ext>
            </a:extLst>
          </p:cNvPr>
          <p:cNvPicPr>
            <a:picLocks noGrp="1" noChangeAspect="1"/>
          </p:cNvPicPr>
          <p:nvPr>
            <p:ph idx="1"/>
          </p:nvPr>
        </p:nvPicPr>
        <p:blipFill>
          <a:blip r:embed="rId2"/>
          <a:stretch>
            <a:fillRect/>
          </a:stretch>
        </p:blipFill>
        <p:spPr>
          <a:xfrm>
            <a:off x="4777316" y="885073"/>
            <a:ext cx="6780700" cy="5085524"/>
          </a:xfrm>
          <a:prstGeom prst="rect">
            <a:avLst/>
          </a:prstGeom>
        </p:spPr>
      </p:pic>
    </p:spTree>
    <p:extLst>
      <p:ext uri="{BB962C8B-B14F-4D97-AF65-F5344CB8AC3E}">
        <p14:creationId xmlns:p14="http://schemas.microsoft.com/office/powerpoint/2010/main" val="3771241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3BE91-EB98-44A3-63E4-D07F47AC3764}"/>
              </a:ext>
            </a:extLst>
          </p:cNvPr>
          <p:cNvSpPr>
            <a:spLocks noGrp="1"/>
          </p:cNvSpPr>
          <p:nvPr>
            <p:ph type="title"/>
          </p:nvPr>
        </p:nvSpPr>
        <p:spPr/>
        <p:txBody>
          <a:bodyPr/>
          <a:lstStyle/>
          <a:p>
            <a:r>
              <a:rPr lang="en-US" dirty="0"/>
              <a:t>Men! </a:t>
            </a:r>
          </a:p>
        </p:txBody>
      </p:sp>
      <p:sp>
        <p:nvSpPr>
          <p:cNvPr id="3" name="Content Placeholder 2">
            <a:extLst>
              <a:ext uri="{FF2B5EF4-FFF2-40B4-BE49-F238E27FC236}">
                <a16:creationId xmlns:a16="http://schemas.microsoft.com/office/drawing/2014/main" id="{0F13151C-6D64-41C0-2FAC-4897AB0CC2F0}"/>
              </a:ext>
            </a:extLst>
          </p:cNvPr>
          <p:cNvSpPr>
            <a:spLocks noGrp="1"/>
          </p:cNvSpPr>
          <p:nvPr>
            <p:ph idx="1"/>
          </p:nvPr>
        </p:nvSpPr>
        <p:spPr/>
        <p:txBody>
          <a:bodyPr/>
          <a:lstStyle/>
          <a:p>
            <a:r>
              <a:rPr lang="en-US" dirty="0"/>
              <a:t>Er alle </a:t>
            </a:r>
            <a:r>
              <a:rPr lang="en-US" dirty="0" err="1"/>
              <a:t>foretakene</a:t>
            </a:r>
            <a:r>
              <a:rPr lang="en-US" dirty="0"/>
              <a:t> </a:t>
            </a:r>
            <a:r>
              <a:rPr lang="en-US" dirty="0" err="1"/>
              <a:t>til</a:t>
            </a:r>
            <a:r>
              <a:rPr lang="en-US" dirty="0"/>
              <a:t> </a:t>
            </a:r>
            <a:r>
              <a:rPr lang="en-US" dirty="0" err="1"/>
              <a:t>sammen</a:t>
            </a:r>
            <a:r>
              <a:rPr lang="en-US" dirty="0"/>
              <a:t> et lite </a:t>
            </a:r>
            <a:r>
              <a:rPr lang="en-US" dirty="0" err="1"/>
              <a:t>konsern</a:t>
            </a:r>
            <a:r>
              <a:rPr lang="en-US" dirty="0"/>
              <a:t>, </a:t>
            </a:r>
            <a:r>
              <a:rPr lang="en-US" dirty="0" err="1"/>
              <a:t>så</a:t>
            </a:r>
            <a:r>
              <a:rPr lang="en-US" dirty="0"/>
              <a:t> </a:t>
            </a:r>
            <a:r>
              <a:rPr lang="en-US" dirty="0" err="1"/>
              <a:t>trenger</a:t>
            </a:r>
            <a:r>
              <a:rPr lang="en-US" dirty="0"/>
              <a:t> man </a:t>
            </a:r>
            <a:r>
              <a:rPr lang="en-US" dirty="0" err="1"/>
              <a:t>ikke</a:t>
            </a:r>
            <a:r>
              <a:rPr lang="en-US" dirty="0"/>
              <a:t> </a:t>
            </a:r>
            <a:r>
              <a:rPr lang="en-US" dirty="0" err="1"/>
              <a:t>utarbeide</a:t>
            </a:r>
            <a:r>
              <a:rPr lang="en-US" dirty="0"/>
              <a:t> </a:t>
            </a:r>
            <a:r>
              <a:rPr lang="en-US" dirty="0" err="1"/>
              <a:t>konsernregnskap</a:t>
            </a:r>
            <a:r>
              <a:rPr lang="en-US" dirty="0"/>
              <a:t>.</a:t>
            </a:r>
          </a:p>
          <a:p>
            <a:endParaRPr lang="en-US" dirty="0"/>
          </a:p>
          <a:p>
            <a:r>
              <a:rPr lang="en-US" dirty="0"/>
              <a:t>I </a:t>
            </a:r>
            <a:r>
              <a:rPr lang="en-US" dirty="0" err="1"/>
              <a:t>slike</a:t>
            </a:r>
            <a:r>
              <a:rPr lang="en-US" dirty="0"/>
              <a:t> </a:t>
            </a:r>
            <a:r>
              <a:rPr lang="en-US" dirty="0" err="1"/>
              <a:t>tilfeller</a:t>
            </a:r>
            <a:r>
              <a:rPr lang="en-US" dirty="0"/>
              <a:t> </a:t>
            </a:r>
            <a:r>
              <a:rPr lang="en-US" dirty="0" err="1"/>
              <a:t>må</a:t>
            </a:r>
            <a:r>
              <a:rPr lang="en-US" dirty="0"/>
              <a:t> vi </a:t>
            </a:r>
            <a:r>
              <a:rPr lang="en-US" dirty="0" err="1"/>
              <a:t>gå</a:t>
            </a:r>
            <a:r>
              <a:rPr lang="en-US" dirty="0"/>
              <a:t> </a:t>
            </a:r>
            <a:r>
              <a:rPr lang="en-US" dirty="0" err="1"/>
              <a:t>til</a:t>
            </a:r>
            <a:r>
              <a:rPr lang="en-US" dirty="0"/>
              <a:t> </a:t>
            </a:r>
            <a:r>
              <a:rPr lang="en-US" dirty="0" err="1"/>
              <a:t>hvert</a:t>
            </a:r>
            <a:r>
              <a:rPr lang="en-US" dirty="0"/>
              <a:t> </a:t>
            </a:r>
            <a:r>
              <a:rPr lang="en-US" dirty="0" err="1"/>
              <a:t>enkelt</a:t>
            </a:r>
            <a:r>
              <a:rPr lang="en-US" dirty="0"/>
              <a:t> </a:t>
            </a:r>
            <a:r>
              <a:rPr lang="en-US" dirty="0" err="1"/>
              <a:t>selskap</a:t>
            </a:r>
            <a:r>
              <a:rPr lang="en-US" dirty="0"/>
              <a:t> for </a:t>
            </a:r>
            <a:r>
              <a:rPr lang="en-US" dirty="0" err="1"/>
              <a:t>å</a:t>
            </a:r>
            <a:r>
              <a:rPr lang="en-US" dirty="0"/>
              <a:t> </a:t>
            </a:r>
            <a:r>
              <a:rPr lang="en-US" dirty="0" err="1"/>
              <a:t>forstå</a:t>
            </a:r>
            <a:r>
              <a:rPr lang="en-US" dirty="0"/>
              <a:t> </a:t>
            </a:r>
            <a:r>
              <a:rPr lang="en-US" dirty="0" err="1"/>
              <a:t>konsernet</a:t>
            </a:r>
            <a:r>
              <a:rPr lang="en-US" dirty="0"/>
              <a:t>. </a:t>
            </a:r>
            <a:r>
              <a:rPr lang="en-US" dirty="0" err="1"/>
              <a:t>Sjekk</a:t>
            </a:r>
            <a:r>
              <a:rPr lang="en-US" dirty="0"/>
              <a:t> </a:t>
            </a:r>
            <a:r>
              <a:rPr lang="en-US" dirty="0" err="1"/>
              <a:t>inntektene</a:t>
            </a:r>
            <a:r>
              <a:rPr lang="en-US" dirty="0"/>
              <a:t> </a:t>
            </a:r>
            <a:r>
              <a:rPr lang="en-US" dirty="0" err="1"/>
              <a:t>i</a:t>
            </a:r>
            <a:r>
              <a:rPr lang="en-US" dirty="0"/>
              <a:t> </a:t>
            </a:r>
            <a:r>
              <a:rPr lang="en-US" dirty="0" err="1"/>
              <a:t>morselskapet</a:t>
            </a:r>
            <a:r>
              <a:rPr lang="en-US" dirty="0"/>
              <a:t>!</a:t>
            </a:r>
          </a:p>
          <a:p>
            <a:endParaRPr lang="en-US" dirty="0"/>
          </a:p>
          <a:p>
            <a:r>
              <a:rPr lang="en-US" dirty="0"/>
              <a:t>Det er </a:t>
            </a:r>
            <a:r>
              <a:rPr lang="en-US" dirty="0" err="1"/>
              <a:t>også</a:t>
            </a:r>
            <a:r>
              <a:rPr lang="en-US" dirty="0"/>
              <a:t> masse </a:t>
            </a:r>
            <a:r>
              <a:rPr lang="en-US" dirty="0" err="1"/>
              <a:t>andre</a:t>
            </a:r>
            <a:r>
              <a:rPr lang="en-US" dirty="0"/>
              <a:t> noter man slipper. Litt </a:t>
            </a:r>
            <a:r>
              <a:rPr lang="en-US" dirty="0" err="1"/>
              <a:t>krise</a:t>
            </a:r>
            <a:r>
              <a:rPr lang="en-US" dirty="0"/>
              <a:t> for </a:t>
            </a:r>
            <a:r>
              <a:rPr lang="en-US" dirty="0" err="1"/>
              <a:t>oss</a:t>
            </a:r>
            <a:r>
              <a:rPr lang="en-US" dirty="0"/>
              <a:t> </a:t>
            </a:r>
            <a:r>
              <a:rPr lang="en-US" dirty="0" err="1"/>
              <a:t>som</a:t>
            </a:r>
            <a:r>
              <a:rPr lang="en-US" dirty="0"/>
              <a:t> </a:t>
            </a:r>
            <a:r>
              <a:rPr lang="en-US" dirty="0" err="1"/>
              <a:t>søker</a:t>
            </a:r>
            <a:r>
              <a:rPr lang="en-US" dirty="0"/>
              <a:t> </a:t>
            </a:r>
            <a:r>
              <a:rPr lang="en-US" dirty="0" err="1"/>
              <a:t>informasjon</a:t>
            </a:r>
            <a:r>
              <a:rPr lang="en-US" dirty="0"/>
              <a:t> </a:t>
            </a:r>
            <a:r>
              <a:rPr lang="en-US" dirty="0" err="1"/>
              <a:t>i</a:t>
            </a:r>
            <a:r>
              <a:rPr lang="en-US" dirty="0"/>
              <a:t> </a:t>
            </a:r>
            <a:r>
              <a:rPr lang="en-US" dirty="0" err="1"/>
              <a:t>regnskap</a:t>
            </a:r>
            <a:r>
              <a:rPr lang="en-US" dirty="0"/>
              <a:t>!</a:t>
            </a:r>
          </a:p>
          <a:p>
            <a:endParaRPr lang="en-US" dirty="0"/>
          </a:p>
          <a:p>
            <a:endParaRPr lang="en-US" dirty="0"/>
          </a:p>
          <a:p>
            <a:endParaRPr lang="en-US" dirty="0"/>
          </a:p>
        </p:txBody>
      </p:sp>
    </p:spTree>
    <p:extLst>
      <p:ext uri="{BB962C8B-B14F-4D97-AF65-F5344CB8AC3E}">
        <p14:creationId xmlns:p14="http://schemas.microsoft.com/office/powerpoint/2010/main" val="17132202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D26FC82-69A8-0432-1FDE-97F99ED66A20}"/>
              </a:ext>
            </a:extLst>
          </p:cNvPr>
          <p:cNvSpPr>
            <a:spLocks noGrp="1"/>
          </p:cNvSpPr>
          <p:nvPr>
            <p:ph type="title"/>
          </p:nvPr>
        </p:nvSpPr>
        <p:spPr/>
        <p:txBody>
          <a:bodyPr/>
          <a:lstStyle/>
          <a:p>
            <a:endParaRPr lang="nb-NO"/>
          </a:p>
        </p:txBody>
      </p:sp>
      <p:pic>
        <p:nvPicPr>
          <p:cNvPr id="5" name="Plassholder for innhold 4" descr="Et bilde som inneholder diagram&#10;&#10;Automatisk generert beskrivelse">
            <a:extLst>
              <a:ext uri="{FF2B5EF4-FFF2-40B4-BE49-F238E27FC236}">
                <a16:creationId xmlns:a16="http://schemas.microsoft.com/office/drawing/2014/main" id="{0DD9F01D-843C-4D34-1641-BCF7FB027F7E}"/>
              </a:ext>
            </a:extLst>
          </p:cNvPr>
          <p:cNvPicPr>
            <a:picLocks noGrp="1" noChangeAspect="1"/>
          </p:cNvPicPr>
          <p:nvPr>
            <p:ph idx="1"/>
          </p:nvPr>
        </p:nvPicPr>
        <p:blipFill>
          <a:blip r:embed="rId2"/>
          <a:stretch>
            <a:fillRect/>
          </a:stretch>
        </p:blipFill>
        <p:spPr>
          <a:xfrm>
            <a:off x="1073705" y="118273"/>
            <a:ext cx="4407428" cy="6466042"/>
          </a:xfrm>
        </p:spPr>
      </p:pic>
      <p:pic>
        <p:nvPicPr>
          <p:cNvPr id="7" name="Bilde 6" descr="Et bilde som inneholder tekst, person&#10;&#10;Automatisk generert beskrivelse">
            <a:extLst>
              <a:ext uri="{FF2B5EF4-FFF2-40B4-BE49-F238E27FC236}">
                <a16:creationId xmlns:a16="http://schemas.microsoft.com/office/drawing/2014/main" id="{C534AB46-6E97-FFF0-6822-B9CC73FA9D8A}"/>
              </a:ext>
            </a:extLst>
          </p:cNvPr>
          <p:cNvPicPr>
            <a:picLocks noChangeAspect="1"/>
          </p:cNvPicPr>
          <p:nvPr/>
        </p:nvPicPr>
        <p:blipFill>
          <a:blip r:embed="rId3"/>
          <a:stretch>
            <a:fillRect/>
          </a:stretch>
        </p:blipFill>
        <p:spPr>
          <a:xfrm>
            <a:off x="5716637" y="118273"/>
            <a:ext cx="4391775" cy="6492875"/>
          </a:xfrm>
          <a:prstGeom prst="rect">
            <a:avLst/>
          </a:prstGeom>
        </p:spPr>
      </p:pic>
    </p:spTree>
    <p:extLst>
      <p:ext uri="{BB962C8B-B14F-4D97-AF65-F5344CB8AC3E}">
        <p14:creationId xmlns:p14="http://schemas.microsoft.com/office/powerpoint/2010/main" val="41702657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BB5CDAA-340C-0546-B7AE-E949389ED90E}"/>
              </a:ext>
            </a:extLst>
          </p:cNvPr>
          <p:cNvSpPr>
            <a:spLocks noGrp="1"/>
          </p:cNvSpPr>
          <p:nvPr>
            <p:ph type="title"/>
          </p:nvPr>
        </p:nvSpPr>
        <p:spPr>
          <a:xfrm>
            <a:off x="640080" y="325369"/>
            <a:ext cx="4368602" cy="1956841"/>
          </a:xfrm>
        </p:spPr>
        <p:txBody>
          <a:bodyPr anchor="b">
            <a:normAutofit/>
          </a:bodyPr>
          <a:lstStyle/>
          <a:p>
            <a:r>
              <a:rPr lang="nb-NO" sz="5400" dirty="0"/>
              <a:t>Husk dette:</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4F518025-C781-DD45-BDA7-71EC91F068F8}"/>
              </a:ext>
            </a:extLst>
          </p:cNvPr>
          <p:cNvSpPr>
            <a:spLocks noGrp="1"/>
          </p:cNvSpPr>
          <p:nvPr>
            <p:ph idx="1"/>
          </p:nvPr>
        </p:nvSpPr>
        <p:spPr>
          <a:xfrm>
            <a:off x="640080" y="2872899"/>
            <a:ext cx="4243589" cy="3320668"/>
          </a:xfrm>
        </p:spPr>
        <p:txBody>
          <a:bodyPr>
            <a:normAutofit fontScale="70000" lnSpcReduction="20000"/>
          </a:bodyPr>
          <a:lstStyle/>
          <a:p>
            <a:r>
              <a:rPr lang="nb-NO" sz="2200" dirty="0"/>
              <a:t>Studer alltid endring i utestående fordringer fra år til år.</a:t>
            </a:r>
          </a:p>
          <a:p>
            <a:pPr marL="0" indent="0">
              <a:buNone/>
            </a:pPr>
            <a:endParaRPr lang="nb-NO" sz="2200" dirty="0"/>
          </a:p>
          <a:p>
            <a:r>
              <a:rPr lang="nb-NO" sz="2200" dirty="0"/>
              <a:t>Hvis økningen i fordringer øker mer enn omsetningsveksten bør dere bli skeptiske.</a:t>
            </a:r>
          </a:p>
          <a:p>
            <a:endParaRPr lang="nb-NO" sz="2200" dirty="0"/>
          </a:p>
          <a:p>
            <a:r>
              <a:rPr lang="nb-NO" sz="2200" dirty="0"/>
              <a:t>Vær obs på interne lån og fordringer! </a:t>
            </a:r>
          </a:p>
          <a:p>
            <a:endParaRPr lang="nb-NO" sz="2200" dirty="0"/>
          </a:p>
          <a:p>
            <a:r>
              <a:rPr lang="nb-NO" sz="2200" dirty="0"/>
              <a:t>Vær obs på selskapsstrukturer som ser «unødvendig» kompliserte ut.</a:t>
            </a:r>
          </a:p>
          <a:p>
            <a:endParaRPr lang="nb-NO" sz="2200" dirty="0"/>
          </a:p>
          <a:p>
            <a:r>
              <a:rPr lang="nb-NO" sz="2200" dirty="0"/>
              <a:t>Les analytikerrapporter for å forstå en virksomhet og hvordan det tjener penger!</a:t>
            </a:r>
          </a:p>
          <a:p>
            <a:endParaRPr lang="nb-NO" sz="2200" dirty="0"/>
          </a:p>
          <a:p>
            <a:pPr marL="0" indent="0">
              <a:buNone/>
            </a:pPr>
            <a:endParaRPr lang="nb-NO" sz="2200" dirty="0"/>
          </a:p>
        </p:txBody>
      </p:sp>
      <p:pic>
        <p:nvPicPr>
          <p:cNvPr id="3074" name="Picture 2" descr="ARCOMPANY | Skeptical about Social Media Skepticism">
            <a:extLst>
              <a:ext uri="{FF2B5EF4-FFF2-40B4-BE49-F238E27FC236}">
                <a16:creationId xmlns:a16="http://schemas.microsoft.com/office/drawing/2014/main" id="{5C10AD7C-52AA-1044-87E5-BEDD92773D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25" r="25524"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14420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F575A102-D95D-4D6E-8F1B-49EED0AEC6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tel 1">
            <a:extLst>
              <a:ext uri="{FF2B5EF4-FFF2-40B4-BE49-F238E27FC236}">
                <a16:creationId xmlns:a16="http://schemas.microsoft.com/office/drawing/2014/main" id="{E2568F80-1758-CB64-189A-190FBED2648C}"/>
              </a:ext>
            </a:extLst>
          </p:cNvPr>
          <p:cNvSpPr>
            <a:spLocks noGrp="1"/>
          </p:cNvSpPr>
          <p:nvPr>
            <p:ph type="title"/>
          </p:nvPr>
        </p:nvSpPr>
        <p:spPr>
          <a:xfrm>
            <a:off x="724090" y="410495"/>
            <a:ext cx="4076460" cy="3626217"/>
          </a:xfrm>
        </p:spPr>
        <p:txBody>
          <a:bodyPr vert="horz" lIns="91440" tIns="45720" rIns="91440" bIns="45720" rtlCol="0" anchor="b">
            <a:normAutofit/>
          </a:bodyPr>
          <a:lstStyle/>
          <a:p>
            <a:pPr algn="r"/>
            <a:r>
              <a:rPr lang="en-US" sz="3800" kern="1200" dirty="0">
                <a:solidFill>
                  <a:srgbClr val="FFFFFF"/>
                </a:solidFill>
                <a:latin typeface="+mj-lt"/>
                <a:ea typeface="+mj-ea"/>
                <a:cs typeface="+mj-cs"/>
              </a:rPr>
              <a:t>Tips: </a:t>
            </a:r>
            <a:r>
              <a:rPr lang="en-US" sz="3800" kern="1200" dirty="0" err="1">
                <a:solidFill>
                  <a:srgbClr val="FFFFFF"/>
                </a:solidFill>
                <a:latin typeface="+mj-lt"/>
                <a:ea typeface="+mj-ea"/>
                <a:cs typeface="+mj-cs"/>
              </a:rPr>
              <a:t>Titt</a:t>
            </a:r>
            <a:r>
              <a:rPr lang="en-US" sz="3800" kern="1200" dirty="0">
                <a:solidFill>
                  <a:srgbClr val="FFFFFF"/>
                </a:solidFill>
                <a:latin typeface="+mj-lt"/>
                <a:ea typeface="+mj-ea"/>
                <a:cs typeface="+mj-cs"/>
              </a:rPr>
              <a:t> </a:t>
            </a:r>
            <a:r>
              <a:rPr lang="en-US" sz="3800" kern="1200" dirty="0" err="1">
                <a:solidFill>
                  <a:srgbClr val="FFFFFF"/>
                </a:solidFill>
                <a:latin typeface="+mj-lt"/>
                <a:ea typeface="+mj-ea"/>
                <a:cs typeface="+mj-cs"/>
              </a:rPr>
              <a:t>på</a:t>
            </a:r>
            <a:r>
              <a:rPr lang="en-US" sz="3800" kern="1200" dirty="0">
                <a:solidFill>
                  <a:srgbClr val="FFFFFF"/>
                </a:solidFill>
                <a:latin typeface="+mj-lt"/>
                <a:ea typeface="+mj-ea"/>
                <a:cs typeface="+mj-cs"/>
              </a:rPr>
              <a:t> </a:t>
            </a:r>
            <a:r>
              <a:rPr lang="en-US" sz="3800" kern="1200" dirty="0" err="1">
                <a:solidFill>
                  <a:srgbClr val="FFFFFF"/>
                </a:solidFill>
                <a:latin typeface="+mj-lt"/>
                <a:ea typeface="+mj-ea"/>
                <a:cs typeface="+mj-cs"/>
              </a:rPr>
              <a:t>utviklingen</a:t>
            </a:r>
            <a:r>
              <a:rPr lang="en-US" sz="3800" kern="1200" dirty="0">
                <a:solidFill>
                  <a:srgbClr val="FFFFFF"/>
                </a:solidFill>
                <a:latin typeface="+mj-lt"/>
                <a:ea typeface="+mj-ea"/>
                <a:cs typeface="+mj-cs"/>
              </a:rPr>
              <a:t> </a:t>
            </a:r>
            <a:r>
              <a:rPr lang="en-US" sz="3800" kern="1200" dirty="0" err="1">
                <a:solidFill>
                  <a:srgbClr val="FFFFFF"/>
                </a:solidFill>
                <a:latin typeface="+mj-lt"/>
                <a:ea typeface="+mj-ea"/>
                <a:cs typeface="+mj-cs"/>
              </a:rPr>
              <a:t>i</a:t>
            </a:r>
            <a:r>
              <a:rPr lang="en-US" sz="3800" kern="1200" dirty="0">
                <a:solidFill>
                  <a:srgbClr val="FFFFFF"/>
                </a:solidFill>
                <a:latin typeface="+mj-lt"/>
                <a:ea typeface="+mj-ea"/>
                <a:cs typeface="+mj-cs"/>
              </a:rPr>
              <a:t> </a:t>
            </a:r>
            <a:r>
              <a:rPr lang="en-US" sz="3800" kern="1200" dirty="0" err="1">
                <a:solidFill>
                  <a:srgbClr val="FFFFFF"/>
                </a:solidFill>
                <a:latin typeface="+mj-lt"/>
                <a:ea typeface="+mj-ea"/>
                <a:cs typeface="+mj-cs"/>
              </a:rPr>
              <a:t>kontantstrømmer</a:t>
            </a:r>
            <a:endParaRPr lang="en-US" sz="3800" kern="1200" dirty="0">
              <a:solidFill>
                <a:srgbClr val="FFFFFF"/>
              </a:solidFill>
              <a:latin typeface="+mj-lt"/>
              <a:ea typeface="+mj-ea"/>
              <a:cs typeface="+mj-cs"/>
            </a:endParaRPr>
          </a:p>
        </p:txBody>
      </p:sp>
      <p:sp>
        <p:nvSpPr>
          <p:cNvPr id="3" name="Plassholder for innhold 2">
            <a:extLst>
              <a:ext uri="{FF2B5EF4-FFF2-40B4-BE49-F238E27FC236}">
                <a16:creationId xmlns:a16="http://schemas.microsoft.com/office/drawing/2014/main" id="{0035C4AB-0380-626E-F519-93EECC88561F}"/>
              </a:ext>
            </a:extLst>
          </p:cNvPr>
          <p:cNvSpPr>
            <a:spLocks noGrp="1"/>
          </p:cNvSpPr>
          <p:nvPr>
            <p:ph idx="1"/>
          </p:nvPr>
        </p:nvSpPr>
        <p:spPr>
          <a:xfrm>
            <a:off x="793159" y="4249783"/>
            <a:ext cx="4076458" cy="1910867"/>
          </a:xfrm>
        </p:spPr>
        <p:txBody>
          <a:bodyPr vert="horz" lIns="91440" tIns="45720" rIns="91440" bIns="45720" rtlCol="0">
            <a:normAutofit fontScale="92500"/>
          </a:bodyPr>
          <a:lstStyle/>
          <a:p>
            <a:pPr marL="0" indent="0">
              <a:buNone/>
            </a:pPr>
            <a:r>
              <a:rPr lang="en-US" sz="2000" kern="1200" dirty="0" err="1">
                <a:solidFill>
                  <a:srgbClr val="FFFFFF"/>
                </a:solidFill>
                <a:latin typeface="+mn-lt"/>
                <a:ea typeface="+mn-ea"/>
                <a:cs typeface="+mn-cs"/>
              </a:rPr>
              <a:t>Hvis</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fordringer</a:t>
            </a:r>
            <a:r>
              <a:rPr lang="en-US" sz="2000" kern="1200" dirty="0">
                <a:solidFill>
                  <a:srgbClr val="FFFFFF"/>
                </a:solidFill>
                <a:latin typeface="+mn-lt"/>
                <a:ea typeface="+mn-ea"/>
                <a:cs typeface="+mn-cs"/>
              </a:rPr>
              <a:t> er </a:t>
            </a:r>
            <a:r>
              <a:rPr lang="en-US" sz="2000" kern="1200" dirty="0" err="1">
                <a:solidFill>
                  <a:srgbClr val="FFFFFF"/>
                </a:solidFill>
                <a:latin typeface="+mn-lt"/>
                <a:ea typeface="+mn-ea"/>
                <a:cs typeface="+mn-cs"/>
              </a:rPr>
              <a:t>reelle</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må</a:t>
            </a:r>
            <a:r>
              <a:rPr lang="en-US" sz="2000" kern="1200" dirty="0">
                <a:solidFill>
                  <a:srgbClr val="FFFFFF"/>
                </a:solidFill>
                <a:latin typeface="+mn-lt"/>
                <a:ea typeface="+mn-ea"/>
                <a:cs typeface="+mn-cs"/>
              </a:rPr>
              <a:t> de </a:t>
            </a:r>
            <a:r>
              <a:rPr lang="en-US" sz="2000" kern="1200" dirty="0" err="1">
                <a:solidFill>
                  <a:srgbClr val="FFFFFF"/>
                </a:solidFill>
                <a:latin typeface="+mn-lt"/>
                <a:ea typeface="+mn-ea"/>
                <a:cs typeface="+mn-cs"/>
              </a:rPr>
              <a:t>på</a:t>
            </a:r>
            <a:r>
              <a:rPr lang="en-US" sz="2000" kern="1200" dirty="0">
                <a:solidFill>
                  <a:srgbClr val="FFFFFF"/>
                </a:solidFill>
                <a:latin typeface="+mn-lt"/>
                <a:ea typeface="+mn-ea"/>
                <a:cs typeface="+mn-cs"/>
              </a:rPr>
              <a:t> et </a:t>
            </a:r>
            <a:r>
              <a:rPr lang="en-US" sz="2000" kern="1200" dirty="0" err="1">
                <a:solidFill>
                  <a:srgbClr val="FFFFFF"/>
                </a:solidFill>
                <a:latin typeface="+mn-lt"/>
                <a:ea typeface="+mn-ea"/>
                <a:cs typeface="+mn-cs"/>
              </a:rPr>
              <a:t>tidspunkt</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lede</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til</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kontanter</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til</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selskapet</a:t>
            </a:r>
            <a:endParaRPr lang="en-US" sz="2000" kern="1200" dirty="0">
              <a:solidFill>
                <a:srgbClr val="FFFFFF"/>
              </a:solidFill>
              <a:latin typeface="+mn-lt"/>
              <a:ea typeface="+mn-ea"/>
              <a:cs typeface="+mn-cs"/>
            </a:endParaRPr>
          </a:p>
          <a:p>
            <a:pPr marL="0" indent="0">
              <a:buNone/>
            </a:pPr>
            <a:endParaRPr lang="en-US" sz="2000" kern="1200" dirty="0">
              <a:solidFill>
                <a:srgbClr val="FFFFFF"/>
              </a:solidFill>
              <a:latin typeface="+mn-lt"/>
              <a:ea typeface="+mn-ea"/>
              <a:cs typeface="+mn-cs"/>
            </a:endParaRPr>
          </a:p>
          <a:p>
            <a:pPr marL="0" indent="0">
              <a:buNone/>
            </a:pPr>
            <a:r>
              <a:rPr lang="en-US" sz="2000" kern="1200" dirty="0">
                <a:solidFill>
                  <a:srgbClr val="FFFFFF"/>
                </a:solidFill>
                <a:latin typeface="+mn-lt"/>
                <a:ea typeface="+mn-ea"/>
                <a:cs typeface="+mn-cs"/>
              </a:rPr>
              <a:t>Det er </a:t>
            </a:r>
            <a:r>
              <a:rPr lang="en-US" sz="2000" kern="1200" dirty="0" err="1">
                <a:solidFill>
                  <a:srgbClr val="FFFFFF"/>
                </a:solidFill>
                <a:latin typeface="+mn-lt"/>
                <a:ea typeface="+mn-ea"/>
                <a:cs typeface="+mn-cs"/>
              </a:rPr>
              <a:t>også</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nyttig</a:t>
            </a:r>
            <a:r>
              <a:rPr lang="en-US" sz="2000" kern="1200" dirty="0">
                <a:solidFill>
                  <a:srgbClr val="FFFFFF"/>
                </a:solidFill>
                <a:latin typeface="+mn-lt"/>
                <a:ea typeface="+mn-ea"/>
                <a:cs typeface="+mn-cs"/>
              </a:rPr>
              <a:t> for </a:t>
            </a:r>
            <a:r>
              <a:rPr lang="en-US" sz="2000" kern="1200" dirty="0" err="1">
                <a:solidFill>
                  <a:srgbClr val="FFFFFF"/>
                </a:solidFill>
                <a:latin typeface="+mn-lt"/>
                <a:ea typeface="+mn-ea"/>
                <a:cs typeface="+mn-cs"/>
              </a:rPr>
              <a:t>å</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forstå</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regnskapsposter</a:t>
            </a:r>
            <a:r>
              <a:rPr lang="en-US" sz="2000" kern="1200" dirty="0">
                <a:solidFill>
                  <a:srgbClr val="FFFFFF"/>
                </a:solidFill>
                <a:latin typeface="+mn-lt"/>
                <a:ea typeface="+mn-ea"/>
                <a:cs typeface="+mn-cs"/>
              </a:rPr>
              <a:t>, ref. </a:t>
            </a:r>
            <a:r>
              <a:rPr lang="en-US" sz="2000" kern="1200" dirty="0" err="1">
                <a:solidFill>
                  <a:srgbClr val="FFFFFF"/>
                </a:solidFill>
                <a:latin typeface="+mn-lt"/>
                <a:ea typeface="+mn-ea"/>
                <a:cs typeface="+mn-cs"/>
              </a:rPr>
              <a:t>eksempelet</a:t>
            </a:r>
            <a:r>
              <a:rPr lang="en-US" sz="2000" kern="1200" dirty="0">
                <a:solidFill>
                  <a:srgbClr val="FFFFFF"/>
                </a:solidFill>
                <a:latin typeface="+mn-lt"/>
                <a:ea typeface="+mn-ea"/>
                <a:cs typeface="+mn-cs"/>
              </a:rPr>
              <a:t> mitt </a:t>
            </a:r>
            <a:r>
              <a:rPr lang="en-US" sz="2000" kern="1200" dirty="0" err="1">
                <a:solidFill>
                  <a:srgbClr val="FFFFFF"/>
                </a:solidFill>
                <a:latin typeface="+mn-lt"/>
                <a:ea typeface="+mn-ea"/>
                <a:cs typeface="+mn-cs"/>
              </a:rPr>
              <a:t>tidligere</a:t>
            </a:r>
            <a:r>
              <a:rPr lang="en-US" sz="2000" kern="1200" dirty="0">
                <a:solidFill>
                  <a:srgbClr val="FFFFFF"/>
                </a:solidFill>
                <a:latin typeface="+mn-lt"/>
                <a:ea typeface="+mn-ea"/>
                <a:cs typeface="+mn-cs"/>
              </a:rPr>
              <a:t>.</a:t>
            </a:r>
          </a:p>
        </p:txBody>
      </p:sp>
      <p:pic>
        <p:nvPicPr>
          <p:cNvPr id="1026" name="Picture 2" descr="Finansregnskapet: Kontantstrømoppstillingen - Investing24H">
            <a:extLst>
              <a:ext uri="{FF2B5EF4-FFF2-40B4-BE49-F238E27FC236}">
                <a16:creationId xmlns:a16="http://schemas.microsoft.com/office/drawing/2014/main" id="{FB186774-3C90-14B4-7BAF-00840F5D6CDB}"/>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5457027" y="1601270"/>
            <a:ext cx="6514430" cy="4126347"/>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roup 1034">
            <a:extLst>
              <a:ext uri="{FF2B5EF4-FFF2-40B4-BE49-F238E27FC236}">
                <a16:creationId xmlns:a16="http://schemas.microsoft.com/office/drawing/2014/main" id="{CF0FFF1F-79B6-4A13-A464-070CD6F896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2198" y="814999"/>
            <a:ext cx="465458" cy="581435"/>
            <a:chOff x="10942198" y="814999"/>
            <a:chExt cx="465458" cy="581435"/>
          </a:xfrm>
          <a:solidFill>
            <a:srgbClr val="FFFFFF"/>
          </a:solidFill>
        </p:grpSpPr>
        <p:sp>
          <p:nvSpPr>
            <p:cNvPr id="1036"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7738" y="81499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grpFill/>
            <a:ln w="603" cap="flat">
              <a:noFill/>
              <a:prstDash val="solid"/>
              <a:miter/>
            </a:ln>
          </p:spPr>
          <p:txBody>
            <a:bodyPr rtlCol="0" anchor="ctr"/>
            <a:lstStyle/>
            <a:p>
              <a:endParaRPr lang="en-US">
                <a:solidFill>
                  <a:srgbClr val="FFFFFF"/>
                </a:solidFill>
              </a:endParaRPr>
            </a:p>
          </p:txBody>
        </p:sp>
        <p:sp>
          <p:nvSpPr>
            <p:cNvPr id="1037" name="Graphic 15">
              <a:extLst>
                <a:ext uri="{FF2B5EF4-FFF2-40B4-BE49-F238E27FC236}">
                  <a16:creationId xmlns:a16="http://schemas.microsoft.com/office/drawing/2014/main" id="{8550FED7-7C32-42BB-98DB-30272A6331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16518" y="104429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grpFill/>
            <a:ln w="422" cap="flat">
              <a:noFill/>
              <a:prstDash val="solid"/>
              <a:miter/>
            </a:ln>
          </p:spPr>
          <p:txBody>
            <a:bodyPr rtlCol="0" anchor="ctr"/>
            <a:lstStyle/>
            <a:p>
              <a:endParaRPr lang="en-US">
                <a:solidFill>
                  <a:srgbClr val="FFFFFF"/>
                </a:solidFill>
              </a:endParaRPr>
            </a:p>
          </p:txBody>
        </p:sp>
        <p:sp>
          <p:nvSpPr>
            <p:cNvPr id="1038"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2198" y="1268720"/>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grpFill/>
            <a:ln w="610" cap="flat">
              <a:noFill/>
              <a:prstDash val="solid"/>
              <a:miter/>
            </a:ln>
          </p:spPr>
          <p:txBody>
            <a:bodyPr rtlCol="0" anchor="ctr"/>
            <a:lstStyle/>
            <a:p>
              <a:endParaRPr lang="en-US">
                <a:solidFill>
                  <a:srgbClr val="FFFFFF"/>
                </a:solidFill>
              </a:endParaRPr>
            </a:p>
          </p:txBody>
        </p:sp>
      </p:grpSp>
      <p:cxnSp>
        <p:nvCxnSpPr>
          <p:cNvPr id="1040" name="Straight Connector 103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29322" y="6274341"/>
            <a:ext cx="11353800"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5" name="Håndskrift 4">
                <a:extLst>
                  <a:ext uri="{FF2B5EF4-FFF2-40B4-BE49-F238E27FC236}">
                    <a16:creationId xmlns:a16="http://schemas.microsoft.com/office/drawing/2014/main" id="{29FEEDD8-21A4-E885-5957-C2EA279F7162}"/>
                  </a:ext>
                </a:extLst>
              </p14:cNvPr>
              <p14:cNvContentPartPr/>
              <p14:nvPr/>
            </p14:nvContentPartPr>
            <p14:xfrm>
              <a:off x="9971494" y="2725930"/>
              <a:ext cx="577080" cy="244080"/>
            </p14:xfrm>
          </p:contentPart>
        </mc:Choice>
        <mc:Fallback xmlns="">
          <p:pic>
            <p:nvPicPr>
              <p:cNvPr id="5" name="Håndskrift 4">
                <a:extLst>
                  <a:ext uri="{FF2B5EF4-FFF2-40B4-BE49-F238E27FC236}">
                    <a16:creationId xmlns:a16="http://schemas.microsoft.com/office/drawing/2014/main" id="{29FEEDD8-21A4-E885-5957-C2EA279F7162}"/>
                  </a:ext>
                </a:extLst>
              </p:cNvPr>
              <p:cNvPicPr/>
              <p:nvPr/>
            </p:nvPicPr>
            <p:blipFill>
              <a:blip r:embed="rId4"/>
              <a:stretch>
                <a:fillRect/>
              </a:stretch>
            </p:blipFill>
            <p:spPr>
              <a:xfrm>
                <a:off x="9962854" y="2716930"/>
                <a:ext cx="594720" cy="2617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Håndskrift 5">
                <a:extLst>
                  <a:ext uri="{FF2B5EF4-FFF2-40B4-BE49-F238E27FC236}">
                    <a16:creationId xmlns:a16="http://schemas.microsoft.com/office/drawing/2014/main" id="{9003524B-CCDC-596F-0077-D70C8F1B5E40}"/>
                  </a:ext>
                </a:extLst>
              </p14:cNvPr>
              <p14:cNvContentPartPr/>
              <p14:nvPr/>
            </p14:nvContentPartPr>
            <p14:xfrm>
              <a:off x="5584894" y="2948770"/>
              <a:ext cx="1973160" cy="45000"/>
            </p14:xfrm>
          </p:contentPart>
        </mc:Choice>
        <mc:Fallback xmlns="">
          <p:pic>
            <p:nvPicPr>
              <p:cNvPr id="6" name="Håndskrift 5">
                <a:extLst>
                  <a:ext uri="{FF2B5EF4-FFF2-40B4-BE49-F238E27FC236}">
                    <a16:creationId xmlns:a16="http://schemas.microsoft.com/office/drawing/2014/main" id="{9003524B-CCDC-596F-0077-D70C8F1B5E40}"/>
                  </a:ext>
                </a:extLst>
              </p:cNvPr>
              <p:cNvPicPr/>
              <p:nvPr/>
            </p:nvPicPr>
            <p:blipFill>
              <a:blip r:embed="rId6"/>
              <a:stretch>
                <a:fillRect/>
              </a:stretch>
            </p:blipFill>
            <p:spPr>
              <a:xfrm>
                <a:off x="5576254" y="2940130"/>
                <a:ext cx="1990800" cy="62640"/>
              </a:xfrm>
              <a:prstGeom prst="rect">
                <a:avLst/>
              </a:prstGeom>
            </p:spPr>
          </p:pic>
        </mc:Fallback>
      </mc:AlternateContent>
    </p:spTree>
    <p:extLst>
      <p:ext uri="{BB962C8B-B14F-4D97-AF65-F5344CB8AC3E}">
        <p14:creationId xmlns:p14="http://schemas.microsoft.com/office/powerpoint/2010/main" val="2611047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C6434-4D21-1551-FCFF-5759895D2A39}"/>
              </a:ext>
            </a:extLst>
          </p:cNvPr>
          <p:cNvSpPr>
            <a:spLocks noGrp="1"/>
          </p:cNvSpPr>
          <p:nvPr>
            <p:ph type="title"/>
          </p:nvPr>
        </p:nvSpPr>
        <p:spPr/>
        <p:txBody>
          <a:bodyPr/>
          <a:lstStyle/>
          <a:p>
            <a:r>
              <a:rPr lang="en-US" dirty="0"/>
              <a:t>”Store </a:t>
            </a:r>
            <a:r>
              <a:rPr lang="en-US" dirty="0" err="1"/>
              <a:t>selskaper</a:t>
            </a:r>
            <a:r>
              <a:rPr lang="en-US" dirty="0"/>
              <a:t>” </a:t>
            </a:r>
            <a:r>
              <a:rPr lang="en-US" dirty="0" err="1"/>
              <a:t>må</a:t>
            </a:r>
            <a:r>
              <a:rPr lang="en-US" dirty="0"/>
              <a:t> </a:t>
            </a:r>
            <a:r>
              <a:rPr lang="en-US" dirty="0" err="1"/>
              <a:t>utarbeide</a:t>
            </a:r>
            <a:r>
              <a:rPr lang="en-US" dirty="0"/>
              <a:t> </a:t>
            </a:r>
            <a:r>
              <a:rPr lang="en-US" dirty="0" err="1"/>
              <a:t>kontantstrømoppstilling</a:t>
            </a:r>
            <a:endParaRPr lang="en-US" dirty="0"/>
          </a:p>
        </p:txBody>
      </p:sp>
      <p:sp>
        <p:nvSpPr>
          <p:cNvPr id="3" name="Content Placeholder 2">
            <a:extLst>
              <a:ext uri="{FF2B5EF4-FFF2-40B4-BE49-F238E27FC236}">
                <a16:creationId xmlns:a16="http://schemas.microsoft.com/office/drawing/2014/main" id="{F50AE79B-4FCB-8A4F-E837-B1F4A2B9BA16}"/>
              </a:ext>
            </a:extLst>
          </p:cNvPr>
          <p:cNvSpPr>
            <a:spLocks noGrp="1"/>
          </p:cNvSpPr>
          <p:nvPr>
            <p:ph idx="1"/>
          </p:nvPr>
        </p:nvSpPr>
        <p:spPr/>
        <p:txBody>
          <a:bodyPr/>
          <a:lstStyle/>
          <a:p>
            <a:r>
              <a:rPr lang="en-US" dirty="0"/>
              <a:t>For </a:t>
            </a:r>
            <a:r>
              <a:rPr lang="en-US" dirty="0" err="1"/>
              <a:t>en</a:t>
            </a:r>
            <a:r>
              <a:rPr lang="en-US" dirty="0"/>
              <a:t> </a:t>
            </a:r>
            <a:r>
              <a:rPr lang="en-US" dirty="0" err="1"/>
              <a:t>analytiker</a:t>
            </a:r>
            <a:r>
              <a:rPr lang="en-US" dirty="0"/>
              <a:t> er </a:t>
            </a:r>
            <a:r>
              <a:rPr lang="en-US" dirty="0" err="1"/>
              <a:t>kontantstrømmene</a:t>
            </a:r>
            <a:r>
              <a:rPr lang="en-US" dirty="0"/>
              <a:t> </a:t>
            </a:r>
            <a:r>
              <a:rPr lang="en-US" dirty="0" err="1"/>
              <a:t>svært</a:t>
            </a:r>
            <a:r>
              <a:rPr lang="en-US" dirty="0"/>
              <a:t> </a:t>
            </a:r>
            <a:r>
              <a:rPr lang="en-US" dirty="0" err="1"/>
              <a:t>viktige</a:t>
            </a:r>
            <a:r>
              <a:rPr lang="en-US" dirty="0"/>
              <a:t> </a:t>
            </a:r>
            <a:r>
              <a:rPr lang="en-US" dirty="0" err="1"/>
              <a:t>å</a:t>
            </a:r>
            <a:r>
              <a:rPr lang="en-US" dirty="0"/>
              <a:t> </a:t>
            </a:r>
            <a:r>
              <a:rPr lang="en-US" dirty="0" err="1"/>
              <a:t>forstå</a:t>
            </a:r>
            <a:r>
              <a:rPr lang="en-US" dirty="0"/>
              <a:t>!</a:t>
            </a:r>
          </a:p>
          <a:p>
            <a:pPr lvl="1"/>
            <a:r>
              <a:rPr lang="en-US" dirty="0"/>
              <a:t>Det er det </a:t>
            </a:r>
            <a:r>
              <a:rPr lang="en-US" dirty="0" err="1"/>
              <a:t>som</a:t>
            </a:r>
            <a:r>
              <a:rPr lang="en-US" dirty="0"/>
              <a:t> </a:t>
            </a:r>
            <a:r>
              <a:rPr lang="en-US" dirty="0" err="1"/>
              <a:t>kan</a:t>
            </a:r>
            <a:r>
              <a:rPr lang="en-US" dirty="0"/>
              <a:t> </a:t>
            </a:r>
            <a:r>
              <a:rPr lang="en-US" dirty="0" err="1"/>
              <a:t>betale</a:t>
            </a:r>
            <a:r>
              <a:rPr lang="en-US" dirty="0"/>
              <a:t> for nye </a:t>
            </a:r>
            <a:r>
              <a:rPr lang="en-US" dirty="0" err="1"/>
              <a:t>investeringer</a:t>
            </a:r>
            <a:r>
              <a:rPr lang="en-US" dirty="0"/>
              <a:t>!</a:t>
            </a:r>
          </a:p>
          <a:p>
            <a:pPr lvl="1"/>
            <a:r>
              <a:rPr lang="en-US" dirty="0"/>
              <a:t>Det er det </a:t>
            </a:r>
            <a:r>
              <a:rPr lang="en-US" dirty="0" err="1"/>
              <a:t>som</a:t>
            </a:r>
            <a:r>
              <a:rPr lang="en-US" dirty="0"/>
              <a:t> </a:t>
            </a:r>
            <a:r>
              <a:rPr lang="en-US" dirty="0" err="1"/>
              <a:t>kan</a:t>
            </a:r>
            <a:r>
              <a:rPr lang="en-US" dirty="0"/>
              <a:t> </a:t>
            </a:r>
            <a:r>
              <a:rPr lang="en-US" dirty="0" err="1"/>
              <a:t>kan</a:t>
            </a:r>
            <a:r>
              <a:rPr lang="en-US" dirty="0"/>
              <a:t> </a:t>
            </a:r>
            <a:r>
              <a:rPr lang="en-US" dirty="0" err="1"/>
              <a:t>lede</a:t>
            </a:r>
            <a:r>
              <a:rPr lang="en-US" dirty="0"/>
              <a:t> </a:t>
            </a:r>
            <a:r>
              <a:rPr lang="en-US" dirty="0" err="1"/>
              <a:t>til</a:t>
            </a:r>
            <a:r>
              <a:rPr lang="en-US" dirty="0"/>
              <a:t> </a:t>
            </a:r>
            <a:r>
              <a:rPr lang="en-US" dirty="0" err="1"/>
              <a:t>større</a:t>
            </a:r>
            <a:r>
              <a:rPr lang="en-US" dirty="0"/>
              <a:t> </a:t>
            </a:r>
            <a:r>
              <a:rPr lang="en-US" dirty="0" err="1"/>
              <a:t>utbytte</a:t>
            </a:r>
            <a:r>
              <a:rPr lang="en-US" dirty="0"/>
              <a:t> </a:t>
            </a:r>
            <a:r>
              <a:rPr lang="en-US" dirty="0" err="1"/>
              <a:t>i</a:t>
            </a:r>
            <a:r>
              <a:rPr lang="en-US" dirty="0"/>
              <a:t> </a:t>
            </a:r>
            <a:r>
              <a:rPr lang="en-US" dirty="0" err="1"/>
              <a:t>fremtiden</a:t>
            </a:r>
            <a:r>
              <a:rPr lang="en-US" dirty="0"/>
              <a:t>!</a:t>
            </a:r>
          </a:p>
          <a:p>
            <a:pPr lvl="1"/>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solidFill>
                  <a:prstClr val="black"/>
                </a:solidFill>
                <a:latin typeface="Calibri" panose="020F0502020204030204"/>
              </a:rPr>
              <a:t>Studer </a:t>
            </a:r>
            <a:r>
              <a:rPr lang="en-US" dirty="0" err="1">
                <a:solidFill>
                  <a:prstClr val="black"/>
                </a:solidFill>
                <a:latin typeface="Calibri" panose="020F0502020204030204"/>
              </a:rPr>
              <a:t>gjerne</a:t>
            </a:r>
            <a:r>
              <a:rPr lang="en-US" dirty="0">
                <a:solidFill>
                  <a:prstClr val="black"/>
                </a:solidFill>
                <a:latin typeface="Calibri" panose="020F0502020204030204"/>
              </a:rPr>
              <a:t> </a:t>
            </a:r>
            <a:r>
              <a:rPr lang="en-US" dirty="0" err="1">
                <a:solidFill>
                  <a:prstClr val="black"/>
                </a:solidFill>
                <a:latin typeface="Calibri" panose="020F0502020204030204"/>
              </a:rPr>
              <a:t>linjen</a:t>
            </a:r>
            <a:r>
              <a:rPr lang="en-US" dirty="0">
                <a:solidFill>
                  <a:prstClr val="black"/>
                </a:solidFill>
                <a:latin typeface="Calibri" panose="020F0502020204030204"/>
              </a:rPr>
              <a:t> for </a:t>
            </a:r>
            <a:r>
              <a:rPr lang="en-US" dirty="0" err="1">
                <a:solidFill>
                  <a:prstClr val="black"/>
                </a:solidFill>
                <a:latin typeface="Calibri" panose="020F0502020204030204"/>
              </a:rPr>
              <a:t>investeringer</a:t>
            </a:r>
            <a:r>
              <a:rPr lang="en-US" dirty="0">
                <a:solidFill>
                  <a:prstClr val="black"/>
                </a:solidFill>
                <a:latin typeface="Calibri" panose="020F0502020204030204"/>
              </a:rPr>
              <a:t> for </a:t>
            </a:r>
            <a:r>
              <a:rPr lang="en-US" dirty="0" err="1">
                <a:solidFill>
                  <a:prstClr val="black"/>
                </a:solidFill>
                <a:latin typeface="Calibri" panose="020F0502020204030204"/>
              </a:rPr>
              <a:t>å</a:t>
            </a:r>
            <a:r>
              <a:rPr lang="en-US" dirty="0">
                <a:solidFill>
                  <a:prstClr val="black"/>
                </a:solidFill>
                <a:latin typeface="Calibri" panose="020F0502020204030204"/>
              </a:rPr>
              <a:t> </a:t>
            </a:r>
            <a:r>
              <a:rPr lang="en-US" dirty="0" err="1">
                <a:solidFill>
                  <a:prstClr val="black"/>
                </a:solidFill>
                <a:latin typeface="Calibri" panose="020F0502020204030204"/>
              </a:rPr>
              <a:t>forstå</a:t>
            </a:r>
            <a:r>
              <a:rPr lang="en-US" dirty="0">
                <a:solidFill>
                  <a:prstClr val="black"/>
                </a:solidFill>
                <a:latin typeface="Calibri" panose="020F0502020204030204"/>
              </a:rPr>
              <a:t> </a:t>
            </a:r>
            <a:r>
              <a:rPr lang="en-US" dirty="0" err="1">
                <a:solidFill>
                  <a:prstClr val="black"/>
                </a:solidFill>
                <a:latin typeface="Calibri" panose="020F0502020204030204"/>
              </a:rPr>
              <a:t>hvordan</a:t>
            </a:r>
            <a:r>
              <a:rPr lang="en-US" dirty="0">
                <a:solidFill>
                  <a:prstClr val="black"/>
                </a:solidFill>
                <a:latin typeface="Calibri" panose="020F0502020204030204"/>
              </a:rPr>
              <a:t> </a:t>
            </a:r>
            <a:r>
              <a:rPr lang="en-US" dirty="0" err="1">
                <a:solidFill>
                  <a:prstClr val="black"/>
                </a:solidFill>
                <a:latin typeface="Calibri" panose="020F0502020204030204"/>
              </a:rPr>
              <a:t>selskapet</a:t>
            </a:r>
            <a:r>
              <a:rPr lang="en-US" dirty="0">
                <a:solidFill>
                  <a:prstClr val="black"/>
                </a:solidFill>
                <a:latin typeface="Calibri" panose="020F0502020204030204"/>
              </a:rPr>
              <a:t> </a:t>
            </a:r>
            <a:r>
              <a:rPr lang="en-US" dirty="0" err="1">
                <a:solidFill>
                  <a:prstClr val="black"/>
                </a:solidFill>
                <a:latin typeface="Calibri" panose="020F0502020204030204"/>
              </a:rPr>
              <a:t>planlegger</a:t>
            </a:r>
            <a:r>
              <a:rPr lang="en-US" dirty="0">
                <a:solidFill>
                  <a:prstClr val="black"/>
                </a:solidFill>
                <a:latin typeface="Calibri" panose="020F0502020204030204"/>
              </a:rPr>
              <a:t> for </a:t>
            </a:r>
            <a:r>
              <a:rPr lang="en-US" dirty="0" err="1">
                <a:solidFill>
                  <a:prstClr val="black"/>
                </a:solidFill>
                <a:latin typeface="Calibri" panose="020F0502020204030204"/>
              </a:rPr>
              <a:t>fremtiden</a:t>
            </a:r>
            <a:r>
              <a:rPr lang="en-US" dirty="0">
                <a:solidFill>
                  <a:prstClr val="black"/>
                </a:solidFill>
                <a:latin typeface="Calibri" panose="020F0502020204030204"/>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lvl="1" indent="0">
              <a:buNone/>
            </a:pPr>
            <a:endParaRPr lang="en-US" dirty="0"/>
          </a:p>
        </p:txBody>
      </p:sp>
      <p:pic>
        <p:nvPicPr>
          <p:cNvPr id="5" name="Picture 4" descr="A white background with a black border&#10;&#10;AI-generated content may be incorrect.">
            <a:extLst>
              <a:ext uri="{FF2B5EF4-FFF2-40B4-BE49-F238E27FC236}">
                <a16:creationId xmlns:a16="http://schemas.microsoft.com/office/drawing/2014/main" id="{9820E361-2780-FA86-5A69-723104303CE0}"/>
              </a:ext>
            </a:extLst>
          </p:cNvPr>
          <p:cNvPicPr>
            <a:picLocks noChangeAspect="1"/>
          </p:cNvPicPr>
          <p:nvPr/>
        </p:nvPicPr>
        <p:blipFill>
          <a:blip r:embed="rId2"/>
          <a:stretch>
            <a:fillRect/>
          </a:stretch>
        </p:blipFill>
        <p:spPr>
          <a:xfrm>
            <a:off x="1304282" y="4566036"/>
            <a:ext cx="7772400" cy="1108758"/>
          </a:xfrm>
          <a:prstGeom prst="rect">
            <a:avLst/>
          </a:prstGeom>
        </p:spPr>
      </p:pic>
    </p:spTree>
    <p:extLst>
      <p:ext uri="{BB962C8B-B14F-4D97-AF65-F5344CB8AC3E}">
        <p14:creationId xmlns:p14="http://schemas.microsoft.com/office/powerpoint/2010/main" val="20844205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57F066F-0E41-A840-A245-F994B87D82AA}"/>
              </a:ext>
            </a:extLst>
          </p:cNvPr>
          <p:cNvSpPr>
            <a:spLocks noGrp="1"/>
          </p:cNvSpPr>
          <p:nvPr>
            <p:ph type="title"/>
          </p:nvPr>
        </p:nvSpPr>
        <p:spPr>
          <a:xfrm>
            <a:off x="6513788" y="681008"/>
            <a:ext cx="4840010" cy="1807305"/>
          </a:xfrm>
        </p:spPr>
        <p:txBody>
          <a:bodyPr>
            <a:normAutofit fontScale="90000"/>
          </a:bodyPr>
          <a:lstStyle/>
          <a:p>
            <a:r>
              <a:rPr lang="nb-NO" sz="3100" b="1" dirty="0"/>
              <a:t>Oppstartsselskaper kan være spesielt vanskelig å lese regnskapene til! </a:t>
            </a:r>
            <a:br>
              <a:rPr lang="nb-NO" sz="3100" b="1" dirty="0"/>
            </a:br>
            <a:br>
              <a:rPr lang="nb-NO" sz="3100" b="1" dirty="0"/>
            </a:br>
            <a:r>
              <a:rPr lang="nb-NO" sz="3100" dirty="0"/>
              <a:t>Årsaker er at de har få inntekter og masse kostnader. Spørsmålet er hva som skjer </a:t>
            </a:r>
            <a:r>
              <a:rPr lang="nb-NO" sz="3100"/>
              <a:t>med kostnadene!</a:t>
            </a:r>
            <a:endParaRPr lang="nb-NO" sz="3100" dirty="0"/>
          </a:p>
        </p:txBody>
      </p:sp>
      <p:pic>
        <p:nvPicPr>
          <p:cNvPr id="2050" name="Picture 2" descr="Life Science">
            <a:extLst>
              <a:ext uri="{FF2B5EF4-FFF2-40B4-BE49-F238E27FC236}">
                <a16:creationId xmlns:a16="http://schemas.microsoft.com/office/drawing/2014/main" id="{B0A63F3A-3F47-AE44-BAD5-5D680BDE8F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916" r="26916"/>
          <a:stretch/>
        </p:blipFill>
        <p:spPr bwMode="auto">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082A028B-DCDD-C64B-9012-424CCDCBC5A1}"/>
              </a:ext>
            </a:extLst>
          </p:cNvPr>
          <p:cNvSpPr>
            <a:spLocks noGrp="1"/>
          </p:cNvSpPr>
          <p:nvPr>
            <p:ph idx="1"/>
          </p:nvPr>
        </p:nvSpPr>
        <p:spPr>
          <a:xfrm>
            <a:off x="6513788" y="3169320"/>
            <a:ext cx="4840010" cy="3843666"/>
          </a:xfrm>
        </p:spPr>
        <p:txBody>
          <a:bodyPr>
            <a:normAutofit/>
          </a:bodyPr>
          <a:lstStyle/>
          <a:p>
            <a:r>
              <a:rPr lang="nb-NO" sz="1800" dirty="0"/>
              <a:t>Utgifter til egen forskning skal kostnadsføres. </a:t>
            </a:r>
          </a:p>
          <a:p>
            <a:pPr marL="0" indent="0">
              <a:buNone/>
            </a:pPr>
            <a:endParaRPr lang="nb-NO" sz="1800" dirty="0"/>
          </a:p>
          <a:p>
            <a:r>
              <a:rPr lang="nb-NO" sz="1800" dirty="0"/>
              <a:t>Utgifter til egen utvikling kan kostnadsføres, men også balanseføres, jf. regnskapsloven §5-6.</a:t>
            </a:r>
          </a:p>
          <a:p>
            <a:pPr marL="457200" lvl="1" indent="0">
              <a:buNone/>
            </a:pPr>
            <a:endParaRPr lang="nb-NO" sz="1800" dirty="0"/>
          </a:p>
          <a:p>
            <a:pPr lvl="0"/>
            <a:r>
              <a:rPr lang="nb-NO" sz="1800" dirty="0"/>
              <a:t>Oppstartsselskaper har insentiver til å føre kostnader over i balansen i stedet for resultatet. </a:t>
            </a:r>
          </a:p>
          <a:p>
            <a:pPr marL="0" lvl="0" indent="0">
              <a:buNone/>
            </a:pPr>
            <a:endParaRPr lang="nb-NO" sz="1800" dirty="0"/>
          </a:p>
          <a:p>
            <a:endParaRPr lang="nb-NO" sz="1800" dirty="0"/>
          </a:p>
        </p:txBody>
      </p:sp>
    </p:spTree>
    <p:extLst>
      <p:ext uri="{BB962C8B-B14F-4D97-AF65-F5344CB8AC3E}">
        <p14:creationId xmlns:p14="http://schemas.microsoft.com/office/powerpoint/2010/main" val="1867071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3AC508FD-1BAA-7040-8BB3-E07F8C4049E7}"/>
              </a:ext>
            </a:extLst>
          </p:cNvPr>
          <p:cNvSpPr>
            <a:spLocks noGrp="1"/>
          </p:cNvSpPr>
          <p:nvPr>
            <p:ph type="title"/>
          </p:nvPr>
        </p:nvSpPr>
        <p:spPr>
          <a:xfrm>
            <a:off x="6657715" y="467271"/>
            <a:ext cx="4195674" cy="2052522"/>
          </a:xfrm>
        </p:spPr>
        <p:txBody>
          <a:bodyPr anchor="b">
            <a:normAutofit/>
          </a:bodyPr>
          <a:lstStyle/>
          <a:p>
            <a:r>
              <a:rPr lang="nb-NO" sz="5600"/>
              <a:t>Eksempel: Funcom</a:t>
            </a:r>
          </a:p>
        </p:txBody>
      </p:sp>
      <p:sp>
        <p:nvSpPr>
          <p:cNvPr id="5129" name="Oval 5128">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31" name="Group 5130">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513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5133"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5122" name="Picture 2" descr="About Us - Funcom">
            <a:extLst>
              <a:ext uri="{FF2B5EF4-FFF2-40B4-BE49-F238E27FC236}">
                <a16:creationId xmlns:a16="http://schemas.microsoft.com/office/drawing/2014/main" id="{A89B52AE-C97D-B24E-849E-D7414A80D3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581" b="2603"/>
          <a:stretch/>
        </p:blipFill>
        <p:spPr bwMode="auto">
          <a:xfrm>
            <a:off x="1217770" y="2823765"/>
            <a:ext cx="3952579" cy="1202962"/>
          </a:xfrm>
          <a:prstGeom prst="rect">
            <a:avLst/>
          </a:prstGeom>
          <a:noFill/>
          <a:extLst>
            <a:ext uri="{909E8E84-426E-40DD-AFC4-6F175D3DCCD1}">
              <a14:hiddenFill xmlns:a14="http://schemas.microsoft.com/office/drawing/2010/main">
                <a:solidFill>
                  <a:srgbClr val="FFFFFF"/>
                </a:solidFill>
              </a14:hiddenFill>
            </a:ext>
          </a:extLst>
        </p:spPr>
      </p:pic>
      <p:sp>
        <p:nvSpPr>
          <p:cNvPr id="3" name="Plassholder for innhold 2">
            <a:extLst>
              <a:ext uri="{FF2B5EF4-FFF2-40B4-BE49-F238E27FC236}">
                <a16:creationId xmlns:a16="http://schemas.microsoft.com/office/drawing/2014/main" id="{70DF2CD4-BE1E-8D42-85FF-AA287714B70C}"/>
              </a:ext>
            </a:extLst>
          </p:cNvPr>
          <p:cNvSpPr>
            <a:spLocks noGrp="1"/>
          </p:cNvSpPr>
          <p:nvPr>
            <p:ph idx="1"/>
          </p:nvPr>
        </p:nvSpPr>
        <p:spPr>
          <a:xfrm>
            <a:off x="6695359" y="2990818"/>
            <a:ext cx="4158031" cy="2913872"/>
          </a:xfrm>
        </p:spPr>
        <p:txBody>
          <a:bodyPr anchor="t">
            <a:normAutofit/>
          </a:bodyPr>
          <a:lstStyle/>
          <a:p>
            <a:r>
              <a:rPr lang="nb-NO" sz="1700">
                <a:solidFill>
                  <a:schemeClr val="tx1">
                    <a:alpha val="80000"/>
                  </a:schemeClr>
                </a:solidFill>
              </a:rPr>
              <a:t>Spillselskapet Funcom hadde i 2010 rundt 15 millioner dollar i spillutviklingsutgifter. Av disse ble kun 500 000 dollar ført mot resultatet. </a:t>
            </a:r>
          </a:p>
          <a:p>
            <a:pPr lvl="1"/>
            <a:r>
              <a:rPr lang="nb-NO" sz="1700">
                <a:solidFill>
                  <a:schemeClr val="tx1">
                    <a:alpha val="80000"/>
                  </a:schemeClr>
                </a:solidFill>
              </a:rPr>
              <a:t>De resterende 14,5 millioner dollar ble balanseført som en eiendel. </a:t>
            </a:r>
          </a:p>
          <a:p>
            <a:pPr lvl="1"/>
            <a:r>
              <a:rPr lang="nb-NO" sz="1700">
                <a:solidFill>
                  <a:schemeClr val="tx1">
                    <a:alpha val="80000"/>
                  </a:schemeClr>
                </a:solidFill>
              </a:rPr>
              <a:t>Med en omsetning på kun 20 millioner dollar endte driftsresultatet  på 2,6 millioner dollar. </a:t>
            </a:r>
          </a:p>
          <a:p>
            <a:pPr marL="457200" lvl="1" indent="0">
              <a:buNone/>
            </a:pPr>
            <a:endParaRPr lang="nb-NO" sz="1700">
              <a:solidFill>
                <a:schemeClr val="tx1">
                  <a:alpha val="80000"/>
                </a:schemeClr>
              </a:solidFill>
              <a:sym typeface="Wingdings" pitchFamily="2" charset="2"/>
            </a:endParaRPr>
          </a:p>
        </p:txBody>
      </p:sp>
      <p:sp>
        <p:nvSpPr>
          <p:cNvPr id="513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5137" name="Straight Connector 513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705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Slik forklarer PGS milliardene som forsvant – E24">
            <a:extLst>
              <a:ext uri="{FF2B5EF4-FFF2-40B4-BE49-F238E27FC236}">
                <a16:creationId xmlns:a16="http://schemas.microsoft.com/office/drawing/2014/main" id="{30F7268C-48C1-9A41-9BDD-EF036299F2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628" r="18628"/>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3" name="Rectangle 615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tel 1">
            <a:extLst>
              <a:ext uri="{FF2B5EF4-FFF2-40B4-BE49-F238E27FC236}">
                <a16:creationId xmlns:a16="http://schemas.microsoft.com/office/drawing/2014/main" id="{1C64BF73-C0B3-AA48-AB01-2A5B825789A4}"/>
              </a:ext>
            </a:extLst>
          </p:cNvPr>
          <p:cNvSpPr>
            <a:spLocks noGrp="1"/>
          </p:cNvSpPr>
          <p:nvPr>
            <p:ph type="title"/>
          </p:nvPr>
        </p:nvSpPr>
        <p:spPr>
          <a:xfrm>
            <a:off x="838200" y="365125"/>
            <a:ext cx="3822189" cy="1899912"/>
          </a:xfrm>
        </p:spPr>
        <p:txBody>
          <a:bodyPr>
            <a:normAutofit/>
          </a:bodyPr>
          <a:lstStyle/>
          <a:p>
            <a:r>
              <a:rPr lang="nb-NO" sz="4000"/>
              <a:t>Eksempel PGS</a:t>
            </a:r>
          </a:p>
        </p:txBody>
      </p:sp>
      <p:sp>
        <p:nvSpPr>
          <p:cNvPr id="3" name="Plassholder for innhold 2">
            <a:extLst>
              <a:ext uri="{FF2B5EF4-FFF2-40B4-BE49-F238E27FC236}">
                <a16:creationId xmlns:a16="http://schemas.microsoft.com/office/drawing/2014/main" id="{576B67CE-D94A-8D48-94BC-580D0FC1118B}"/>
              </a:ext>
            </a:extLst>
          </p:cNvPr>
          <p:cNvSpPr>
            <a:spLocks noGrp="1"/>
          </p:cNvSpPr>
          <p:nvPr>
            <p:ph idx="1"/>
          </p:nvPr>
        </p:nvSpPr>
        <p:spPr>
          <a:xfrm>
            <a:off x="838200" y="2434201"/>
            <a:ext cx="3822189" cy="3742762"/>
          </a:xfrm>
        </p:spPr>
        <p:txBody>
          <a:bodyPr>
            <a:normAutofit/>
          </a:bodyPr>
          <a:lstStyle/>
          <a:p>
            <a:r>
              <a:rPr lang="nb-NO" sz="1900"/>
              <a:t>Seismikkselskapet PGS hadde de første årene etter oppstarten få inntekter og betydelige utgifter til skyting av seismikk i områder. </a:t>
            </a:r>
          </a:p>
          <a:p>
            <a:pPr lvl="1"/>
            <a:r>
              <a:rPr lang="nb-NO" sz="1900"/>
              <a:t>Problemstilling: Man var usikker på om det var interessant geologi og/eller interesse fra oljeselskapene og om skytingen ville bli vellykket. </a:t>
            </a:r>
          </a:p>
          <a:p>
            <a:pPr lvl="1"/>
            <a:r>
              <a:rPr lang="nb-NO" sz="1900"/>
              <a:t>Alle utgiftene ble aktivert. Resultatet ville blitt svært negativt hvis ikke.</a:t>
            </a:r>
          </a:p>
          <a:p>
            <a:endParaRPr lang="nb-NO" sz="1900"/>
          </a:p>
        </p:txBody>
      </p:sp>
    </p:spTree>
    <p:extLst>
      <p:ext uri="{BB962C8B-B14F-4D97-AF65-F5344CB8AC3E}">
        <p14:creationId xmlns:p14="http://schemas.microsoft.com/office/powerpoint/2010/main" val="3419292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A362F553-BC49-7544-A9CD-454388BBA3A8}"/>
              </a:ext>
            </a:extLst>
          </p:cNvPr>
          <p:cNvSpPr>
            <a:spLocks noGrp="1"/>
          </p:cNvSpPr>
          <p:nvPr>
            <p:ph type="title"/>
          </p:nvPr>
        </p:nvSpPr>
        <p:spPr>
          <a:xfrm>
            <a:off x="841248" y="548640"/>
            <a:ext cx="3600860" cy="5431536"/>
          </a:xfrm>
        </p:spPr>
        <p:txBody>
          <a:bodyPr>
            <a:normAutofit/>
          </a:bodyPr>
          <a:lstStyle/>
          <a:p>
            <a:r>
              <a:rPr lang="nb-NO" sz="4600" b="1"/>
              <a:t>Oppsummert</a:t>
            </a:r>
            <a:r>
              <a:rPr lang="nb-NO" sz="4600"/>
              <a:t>: </a:t>
            </a:r>
            <a:br>
              <a:rPr lang="nb-NO" sz="4600"/>
            </a:br>
            <a:br>
              <a:rPr lang="nb-NO" sz="4600"/>
            </a:br>
            <a:r>
              <a:rPr lang="nb-NO" sz="4600"/>
              <a:t>Røde flagg dere alltid må se etter</a:t>
            </a:r>
            <a:endParaRPr lang="nb-NO" sz="46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74E80DB-C65F-6540-9647-7D598EC8B8D0}"/>
              </a:ext>
            </a:extLst>
          </p:cNvPr>
          <p:cNvSpPr>
            <a:spLocks noGrp="1"/>
          </p:cNvSpPr>
          <p:nvPr>
            <p:ph idx="1"/>
          </p:nvPr>
        </p:nvSpPr>
        <p:spPr>
          <a:xfrm>
            <a:off x="5126418" y="1027579"/>
            <a:ext cx="6224335" cy="5431536"/>
          </a:xfrm>
        </p:spPr>
        <p:txBody>
          <a:bodyPr anchor="ctr">
            <a:normAutofit/>
          </a:bodyPr>
          <a:lstStyle/>
          <a:p>
            <a:pPr marL="514350" indent="-514350">
              <a:buAutoNum type="arabicParenR"/>
            </a:pPr>
            <a:r>
              <a:rPr lang="nb-NO" sz="1700" dirty="0"/>
              <a:t>Er lønnsomheten og (resultatmargin, driftsmargin o.l.) mye høyere enn konkurrenter uten noen synlig forklaring? Husk </a:t>
            </a:r>
            <a:r>
              <a:rPr lang="nb-NO" sz="1700" dirty="0" err="1"/>
              <a:t>benchmark</a:t>
            </a:r>
            <a:r>
              <a:rPr lang="nb-NO" sz="1700" dirty="0"/>
              <a:t>!</a:t>
            </a:r>
          </a:p>
          <a:p>
            <a:pPr marL="514350" indent="-514350">
              <a:buAutoNum type="arabicParenR"/>
            </a:pPr>
            <a:r>
              <a:rPr lang="nb-NO" sz="1700" dirty="0"/>
              <a:t>Har kundefordringer/fordringer i balansen økt kraftig? Vær spesielt oppmerksom på økningen i prosent er mer enn omsetningsveksten.</a:t>
            </a:r>
          </a:p>
          <a:p>
            <a:pPr marL="514350" indent="-514350">
              <a:buAutoNum type="arabicParenR"/>
            </a:pPr>
            <a:r>
              <a:rPr lang="nb-NO" sz="1700" dirty="0"/>
              <a:t>Er notene i regnskapet svært uoversiktlige eller mangelfulle? Forsøk å forstå det ut fra annen informasjon/kildearbeid.</a:t>
            </a:r>
          </a:p>
          <a:p>
            <a:pPr marL="514350" indent="-514350">
              <a:buAutoNum type="arabicParenR"/>
            </a:pPr>
            <a:r>
              <a:rPr lang="nb-NO" sz="1700" dirty="0"/>
              <a:t>Har revisor konkludert med forbehold/negativt eller trukket seg? Husk at revisor skal trekke seg hvis han blir hindret i arbeidet.</a:t>
            </a:r>
          </a:p>
          <a:p>
            <a:pPr marL="514350" indent="-514350">
              <a:buAutoNum type="arabicParenR"/>
            </a:pPr>
            <a:r>
              <a:rPr lang="nb-NO" sz="1700" dirty="0"/>
              <a:t>Har man balanseført utviklingskostnader som virker svært usikre?</a:t>
            </a:r>
          </a:p>
          <a:p>
            <a:pPr marL="514350" indent="-514350">
              <a:buAutoNum type="arabicParenR"/>
            </a:pPr>
            <a:r>
              <a:rPr lang="nb-NO" sz="1700" dirty="0"/>
              <a:t>Er selskapsstrukturen uoversiktlig? Mange små selskaper? Har de unngått å konsolidere regnskapene?</a:t>
            </a:r>
          </a:p>
          <a:p>
            <a:pPr marL="514350" indent="-514350">
              <a:buAutoNum type="arabicParenR"/>
            </a:pPr>
            <a:r>
              <a:rPr lang="nb-NO" sz="1700" dirty="0"/>
              <a:t>Viser notene opportunistisk omgåelse av tapsavsetninger? Er forutsetninger i nedskrivingstester urealistiske? Har man ikke tapsført skattetvister etc.?</a:t>
            </a:r>
          </a:p>
          <a:p>
            <a:pPr marL="514350" indent="-514350">
              <a:buAutoNum type="arabicParenR"/>
            </a:pPr>
            <a:endParaRPr lang="nb-NO" sz="1700" dirty="0"/>
          </a:p>
          <a:p>
            <a:pPr marL="514350" indent="-514350">
              <a:buAutoNum type="arabicParenR"/>
            </a:pPr>
            <a:endParaRPr lang="nb-NO" sz="1700" dirty="0"/>
          </a:p>
          <a:p>
            <a:pPr marL="514350" indent="-514350">
              <a:buAutoNum type="arabicParenR"/>
            </a:pPr>
            <a:endParaRPr lang="nb-NO" sz="1700" dirty="0"/>
          </a:p>
        </p:txBody>
      </p:sp>
    </p:spTree>
    <p:extLst>
      <p:ext uri="{BB962C8B-B14F-4D97-AF65-F5344CB8AC3E}">
        <p14:creationId xmlns:p14="http://schemas.microsoft.com/office/powerpoint/2010/main" val="116786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dark landscape with white text&#10;&#10;AI-generated content may be incorrect.">
            <a:extLst>
              <a:ext uri="{FF2B5EF4-FFF2-40B4-BE49-F238E27FC236}">
                <a16:creationId xmlns:a16="http://schemas.microsoft.com/office/drawing/2014/main" id="{30C52A90-3DD8-9371-4F73-C67DE87B2FD0}"/>
              </a:ext>
            </a:extLst>
          </p:cNvPr>
          <p:cNvPicPr>
            <a:picLocks noGrp="1" noChangeAspect="1"/>
          </p:cNvPicPr>
          <p:nvPr>
            <p:ph idx="1"/>
          </p:nvPr>
        </p:nvPicPr>
        <p:blipFill>
          <a:blip r:embed="rId2"/>
          <a:srcRect b="3035"/>
          <a:stretch/>
        </p:blipFill>
        <p:spPr>
          <a:xfrm>
            <a:off x="20" y="12299"/>
            <a:ext cx="12191980" cy="6856718"/>
          </a:xfrm>
          <a:prstGeom prst="rect">
            <a:avLst/>
          </a:prstGeom>
        </p:spPr>
      </p:pic>
    </p:spTree>
    <p:extLst>
      <p:ext uri="{BB962C8B-B14F-4D97-AF65-F5344CB8AC3E}">
        <p14:creationId xmlns:p14="http://schemas.microsoft.com/office/powerpoint/2010/main" val="32215839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amle Wrinkled hender med noen mynter">
            <a:extLst>
              <a:ext uri="{FF2B5EF4-FFF2-40B4-BE49-F238E27FC236}">
                <a16:creationId xmlns:a16="http://schemas.microsoft.com/office/drawing/2014/main" id="{9E108997-169C-28CF-DD96-7549085A86FF}"/>
              </a:ext>
            </a:extLst>
          </p:cNvPr>
          <p:cNvPicPr>
            <a:picLocks noChangeAspect="1"/>
          </p:cNvPicPr>
          <p:nvPr/>
        </p:nvPicPr>
        <p:blipFill rotWithShape="1">
          <a:blip r:embed="rId2">
            <a:alphaModFix amt="40000"/>
          </a:blip>
          <a:srcRect r="17750" b="-1"/>
          <a:stretch/>
        </p:blipFill>
        <p:spPr>
          <a:xfrm>
            <a:off x="-170" y="10"/>
            <a:ext cx="8450317" cy="6857990"/>
          </a:xfrm>
          <a:prstGeom prst="rect">
            <a:avLst/>
          </a:prstGeom>
        </p:spPr>
      </p:pic>
      <p:sp>
        <p:nvSpPr>
          <p:cNvPr id="4" name="Tittel 3">
            <a:extLst>
              <a:ext uri="{FF2B5EF4-FFF2-40B4-BE49-F238E27FC236}">
                <a16:creationId xmlns:a16="http://schemas.microsoft.com/office/drawing/2014/main" id="{B1AC1A29-E885-5B79-62BA-1B6C0E270874}"/>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4400" kern="1200">
                <a:solidFill>
                  <a:srgbClr val="FFFFFF"/>
                </a:solidFill>
                <a:latin typeface="+mj-lt"/>
                <a:ea typeface="+mj-ea"/>
                <a:cs typeface="+mj-cs"/>
              </a:rPr>
              <a:t>Dere må forstå selskapet!</a:t>
            </a:r>
          </a:p>
        </p:txBody>
      </p:sp>
      <p:sp>
        <p:nvSpPr>
          <p:cNvPr id="5" name="Plassholder for tekst 4">
            <a:extLst>
              <a:ext uri="{FF2B5EF4-FFF2-40B4-BE49-F238E27FC236}">
                <a16:creationId xmlns:a16="http://schemas.microsoft.com/office/drawing/2014/main" id="{50D5FABC-EBE5-DDF3-C556-B22CEBE5BEE5}"/>
              </a:ext>
            </a:extLst>
          </p:cNvPr>
          <p:cNvSpPr>
            <a:spLocks noGrp="1"/>
          </p:cNvSpPr>
          <p:nvPr>
            <p:ph type="body" idx="1"/>
          </p:nvPr>
        </p:nvSpPr>
        <p:spPr>
          <a:xfrm>
            <a:off x="643467" y="5277683"/>
            <a:ext cx="5217506" cy="1167183"/>
          </a:xfrm>
        </p:spPr>
        <p:txBody>
          <a:bodyPr vert="horz" lIns="91440" tIns="45720" rIns="91440" bIns="45720" rtlCol="0">
            <a:normAutofit fontScale="85000" lnSpcReduction="10000"/>
          </a:bodyPr>
          <a:lstStyle/>
          <a:p>
            <a:r>
              <a:rPr lang="en-US" sz="2000" kern="1200" dirty="0" err="1">
                <a:solidFill>
                  <a:srgbClr val="FFFFFF"/>
                </a:solidFill>
                <a:latin typeface="+mn-lt"/>
                <a:ea typeface="+mn-ea"/>
                <a:cs typeface="+mn-cs"/>
              </a:rPr>
              <a:t>Hvordan</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tjener</a:t>
            </a:r>
            <a:r>
              <a:rPr lang="en-US" sz="2000" kern="1200" dirty="0">
                <a:solidFill>
                  <a:srgbClr val="FFFFFF"/>
                </a:solidFill>
                <a:latin typeface="+mn-lt"/>
                <a:ea typeface="+mn-ea"/>
                <a:cs typeface="+mn-cs"/>
              </a:rPr>
              <a:t> de </a:t>
            </a:r>
            <a:r>
              <a:rPr lang="en-US" sz="2000" kern="1200" dirty="0" err="1">
                <a:solidFill>
                  <a:srgbClr val="FFFFFF"/>
                </a:solidFill>
                <a:latin typeface="+mn-lt"/>
                <a:ea typeface="+mn-ea"/>
                <a:cs typeface="+mn-cs"/>
              </a:rPr>
              <a:t>penger</a:t>
            </a:r>
            <a:r>
              <a:rPr lang="en-US" sz="2000" kern="1200" dirty="0">
                <a:solidFill>
                  <a:srgbClr val="FFFFFF"/>
                </a:solidFill>
                <a:latin typeface="+mn-lt"/>
                <a:ea typeface="+mn-ea"/>
                <a:cs typeface="+mn-cs"/>
              </a:rPr>
              <a:t>?</a:t>
            </a:r>
          </a:p>
          <a:p>
            <a:r>
              <a:rPr lang="en-US" sz="2000" kern="1200" dirty="0" err="1">
                <a:solidFill>
                  <a:srgbClr val="FFFFFF"/>
                </a:solidFill>
                <a:latin typeface="+mn-lt"/>
                <a:ea typeface="+mn-ea"/>
                <a:cs typeface="+mn-cs"/>
              </a:rPr>
              <a:t>Hvordan</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får</a:t>
            </a:r>
            <a:r>
              <a:rPr lang="en-US" sz="2000" kern="1200" dirty="0">
                <a:solidFill>
                  <a:srgbClr val="FFFFFF"/>
                </a:solidFill>
                <a:latin typeface="+mn-lt"/>
                <a:ea typeface="+mn-ea"/>
                <a:cs typeface="+mn-cs"/>
              </a:rPr>
              <a:t> de </a:t>
            </a:r>
            <a:r>
              <a:rPr lang="en-US" sz="2000" kern="1200" dirty="0" err="1">
                <a:solidFill>
                  <a:srgbClr val="FFFFFF"/>
                </a:solidFill>
                <a:latin typeface="+mn-lt"/>
                <a:ea typeface="+mn-ea"/>
                <a:cs typeface="+mn-cs"/>
              </a:rPr>
              <a:t>kontanter</a:t>
            </a:r>
            <a:r>
              <a:rPr lang="en-US" sz="2000" kern="1200" dirty="0">
                <a:solidFill>
                  <a:srgbClr val="FFFFFF"/>
                </a:solidFill>
                <a:latin typeface="+mn-lt"/>
                <a:ea typeface="+mn-ea"/>
                <a:cs typeface="+mn-cs"/>
              </a:rPr>
              <a:t> inn </a:t>
            </a:r>
            <a:r>
              <a:rPr lang="en-US" sz="2000" kern="1200" dirty="0" err="1">
                <a:solidFill>
                  <a:srgbClr val="FFFFFF"/>
                </a:solidFill>
                <a:latin typeface="+mn-lt"/>
                <a:ea typeface="+mn-ea"/>
                <a:cs typeface="+mn-cs"/>
              </a:rPr>
              <a:t>i</a:t>
            </a:r>
            <a:r>
              <a:rPr lang="en-US" sz="2000" kern="1200" dirty="0">
                <a:solidFill>
                  <a:srgbClr val="FFFFFF"/>
                </a:solidFill>
                <a:latin typeface="+mn-lt"/>
                <a:ea typeface="+mn-ea"/>
                <a:cs typeface="+mn-cs"/>
              </a:rPr>
              <a:t> </a:t>
            </a:r>
            <a:r>
              <a:rPr lang="en-US" sz="2000" kern="1200" dirty="0" err="1">
                <a:solidFill>
                  <a:srgbClr val="FFFFFF"/>
                </a:solidFill>
                <a:latin typeface="+mn-lt"/>
                <a:ea typeface="+mn-ea"/>
                <a:cs typeface="+mn-cs"/>
              </a:rPr>
              <a:t>selskapet</a:t>
            </a:r>
            <a:r>
              <a:rPr lang="en-US" sz="2000" kern="1200" dirty="0">
                <a:solidFill>
                  <a:srgbClr val="FFFFFF"/>
                </a:solidFill>
                <a:latin typeface="+mn-lt"/>
                <a:ea typeface="+mn-ea"/>
                <a:cs typeface="+mn-cs"/>
              </a:rPr>
              <a:t>?</a:t>
            </a:r>
          </a:p>
          <a:p>
            <a:r>
              <a:rPr lang="en-US" sz="2000" dirty="0" err="1">
                <a:solidFill>
                  <a:srgbClr val="FFFFFF"/>
                </a:solidFill>
              </a:rPr>
              <a:t>Hvordan</a:t>
            </a:r>
            <a:r>
              <a:rPr lang="en-US" sz="2000" dirty="0">
                <a:solidFill>
                  <a:srgbClr val="FFFFFF"/>
                </a:solidFill>
              </a:rPr>
              <a:t> ser det </a:t>
            </a:r>
            <a:r>
              <a:rPr lang="en-US" sz="2000" dirty="0" err="1">
                <a:solidFill>
                  <a:srgbClr val="FFFFFF"/>
                </a:solidFill>
              </a:rPr>
              <a:t>ut</a:t>
            </a:r>
            <a:r>
              <a:rPr lang="en-US" sz="2000" dirty="0">
                <a:solidFill>
                  <a:srgbClr val="FFFFFF"/>
                </a:solidFill>
              </a:rPr>
              <a:t> </a:t>
            </a:r>
            <a:r>
              <a:rPr lang="en-US" sz="2000" dirty="0" err="1">
                <a:solidFill>
                  <a:srgbClr val="FFFFFF"/>
                </a:solidFill>
              </a:rPr>
              <a:t>sammenlignet</a:t>
            </a:r>
            <a:r>
              <a:rPr lang="en-US" sz="2000" dirty="0">
                <a:solidFill>
                  <a:srgbClr val="FFFFFF"/>
                </a:solidFill>
              </a:rPr>
              <a:t> med </a:t>
            </a:r>
            <a:r>
              <a:rPr lang="en-US" sz="2000" dirty="0" err="1">
                <a:solidFill>
                  <a:srgbClr val="FFFFFF"/>
                </a:solidFill>
              </a:rPr>
              <a:t>andre</a:t>
            </a:r>
            <a:r>
              <a:rPr lang="en-US" sz="2000" dirty="0">
                <a:solidFill>
                  <a:srgbClr val="FFFFFF"/>
                </a:solidFill>
              </a:rPr>
              <a:t> i </a:t>
            </a:r>
            <a:r>
              <a:rPr lang="en-US" sz="2000" dirty="0" err="1">
                <a:solidFill>
                  <a:srgbClr val="FFFFFF"/>
                </a:solidFill>
              </a:rPr>
              <a:t>bransjen</a:t>
            </a:r>
            <a:r>
              <a:rPr lang="en-US" sz="2000" dirty="0">
                <a:solidFill>
                  <a:srgbClr val="FFFFFF"/>
                </a:solidFill>
              </a:rPr>
              <a:t>?</a:t>
            </a:r>
            <a:endParaRPr lang="en-US" sz="2000" kern="1200" dirty="0">
              <a:solidFill>
                <a:srgbClr val="FFFFFF"/>
              </a:solidFill>
              <a:latin typeface="+mn-lt"/>
              <a:ea typeface="+mn-ea"/>
              <a:cs typeface="+mn-cs"/>
            </a:endParaRPr>
          </a:p>
        </p:txBody>
      </p:sp>
      <p:pic>
        <p:nvPicPr>
          <p:cNvPr id="1026" name="Picture 2" descr="Warren Buffett">
            <a:extLst>
              <a:ext uri="{FF2B5EF4-FFF2-40B4-BE49-F238E27FC236}">
                <a16:creationId xmlns:a16="http://schemas.microsoft.com/office/drawing/2014/main" id="{39070995-246D-D49F-BF06-DD29880FD0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296" r="24796"/>
          <a:stretch/>
        </p:blipFill>
        <p:spPr bwMode="auto">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160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D5CFA3C-8CA1-344E-8F18-A2B1BB9D5B47}"/>
              </a:ext>
            </a:extLst>
          </p:cNvPr>
          <p:cNvSpPr>
            <a:spLocks noGrp="1"/>
          </p:cNvSpPr>
          <p:nvPr>
            <p:ph type="title"/>
          </p:nvPr>
        </p:nvSpPr>
        <p:spPr>
          <a:xfrm>
            <a:off x="841248" y="548640"/>
            <a:ext cx="3600860" cy="5431536"/>
          </a:xfrm>
        </p:spPr>
        <p:txBody>
          <a:bodyPr>
            <a:normAutofit/>
          </a:bodyPr>
          <a:lstStyle/>
          <a:p>
            <a:r>
              <a:rPr lang="nb-NO" sz="4600" dirty="0"/>
              <a:t>Regnskapet er ikke  et objektivt bilde på hvordan det har gått i året som har vært.</a:t>
            </a:r>
            <a:br>
              <a:rPr lang="nb-NO" sz="4600" dirty="0"/>
            </a:br>
            <a:endParaRPr lang="nb-NO" sz="4600" dirty="0"/>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72D1845-2EFA-A644-9330-B999AC8C2294}"/>
              </a:ext>
            </a:extLst>
          </p:cNvPr>
          <p:cNvSpPr>
            <a:spLocks noGrp="1"/>
          </p:cNvSpPr>
          <p:nvPr>
            <p:ph idx="1"/>
          </p:nvPr>
        </p:nvSpPr>
        <p:spPr>
          <a:xfrm>
            <a:off x="5126418" y="1027579"/>
            <a:ext cx="6224335" cy="5431536"/>
          </a:xfrm>
        </p:spPr>
        <p:txBody>
          <a:bodyPr anchor="ctr">
            <a:normAutofit/>
          </a:bodyPr>
          <a:lstStyle/>
          <a:p>
            <a:pPr marL="0" indent="0">
              <a:buNone/>
            </a:pPr>
            <a:r>
              <a:rPr lang="nb-NO" dirty="0"/>
              <a:t>Husk:</a:t>
            </a:r>
          </a:p>
          <a:p>
            <a:pPr lvl="1"/>
            <a:r>
              <a:rPr lang="nb-NO" sz="2800" dirty="0"/>
              <a:t>Regnskapet inneholder betydelig grad av skjønnsbaserte estimater (med stort innslag av subjektivitet). </a:t>
            </a:r>
          </a:p>
          <a:p>
            <a:pPr marL="0" indent="0">
              <a:buNone/>
            </a:pPr>
            <a:endParaRPr lang="nb-NO" dirty="0"/>
          </a:p>
          <a:p>
            <a:pPr marL="0" indent="0">
              <a:buNone/>
            </a:pPr>
            <a:r>
              <a:rPr lang="nb-NO" dirty="0"/>
              <a:t>Typiske eksempler: </a:t>
            </a:r>
          </a:p>
          <a:p>
            <a:pPr lvl="1"/>
            <a:r>
              <a:rPr lang="nb-NO" sz="2800" dirty="0"/>
              <a:t>Avsetninger og betingede utfall</a:t>
            </a:r>
          </a:p>
          <a:p>
            <a:pPr lvl="1"/>
            <a:r>
              <a:rPr lang="nb-NO" sz="2800" dirty="0"/>
              <a:t>Utvikling</a:t>
            </a:r>
          </a:p>
          <a:p>
            <a:pPr lvl="1"/>
            <a:r>
              <a:rPr lang="nb-NO" sz="2800" dirty="0"/>
              <a:t>Oppkjøp- og nedskriving</a:t>
            </a:r>
          </a:p>
          <a:p>
            <a:pPr marL="0" indent="0">
              <a:buNone/>
            </a:pPr>
            <a:endParaRPr lang="nb-NO" dirty="0"/>
          </a:p>
          <a:p>
            <a:pPr marL="0" lvl="0" indent="0">
              <a:buNone/>
            </a:pPr>
            <a:endParaRPr lang="nb-NO" dirty="0"/>
          </a:p>
          <a:p>
            <a:pPr marL="457200" lvl="1" indent="0">
              <a:buNone/>
            </a:pPr>
            <a:endParaRPr lang="nb-NO" sz="2800" dirty="0"/>
          </a:p>
        </p:txBody>
      </p:sp>
    </p:spTree>
    <p:extLst>
      <p:ext uri="{BB962C8B-B14F-4D97-AF65-F5344CB8AC3E}">
        <p14:creationId xmlns:p14="http://schemas.microsoft.com/office/powerpoint/2010/main" val="1252354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F35643-3081-0780-722F-FEA3C267E05D}"/>
              </a:ext>
            </a:extLst>
          </p:cNvPr>
          <p:cNvSpPr>
            <a:spLocks noGrp="1"/>
          </p:cNvSpPr>
          <p:nvPr>
            <p:ph type="title"/>
          </p:nvPr>
        </p:nvSpPr>
        <p:spPr>
          <a:xfrm>
            <a:off x="686834" y="1153572"/>
            <a:ext cx="3200400" cy="4461163"/>
          </a:xfrm>
        </p:spPr>
        <p:txBody>
          <a:bodyPr>
            <a:normAutofit/>
          </a:bodyPr>
          <a:lstStyle/>
          <a:p>
            <a:r>
              <a:rPr lang="en-US">
                <a:solidFill>
                  <a:srgbClr val="FFFFFF"/>
                </a:solidFill>
              </a:rPr>
              <a:t>Sentrale estimater</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C00B0A2C-F22B-8BA4-B8D0-6C0EEF363E76}"/>
              </a:ext>
            </a:extLst>
          </p:cNvPr>
          <p:cNvSpPr>
            <a:spLocks noGrp="1"/>
          </p:cNvSpPr>
          <p:nvPr>
            <p:ph idx="1"/>
          </p:nvPr>
        </p:nvSpPr>
        <p:spPr>
          <a:xfrm>
            <a:off x="4447308" y="591344"/>
            <a:ext cx="6906491" cy="5585619"/>
          </a:xfrm>
        </p:spPr>
        <p:txBody>
          <a:bodyPr anchor="ctr">
            <a:normAutofit/>
          </a:bodyPr>
          <a:lstStyle/>
          <a:p>
            <a:r>
              <a:rPr lang="en-US" dirty="0" err="1"/>
              <a:t>Avsetninger</a:t>
            </a:r>
            <a:r>
              <a:rPr lang="en-US" dirty="0"/>
              <a:t> for </a:t>
            </a:r>
            <a:r>
              <a:rPr lang="en-US" dirty="0" err="1"/>
              <a:t>vedlikehold</a:t>
            </a:r>
            <a:endParaRPr lang="en-US" dirty="0"/>
          </a:p>
          <a:p>
            <a:endParaRPr lang="en-US" dirty="0"/>
          </a:p>
          <a:p>
            <a:r>
              <a:rPr lang="en-US" dirty="0"/>
              <a:t>Tap </a:t>
            </a:r>
            <a:r>
              <a:rPr lang="en-US" dirty="0" err="1"/>
              <a:t>på</a:t>
            </a:r>
            <a:r>
              <a:rPr lang="en-US" dirty="0"/>
              <a:t> </a:t>
            </a:r>
            <a:r>
              <a:rPr lang="en-US" dirty="0" err="1"/>
              <a:t>kundefordringer</a:t>
            </a:r>
            <a:endParaRPr lang="en-US" dirty="0"/>
          </a:p>
          <a:p>
            <a:endParaRPr lang="en-US" dirty="0"/>
          </a:p>
          <a:p>
            <a:r>
              <a:rPr lang="en-US" dirty="0" err="1"/>
              <a:t>Nedskriving</a:t>
            </a:r>
            <a:endParaRPr lang="en-US" dirty="0"/>
          </a:p>
          <a:p>
            <a:endParaRPr lang="en-US" dirty="0"/>
          </a:p>
          <a:p>
            <a:r>
              <a:rPr lang="en-US" dirty="0" err="1"/>
              <a:t>Økonomisk</a:t>
            </a:r>
            <a:r>
              <a:rPr lang="en-US" dirty="0"/>
              <a:t> </a:t>
            </a:r>
            <a:r>
              <a:rPr lang="en-US" dirty="0" err="1"/>
              <a:t>levetid</a:t>
            </a:r>
            <a:r>
              <a:rPr lang="en-US" dirty="0"/>
              <a:t> i </a:t>
            </a:r>
            <a:r>
              <a:rPr lang="en-US" dirty="0" err="1"/>
              <a:t>avskrivninger</a:t>
            </a:r>
            <a:r>
              <a:rPr lang="en-US" dirty="0"/>
              <a:t>.</a:t>
            </a:r>
          </a:p>
          <a:p>
            <a:endParaRPr lang="en-US" dirty="0"/>
          </a:p>
          <a:p>
            <a:pPr marL="0" indent="0">
              <a:buNone/>
            </a:pPr>
            <a:r>
              <a:rPr lang="en-US" dirty="0"/>
              <a:t>Her </a:t>
            </a:r>
            <a:r>
              <a:rPr lang="en-US" dirty="0" err="1"/>
              <a:t>har</a:t>
            </a:r>
            <a:r>
              <a:rPr lang="en-US" dirty="0"/>
              <a:t> man </a:t>
            </a:r>
            <a:r>
              <a:rPr lang="en-US" dirty="0" err="1"/>
              <a:t>mulighet</a:t>
            </a:r>
            <a:r>
              <a:rPr lang="en-US" dirty="0"/>
              <a:t> </a:t>
            </a:r>
            <a:r>
              <a:rPr lang="en-US" dirty="0" err="1"/>
              <a:t>til</a:t>
            </a:r>
            <a:r>
              <a:rPr lang="en-US" dirty="0"/>
              <a:t> </a:t>
            </a:r>
            <a:r>
              <a:rPr lang="en-US" dirty="0" err="1"/>
              <a:t>å</a:t>
            </a:r>
            <a:r>
              <a:rPr lang="en-US" dirty="0"/>
              <a:t> </a:t>
            </a:r>
            <a:r>
              <a:rPr lang="en-US" dirty="0" err="1"/>
              <a:t>gjøre</a:t>
            </a:r>
            <a:r>
              <a:rPr lang="en-US" dirty="0"/>
              <a:t> </a:t>
            </a:r>
            <a:r>
              <a:rPr lang="en-US" dirty="0" err="1"/>
              <a:t>kule</a:t>
            </a:r>
            <a:r>
              <a:rPr lang="en-US" dirty="0"/>
              <a:t> ting med </a:t>
            </a:r>
            <a:r>
              <a:rPr lang="en-US" dirty="0" err="1"/>
              <a:t>dataanalyse</a:t>
            </a:r>
            <a:r>
              <a:rPr lang="en-US" dirty="0"/>
              <a:t>.</a:t>
            </a:r>
          </a:p>
          <a:p>
            <a:endParaRPr lang="en-US" dirty="0"/>
          </a:p>
        </p:txBody>
      </p:sp>
    </p:spTree>
    <p:extLst>
      <p:ext uri="{BB962C8B-B14F-4D97-AF65-F5344CB8AC3E}">
        <p14:creationId xmlns:p14="http://schemas.microsoft.com/office/powerpoint/2010/main" val="764328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D4B756-DBAB-04B8-7A29-C6E25E26E2E4}"/>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425EE218-EE84-C539-5FE0-C60EF644F8CB}"/>
              </a:ext>
            </a:extLst>
          </p:cNvPr>
          <p:cNvSpPr>
            <a:spLocks noGrp="1"/>
          </p:cNvSpPr>
          <p:nvPr>
            <p:ph type="title"/>
          </p:nvPr>
        </p:nvSpPr>
        <p:spPr>
          <a:xfrm>
            <a:off x="640080" y="325369"/>
            <a:ext cx="4368602" cy="1956841"/>
          </a:xfrm>
        </p:spPr>
        <p:txBody>
          <a:bodyPr anchor="b">
            <a:normAutofit/>
          </a:bodyPr>
          <a:lstStyle/>
          <a:p>
            <a:r>
              <a:rPr lang="nb-NO" sz="2600" dirty="0"/>
              <a:t>Man avsetter ikke for eksisterende eller fremtidige tap, og dermed unngår man lavere/negativ resultat og EK</a:t>
            </a:r>
          </a:p>
        </p:txBody>
      </p:sp>
      <p:sp>
        <p:nvSpPr>
          <p:cNvPr id="3" name="Plassholder for innhold 2">
            <a:extLst>
              <a:ext uri="{FF2B5EF4-FFF2-40B4-BE49-F238E27FC236}">
                <a16:creationId xmlns:a16="http://schemas.microsoft.com/office/drawing/2014/main" id="{8AC254D7-D690-B565-9E2A-0A795390E290}"/>
              </a:ext>
            </a:extLst>
          </p:cNvPr>
          <p:cNvSpPr>
            <a:spLocks noGrp="1"/>
          </p:cNvSpPr>
          <p:nvPr>
            <p:ph idx="1"/>
          </p:nvPr>
        </p:nvSpPr>
        <p:spPr>
          <a:xfrm>
            <a:off x="640080" y="2872899"/>
            <a:ext cx="4243589" cy="3320668"/>
          </a:xfrm>
        </p:spPr>
        <p:txBody>
          <a:bodyPr>
            <a:normAutofit lnSpcReduction="10000"/>
          </a:bodyPr>
          <a:lstStyle/>
          <a:p>
            <a:r>
              <a:rPr lang="nb-NO" sz="1900" dirty="0"/>
              <a:t>Eiendeler skal skrives ned i regnskapet hvis faktisk verdi er lavere enn det som står i regnskapet.</a:t>
            </a:r>
          </a:p>
          <a:p>
            <a:endParaRPr lang="nb-NO" sz="1900" dirty="0"/>
          </a:p>
          <a:p>
            <a:r>
              <a:rPr lang="nb-NO" sz="1900" dirty="0"/>
              <a:t>Tap på kundefordringer/fordringer skal kostnadsføres!</a:t>
            </a:r>
          </a:p>
          <a:p>
            <a:pPr marL="0" indent="0">
              <a:buNone/>
            </a:pPr>
            <a:endParaRPr lang="nb-NO" sz="1900" dirty="0"/>
          </a:p>
          <a:p>
            <a:r>
              <a:rPr lang="nb-NO" sz="1900" dirty="0"/>
              <a:t>Hvis selskapet kan </a:t>
            </a:r>
            <a:r>
              <a:rPr lang="nb-NO" sz="1900" dirty="0" err="1"/>
              <a:t>konstantere</a:t>
            </a:r>
            <a:r>
              <a:rPr lang="nb-NO" sz="1900" dirty="0"/>
              <a:t> et tap/fremtidige utgifter med sannsynlighetsovervekt skal det </a:t>
            </a:r>
            <a:r>
              <a:rPr lang="nb-NO" sz="1900" dirty="0" err="1"/>
              <a:t>regnskapsføres</a:t>
            </a:r>
            <a:r>
              <a:rPr lang="nb-NO" sz="1900" dirty="0"/>
              <a:t> i dag.</a:t>
            </a:r>
          </a:p>
          <a:p>
            <a:endParaRPr lang="nb-NO" sz="1900" dirty="0"/>
          </a:p>
        </p:txBody>
      </p:sp>
      <p:pic>
        <p:nvPicPr>
          <p:cNvPr id="1026" name="Picture 2" descr="Norsk skipsfart: Verdens femte største flåte målt i verdi - Skipsrevyen.no">
            <a:extLst>
              <a:ext uri="{FF2B5EF4-FFF2-40B4-BE49-F238E27FC236}">
                <a16:creationId xmlns:a16="http://schemas.microsoft.com/office/drawing/2014/main" id="{CCE7BA8A-F721-F8F8-CDA9-44E4222BF1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42" r="30705"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754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E3B6BB9-59D8-D545-BD9D-15351B5F66DB}"/>
              </a:ext>
            </a:extLst>
          </p:cNvPr>
          <p:cNvSpPr>
            <a:spLocks noGrp="1"/>
          </p:cNvSpPr>
          <p:nvPr>
            <p:ph type="title"/>
          </p:nvPr>
        </p:nvSpPr>
        <p:spPr>
          <a:xfrm>
            <a:off x="793662" y="386930"/>
            <a:ext cx="10066122" cy="1298448"/>
          </a:xfrm>
        </p:spPr>
        <p:txBody>
          <a:bodyPr anchor="b">
            <a:normAutofit/>
          </a:bodyPr>
          <a:lstStyle/>
          <a:p>
            <a:br>
              <a:rPr lang="nb-NO" sz="1900"/>
            </a:br>
            <a:br>
              <a:rPr lang="nb-NO" sz="1900"/>
            </a:br>
            <a:r>
              <a:rPr lang="nb-NO" sz="1900"/>
              <a:t>Hvordan oppdage slike fremtidige hendelser og mulige tapsavsetninger?	</a:t>
            </a:r>
            <a:br>
              <a:rPr lang="nb-NO" sz="1900"/>
            </a:br>
            <a:endParaRPr lang="nb-NO" sz="1900"/>
          </a:p>
        </p:txBody>
      </p:sp>
      <p:sp>
        <p:nvSpPr>
          <p:cNvPr id="14" name="Rectangle 1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20C710C-C7DA-DF42-BA33-71C855E3D241}"/>
              </a:ext>
            </a:extLst>
          </p:cNvPr>
          <p:cNvSpPr>
            <a:spLocks noGrp="1"/>
          </p:cNvSpPr>
          <p:nvPr>
            <p:ph idx="1"/>
          </p:nvPr>
        </p:nvSpPr>
        <p:spPr>
          <a:xfrm>
            <a:off x="793661" y="2599509"/>
            <a:ext cx="4530898" cy="3639450"/>
          </a:xfrm>
        </p:spPr>
        <p:txBody>
          <a:bodyPr anchor="ctr">
            <a:normAutofit/>
          </a:bodyPr>
          <a:lstStyle/>
          <a:p>
            <a:r>
              <a:rPr lang="nb-NO" sz="2000"/>
              <a:t>Les årsberetningen nøye – spesielt note for andre forpliktelser.</a:t>
            </a:r>
          </a:p>
          <a:p>
            <a:r>
              <a:rPr lang="nb-NO" sz="2000"/>
              <a:t>Snakk med kilder.</a:t>
            </a:r>
          </a:p>
        </p:txBody>
      </p:sp>
      <p:pic>
        <p:nvPicPr>
          <p:cNvPr id="7" name="Bilde 6" descr="Et bilde som inneholder tekst&#10;&#10;Automatisk generert beskrivelse">
            <a:extLst>
              <a:ext uri="{FF2B5EF4-FFF2-40B4-BE49-F238E27FC236}">
                <a16:creationId xmlns:a16="http://schemas.microsoft.com/office/drawing/2014/main" id="{124A1028-0361-2E45-A064-D184DFBFB486}"/>
              </a:ext>
            </a:extLst>
          </p:cNvPr>
          <p:cNvPicPr>
            <a:picLocks noChangeAspect="1"/>
          </p:cNvPicPr>
          <p:nvPr/>
        </p:nvPicPr>
        <p:blipFill>
          <a:blip r:embed="rId3"/>
          <a:stretch>
            <a:fillRect/>
          </a:stretch>
        </p:blipFill>
        <p:spPr>
          <a:xfrm>
            <a:off x="5911532" y="3292008"/>
            <a:ext cx="5150277" cy="2098737"/>
          </a:xfrm>
          <a:prstGeom prst="rect">
            <a:avLst/>
          </a:prstGeom>
        </p:spPr>
      </p:pic>
      <p:sp>
        <p:nvSpPr>
          <p:cNvPr id="18" name="Rectangle 1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44111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d2ac018-e843-4e14-9e2b-4e0ddac75450}" enabled="0" method="" siteId="{9d2ac018-e843-4e14-9e2b-4e0ddac75450}" removed="1"/>
</clbl:labelList>
</file>

<file path=docProps/app.xml><?xml version="1.0" encoding="utf-8"?>
<Properties xmlns="http://schemas.openxmlformats.org/officeDocument/2006/extended-properties" xmlns:vt="http://schemas.openxmlformats.org/officeDocument/2006/docPropsVTypes">
  <Template>Office Theme</Template>
  <TotalTime>5434</TotalTime>
  <Words>1596</Words>
  <Application>Microsoft Macintosh PowerPoint</Application>
  <PresentationFormat>Widescreen</PresentationFormat>
  <Paragraphs>179</Paragraphs>
  <Slides>36</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TextReg</vt:lpstr>
      <vt:lpstr>Wingdings</vt:lpstr>
      <vt:lpstr>Office-tema</vt:lpstr>
      <vt:lpstr>Slik manipulerer skurkene regnskapene  </vt:lpstr>
      <vt:lpstr>Tema</vt:lpstr>
      <vt:lpstr>PowerPoint Presentation</vt:lpstr>
      <vt:lpstr>PowerPoint Presentation</vt:lpstr>
      <vt:lpstr>Dere må forstå selskapet!</vt:lpstr>
      <vt:lpstr>Regnskapet er ikke  et objektivt bilde på hvordan det har gått i året som har vært. </vt:lpstr>
      <vt:lpstr>Sentrale estimater</vt:lpstr>
      <vt:lpstr>Man avsetter ikke for eksisterende eller fremtidige tap, og dermed unngår man lavere/negativ resultat og EK</vt:lpstr>
      <vt:lpstr>  Hvordan oppdage slike fremtidige hendelser og mulige tapsavsetninger?  </vt:lpstr>
      <vt:lpstr>Ledelsen kan benytte estimatene til å styre inntektene – og gjør det!   Typisk ved å reversere tidligere estimater.</vt:lpstr>
      <vt:lpstr>Ang. avskrivninger – profilen kan være nyttig å studere</vt:lpstr>
      <vt:lpstr>Kan være motivert til å:</vt:lpstr>
      <vt:lpstr>Hva sier loven?</vt:lpstr>
      <vt:lpstr>Konkret case jeg ser på nå</vt:lpstr>
      <vt:lpstr>Appropo</vt:lpstr>
      <vt:lpstr>Studer footnote for ledelsens forutsetninger</vt:lpstr>
      <vt:lpstr>Norske skog– striden (les ledelsens antagelser)</vt:lpstr>
      <vt:lpstr>Revisor var uenig!</vt:lpstr>
      <vt:lpstr>Men de såkalte bruksverdi-vurderingene gir ledelsen handlingsrom. </vt:lpstr>
      <vt:lpstr>Husk: Revisor avdekker ikke regnskapsjuks og økonomisk kriminalitet</vt:lpstr>
      <vt:lpstr>Det er når revisor trekker seg det går virkelig galt av sted.</vt:lpstr>
      <vt:lpstr>Faktisk er journalister langt bedre skurkejegere!</vt:lpstr>
      <vt:lpstr>Sjekk regnskapsfører og revisor, og distanse til selskap.</vt:lpstr>
      <vt:lpstr>Hva sier forskningen? Man regnskapsfører inntekter man ikke har.</vt:lpstr>
      <vt:lpstr>Eksempel: FAST-saken hos DN</vt:lpstr>
      <vt:lpstr>Eksempel: Kraft og Kultur AB</vt:lpstr>
      <vt:lpstr>Eksempel: Konsolidering og interne fordringer.</vt:lpstr>
      <vt:lpstr>Konsernregnskapet ser på alle økonomiske enheter som ett – fjerner interne salg og eiendeler/gjeld.</vt:lpstr>
      <vt:lpstr>Men! </vt:lpstr>
      <vt:lpstr>Husk dette:</vt:lpstr>
      <vt:lpstr>Tips: Titt på utviklingen i kontantstrømmer</vt:lpstr>
      <vt:lpstr>”Store selskaper” må utarbeide kontantstrømoppstilling</vt:lpstr>
      <vt:lpstr>Oppstartsselskaper kan være spesielt vanskelig å lese regnskapene til!   Årsaker er at de har få inntekter og masse kostnader. Spørsmålet er hva som skjer med kostnadene!</vt:lpstr>
      <vt:lpstr>Eksempel: Funcom</vt:lpstr>
      <vt:lpstr>Eksempel PGS</vt:lpstr>
      <vt:lpstr>Oppsummert:   Røde flagg dere alltid må se etter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Slik manipulerer skurkene regnskapene  </dc:title>
  <dc:creator>Kyrre Kjellevold</dc:creator>
  <cp:lastModifiedBy>Kyrre Kjellevold</cp:lastModifiedBy>
  <cp:revision>46</cp:revision>
  <dcterms:created xsi:type="dcterms:W3CDTF">2022-03-26T11:38:06Z</dcterms:created>
  <dcterms:modified xsi:type="dcterms:W3CDTF">2025-02-12T09:07:33Z</dcterms:modified>
</cp:coreProperties>
</file>